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5" r:id="rId9"/>
    <p:sldId id="263" r:id="rId10"/>
    <p:sldId id="266" r:id="rId11"/>
    <p:sldId id="264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14" autoAdjust="0"/>
  </p:normalViewPr>
  <p:slideViewPr>
    <p:cSldViewPr>
      <p:cViewPr varScale="1">
        <p:scale>
          <a:sx n="55" d="100"/>
          <a:sy n="55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78F9F-2084-4A46-934C-0EA3D8BC3D93}" type="datetimeFigureOut">
              <a:rPr lang="cs-CZ" smtClean="0"/>
              <a:t>13.3.2013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88A90-54D0-4B0A-AE15-D9F2EB1E8A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870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88A90-54D0-4B0A-AE15-D9F2EB1E8A3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643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A26-41D0-4A74-A966-8C158F10F14F}" type="datetimeFigureOut">
              <a:rPr lang="cs-CZ" smtClean="0"/>
              <a:t>13.3.2013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6825-9CC5-42BB-B882-818CFD0FB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141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A26-41D0-4A74-A966-8C158F10F14F}" type="datetimeFigureOut">
              <a:rPr lang="cs-CZ" smtClean="0"/>
              <a:t>13.3.2013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6825-9CC5-42BB-B882-818CFD0FB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662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A26-41D0-4A74-A966-8C158F10F14F}" type="datetimeFigureOut">
              <a:rPr lang="cs-CZ" smtClean="0"/>
              <a:t>13.3.2013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6825-9CC5-42BB-B882-818CFD0FB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80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A26-41D0-4A74-A966-8C158F10F14F}" type="datetimeFigureOut">
              <a:rPr lang="cs-CZ" smtClean="0"/>
              <a:t>13.3.2013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6825-9CC5-42BB-B882-818CFD0FB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40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A26-41D0-4A74-A966-8C158F10F14F}" type="datetimeFigureOut">
              <a:rPr lang="cs-CZ" smtClean="0"/>
              <a:t>13.3.2013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6825-9CC5-42BB-B882-818CFD0FB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14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A26-41D0-4A74-A966-8C158F10F14F}" type="datetimeFigureOut">
              <a:rPr lang="cs-CZ" smtClean="0"/>
              <a:t>13.3.2013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6825-9CC5-42BB-B882-818CFD0FB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63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A26-41D0-4A74-A966-8C158F10F14F}" type="datetimeFigureOut">
              <a:rPr lang="cs-CZ" smtClean="0"/>
              <a:t>13.3.2013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6825-9CC5-42BB-B882-818CFD0FB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00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A26-41D0-4A74-A966-8C158F10F14F}" type="datetimeFigureOut">
              <a:rPr lang="cs-CZ" smtClean="0"/>
              <a:t>13.3.2013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6825-9CC5-42BB-B882-818CFD0FB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399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A26-41D0-4A74-A966-8C158F10F14F}" type="datetimeFigureOut">
              <a:rPr lang="cs-CZ" smtClean="0"/>
              <a:t>13.3.2013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6825-9CC5-42BB-B882-818CFD0FB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46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A26-41D0-4A74-A966-8C158F10F14F}" type="datetimeFigureOut">
              <a:rPr lang="cs-CZ" smtClean="0"/>
              <a:t>13.3.2013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6825-9CC5-42BB-B882-818CFD0FB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45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BFA26-41D0-4A74-A966-8C158F10F14F}" type="datetimeFigureOut">
              <a:rPr lang="cs-CZ" smtClean="0"/>
              <a:t>13.3.2013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6825-9CC5-42BB-B882-818CFD0FB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28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BFA26-41D0-4A74-A966-8C158F10F14F}" type="datetimeFigureOut">
              <a:rPr lang="cs-CZ" smtClean="0"/>
              <a:t>13.3.2013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26825-9CC5-42BB-B882-818CFD0FB8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58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artsmia.org/art-of-asia/history/chinese-dynasty-map.cf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Etnografie </a:t>
            </a:r>
            <a:br>
              <a:rPr lang="cs-CZ" dirty="0" smtClean="0"/>
            </a:br>
            <a:r>
              <a:rPr lang="cs-CZ" dirty="0" smtClean="0"/>
              <a:t>a národnostní politika ČLR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Konstrukce moderního čínského národa a etnických menšin</a:t>
            </a:r>
          </a:p>
        </p:txBody>
      </p:sp>
    </p:spTree>
    <p:extLst>
      <p:ext uri="{BB962C8B-B14F-4D97-AF65-F5344CB8AC3E}">
        <p14:creationId xmlns:p14="http://schemas.microsoft.com/office/powerpoint/2010/main" val="367463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Konstrukce konceptu národ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>
                <a:latin typeface="SimHei" pitchFamily="49" charset="-122"/>
                <a:ea typeface="SimHei" pitchFamily="49" charset="-122"/>
              </a:rPr>
              <a:t>民</a:t>
            </a:r>
            <a:r>
              <a:rPr lang="zh-CN" altLang="en-US" dirty="0" smtClean="0">
                <a:latin typeface="SimHei" pitchFamily="49" charset="-122"/>
                <a:ea typeface="SimHei" pitchFamily="49" charset="-122"/>
              </a:rPr>
              <a:t>族</a:t>
            </a:r>
            <a:r>
              <a:rPr lang="cs-CZ" altLang="zh-CN" dirty="0" smtClean="0">
                <a:latin typeface="SimHei" pitchFamily="49" charset="-122"/>
                <a:ea typeface="SimHei" pitchFamily="49" charset="-122"/>
              </a:rPr>
              <a:t> </a:t>
            </a:r>
            <a:r>
              <a:rPr lang="cs-CZ" dirty="0" err="1" smtClean="0"/>
              <a:t>Mínzú</a:t>
            </a:r>
            <a:endParaRPr lang="cs-CZ" dirty="0"/>
          </a:p>
          <a:p>
            <a:r>
              <a:rPr lang="cs-CZ" dirty="0" smtClean="0"/>
              <a:t>z japonského termínu </a:t>
            </a:r>
            <a:r>
              <a:rPr lang="cs-CZ" dirty="0" err="1" smtClean="0"/>
              <a:t>Minzoku</a:t>
            </a:r>
            <a:r>
              <a:rPr lang="cs-CZ" dirty="0" smtClean="0"/>
              <a:t> zavedeného v průběhu reforem </a:t>
            </a:r>
            <a:r>
              <a:rPr lang="cs-CZ" dirty="0" err="1" smtClean="0"/>
              <a:t>Meidži</a:t>
            </a:r>
            <a:r>
              <a:rPr lang="cs-CZ" dirty="0" smtClean="0"/>
              <a:t> (1868-1912)</a:t>
            </a:r>
          </a:p>
          <a:p>
            <a:r>
              <a:rPr lang="cs-CZ" dirty="0" smtClean="0"/>
              <a:t>Mobilizace obyvatel </a:t>
            </a:r>
            <a:r>
              <a:rPr lang="cs-CZ" dirty="0" err="1" smtClean="0"/>
              <a:t>qingské</a:t>
            </a:r>
            <a:r>
              <a:rPr lang="cs-CZ" dirty="0" smtClean="0"/>
              <a:t> říše</a:t>
            </a:r>
          </a:p>
          <a:p>
            <a:r>
              <a:rPr lang="cs-CZ" dirty="0" smtClean="0"/>
              <a:t>Vznik konceptu moderního čínského národa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zh-CN" altLang="en-US" dirty="0" smtClean="0">
                <a:latin typeface="SimHei" pitchFamily="49" charset="-122"/>
                <a:ea typeface="SimHei" pitchFamily="49" charset="-122"/>
              </a:rPr>
              <a:t>中</a:t>
            </a:r>
            <a:r>
              <a:rPr lang="zh-CN" altLang="en-US" dirty="0">
                <a:latin typeface="SimHei" pitchFamily="49" charset="-122"/>
                <a:ea typeface="SimHei" pitchFamily="49" charset="-122"/>
              </a:rPr>
              <a:t>国民</a:t>
            </a:r>
            <a:r>
              <a:rPr lang="zh-CN" altLang="en-US" dirty="0" smtClean="0">
                <a:latin typeface="SimHei" pitchFamily="49" charset="-122"/>
                <a:ea typeface="SimHei" pitchFamily="49" charset="-122"/>
              </a:rPr>
              <a:t>族</a:t>
            </a:r>
            <a:r>
              <a:rPr lang="cs-CZ" altLang="zh-CN" dirty="0" smtClean="0">
                <a:latin typeface="SimHei" pitchFamily="49" charset="-122"/>
                <a:ea typeface="SimHei" pitchFamily="49" charset="-122"/>
              </a:rPr>
              <a:t> </a:t>
            </a:r>
            <a:r>
              <a:rPr lang="cs-CZ" dirty="0" err="1"/>
              <a:t>Zhōngguó</a:t>
            </a:r>
            <a:r>
              <a:rPr lang="cs-CZ" dirty="0"/>
              <a:t> </a:t>
            </a:r>
            <a:r>
              <a:rPr lang="cs-CZ" dirty="0" err="1" smtClean="0"/>
              <a:t>mínzú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„Pět národů pod jednou unií“</a:t>
            </a:r>
            <a:br>
              <a:rPr lang="cs-CZ" dirty="0" smtClean="0"/>
            </a:br>
            <a:r>
              <a:rPr lang="ja-JP" altLang="en-US" dirty="0" smtClean="0"/>
              <a:t>五</a:t>
            </a:r>
            <a:r>
              <a:rPr lang="ja-JP" altLang="en-US" dirty="0"/>
              <a:t>族共</a:t>
            </a:r>
            <a:r>
              <a:rPr lang="ja-JP" altLang="en-US" dirty="0" smtClean="0"/>
              <a:t>和</a:t>
            </a:r>
            <a:r>
              <a:rPr lang="cs-CZ" altLang="ja-JP" dirty="0" smtClean="0"/>
              <a:t> </a:t>
            </a:r>
            <a:r>
              <a:rPr lang="cs-CZ" dirty="0" err="1"/>
              <a:t>Wǔ</a:t>
            </a:r>
            <a:r>
              <a:rPr lang="cs-CZ" dirty="0"/>
              <a:t> </a:t>
            </a:r>
            <a:r>
              <a:rPr lang="cs-CZ" dirty="0" err="1"/>
              <a:t>zú</a:t>
            </a:r>
            <a:r>
              <a:rPr lang="cs-CZ" dirty="0"/>
              <a:t> </a:t>
            </a:r>
            <a:r>
              <a:rPr lang="cs-CZ" dirty="0" err="1" smtClean="0"/>
              <a:t>gònghé</a:t>
            </a:r>
            <a:endParaRPr lang="cs-CZ" dirty="0" smtClean="0"/>
          </a:p>
          <a:p>
            <a:pPr lvl="2"/>
            <a:r>
              <a:rPr lang="cs-CZ" dirty="0" smtClean="0"/>
              <a:t>dominantní koncept od roku 1912 </a:t>
            </a:r>
          </a:p>
          <a:p>
            <a:pPr lvl="2"/>
            <a:endParaRPr lang="cs-CZ" dirty="0" smtClean="0"/>
          </a:p>
          <a:p>
            <a:pPr lvl="2"/>
            <a:endParaRPr lang="cs-CZ" dirty="0" smtClean="0">
              <a:latin typeface="SimHei" pitchFamily="49" charset="-122"/>
              <a:ea typeface="SimHei" pitchFamily="49" charset="-122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645" y="4581128"/>
            <a:ext cx="2197021" cy="137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58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Konstrukce národnostních menšin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/>
              <a:t>少数民</a:t>
            </a:r>
            <a:r>
              <a:rPr lang="ja-JP" altLang="en-US" dirty="0" smtClean="0"/>
              <a:t>族 </a:t>
            </a:r>
            <a:r>
              <a:rPr lang="cs-CZ" dirty="0" err="1"/>
              <a:t>shǎoshù</a:t>
            </a:r>
            <a:r>
              <a:rPr lang="cs-CZ" dirty="0"/>
              <a:t> </a:t>
            </a:r>
            <a:r>
              <a:rPr lang="cs-CZ" dirty="0" err="1" smtClean="0"/>
              <a:t>mínzú</a:t>
            </a:r>
            <a:endParaRPr lang="cs-CZ" dirty="0" smtClean="0"/>
          </a:p>
          <a:p>
            <a:r>
              <a:rPr lang="cs-CZ" dirty="0" smtClean="0"/>
              <a:t>Nahrazuje koncept pěti národů/ras</a:t>
            </a:r>
          </a:p>
          <a:p>
            <a:r>
              <a:rPr lang="cs-CZ" dirty="0" smtClean="0"/>
              <a:t>Je spojen s nástupem čínské komunistické strany od 30tých let 20. století:</a:t>
            </a:r>
          </a:p>
          <a:p>
            <a:pPr lvl="1"/>
            <a:r>
              <a:rPr lang="cs-CZ" dirty="0" smtClean="0"/>
              <a:t>pragmatická politika (koalice s menšinami)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omunistická ideologie (právo na sebeurčení)</a:t>
            </a:r>
          </a:p>
          <a:p>
            <a:r>
              <a:rPr lang="cs-CZ" dirty="0" smtClean="0"/>
              <a:t>Od 40tých let posun od sebeurčení k autonomii, po roce 1949 kodifikováno:</a:t>
            </a:r>
          </a:p>
          <a:p>
            <a:pPr marL="914400" lvl="2" indent="0">
              <a:buNone/>
            </a:pPr>
            <a:r>
              <a:rPr lang="cs-CZ" dirty="0" smtClean="0"/>
              <a:t>„Právo na sebeurčení už v ČLR nemá opodstatnění, protože všechna etnika se dobrovolně rozhodla pro unii s většinovým </a:t>
            </a:r>
            <a:r>
              <a:rPr lang="cs-CZ" dirty="0" err="1" smtClean="0"/>
              <a:t>hanským</a:t>
            </a:r>
            <a:r>
              <a:rPr lang="cs-CZ" dirty="0" smtClean="0"/>
              <a:t> národem a jejich rozhodnutí je neodvolatelné“ </a:t>
            </a:r>
            <a:br>
              <a:rPr lang="cs-CZ" dirty="0" smtClean="0"/>
            </a:br>
            <a:r>
              <a:rPr lang="cs-CZ" dirty="0" smtClean="0"/>
              <a:t>(W. W. Smith, 1994)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203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 národnostních menšin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cs-CZ" dirty="0" smtClean="0"/>
              <a:t>Stalinova 4 kritéria:</a:t>
            </a:r>
          </a:p>
          <a:p>
            <a:pPr marL="1371600" lvl="2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dirty="0" smtClean="0"/>
              <a:t>Společné území</a:t>
            </a:r>
          </a:p>
          <a:p>
            <a:pPr marL="1371600" lvl="2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dirty="0" smtClean="0"/>
              <a:t>Společný jazyk</a:t>
            </a:r>
          </a:p>
          <a:p>
            <a:pPr marL="1371600" lvl="2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dirty="0" smtClean="0"/>
              <a:t>Společná ekonomická základna</a:t>
            </a:r>
          </a:p>
          <a:p>
            <a:pPr marL="1371600" lvl="2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cs-CZ" dirty="0" smtClean="0"/>
              <a:t>Společná psychologická povaha 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Proces identifikace zahájen po roce 1949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400 etnik </a:t>
            </a:r>
            <a:r>
              <a:rPr lang="cs-CZ" dirty="0"/>
              <a:t>zažádalo o své uznání, jen 56 dodnes uspělo</a:t>
            </a:r>
          </a:p>
          <a:p>
            <a:pPr>
              <a:lnSpc>
                <a:spcPct val="80000"/>
              </a:lnSpc>
              <a:defRPr/>
            </a:pPr>
            <a:r>
              <a:rPr lang="cs-CZ" dirty="0" smtClean="0"/>
              <a:t>Vývoj </a:t>
            </a:r>
            <a:r>
              <a:rPr lang="cs-CZ" dirty="0"/>
              <a:t>dle sčítání obyvatelstva: 1953 – 41 národností, 1964 – 53, 1982 + 1990 – 56 </a:t>
            </a:r>
          </a:p>
          <a:p>
            <a:r>
              <a:rPr lang="cs-CZ" dirty="0" smtClean="0"/>
              <a:t>Národnostní politika realizována na základě určení autonomních oblastí (</a:t>
            </a:r>
            <a:r>
              <a:rPr lang="ja-JP" altLang="en-US" dirty="0" smtClean="0"/>
              <a:t>自</a:t>
            </a:r>
            <a:r>
              <a:rPr lang="ja-JP" altLang="en-US" dirty="0"/>
              <a:t>治</a:t>
            </a:r>
            <a:r>
              <a:rPr lang="ja-JP" altLang="en-US" dirty="0" smtClean="0"/>
              <a:t>区</a:t>
            </a:r>
            <a:r>
              <a:rPr lang="cs-CZ" altLang="ja-JP" dirty="0" smtClean="0"/>
              <a:t>), krajů (</a:t>
            </a:r>
            <a:r>
              <a:rPr lang="ja-JP" altLang="en-US" dirty="0" smtClean="0"/>
              <a:t>自</a:t>
            </a:r>
            <a:r>
              <a:rPr lang="ja-JP" altLang="en-US" dirty="0"/>
              <a:t>治</a:t>
            </a:r>
            <a:r>
              <a:rPr lang="ja-JP" altLang="en-US" dirty="0" smtClean="0"/>
              <a:t>州</a:t>
            </a:r>
            <a:r>
              <a:rPr lang="cs-CZ" altLang="ja-JP" dirty="0" smtClean="0"/>
              <a:t>) a okresů (</a:t>
            </a:r>
            <a:r>
              <a:rPr lang="ja-JP" altLang="en-US" dirty="0">
                <a:latin typeface="SimHei" pitchFamily="49" charset="-122"/>
                <a:ea typeface="SimHei" pitchFamily="49" charset="-122"/>
              </a:rPr>
              <a:t>自治县</a:t>
            </a:r>
            <a:r>
              <a:rPr lang="cs-CZ" altLang="ja-JP" dirty="0" smtClean="0"/>
              <a:t>) – 5/30/117:</a:t>
            </a:r>
          </a:p>
          <a:p>
            <a:pPr lvl="2"/>
            <a:r>
              <a:rPr lang="cs-CZ" dirty="0" smtClean="0"/>
              <a:t>AO </a:t>
            </a:r>
            <a:r>
              <a:rPr lang="cs-CZ" dirty="0" err="1" smtClean="0"/>
              <a:t>Neimengu</a:t>
            </a:r>
            <a:r>
              <a:rPr lang="cs-CZ" dirty="0" smtClean="0"/>
              <a:t> (1947)</a:t>
            </a:r>
          </a:p>
          <a:p>
            <a:pPr lvl="2"/>
            <a:r>
              <a:rPr lang="cs-CZ" dirty="0" smtClean="0"/>
              <a:t>AO </a:t>
            </a:r>
            <a:r>
              <a:rPr lang="cs-CZ" dirty="0" err="1" smtClean="0"/>
              <a:t>Xinjiang</a:t>
            </a:r>
            <a:r>
              <a:rPr lang="cs-CZ" dirty="0" smtClean="0"/>
              <a:t> (1955)</a:t>
            </a:r>
          </a:p>
          <a:p>
            <a:pPr lvl="2"/>
            <a:r>
              <a:rPr lang="cs-CZ" dirty="0" smtClean="0"/>
              <a:t>AO </a:t>
            </a:r>
            <a:r>
              <a:rPr lang="cs-CZ" dirty="0" err="1" smtClean="0"/>
              <a:t>Guangxi</a:t>
            </a:r>
            <a:r>
              <a:rPr lang="cs-CZ" dirty="0" smtClean="0"/>
              <a:t>  a </a:t>
            </a:r>
            <a:r>
              <a:rPr lang="cs-CZ" dirty="0"/>
              <a:t>AO </a:t>
            </a:r>
            <a:r>
              <a:rPr lang="cs-CZ" dirty="0" err="1"/>
              <a:t>Ningxia</a:t>
            </a:r>
            <a:r>
              <a:rPr lang="cs-CZ" dirty="0"/>
              <a:t> </a:t>
            </a:r>
            <a:r>
              <a:rPr lang="cs-CZ" dirty="0" smtClean="0"/>
              <a:t>(1958)</a:t>
            </a:r>
          </a:p>
          <a:p>
            <a:pPr lvl="2"/>
            <a:r>
              <a:rPr lang="cs-CZ" dirty="0"/>
              <a:t>AO </a:t>
            </a:r>
            <a:r>
              <a:rPr lang="cs-CZ" dirty="0" err="1" smtClean="0"/>
              <a:t>Xizang</a:t>
            </a:r>
            <a:r>
              <a:rPr lang="cs-CZ" dirty="0" smtClean="0"/>
              <a:t> (1965)</a:t>
            </a:r>
          </a:p>
          <a:p>
            <a:r>
              <a:rPr lang="cs-CZ" dirty="0" smtClean="0"/>
              <a:t>do pol. 50. let národnostní politika ČLR relativně vstřícná </a:t>
            </a:r>
          </a:p>
        </p:txBody>
      </p:sp>
    </p:spTree>
    <p:extLst>
      <p:ext uri="{BB962C8B-B14F-4D97-AF65-F5344CB8AC3E}">
        <p14:creationId xmlns:p14="http://schemas.microsoft.com/office/powerpoint/2010/main" val="263085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hranic čínského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Dnešní stav je výsledkem územní </a:t>
            </a:r>
          </a:p>
          <a:p>
            <a:pPr marL="0" indent="0">
              <a:buNone/>
            </a:pPr>
            <a:r>
              <a:rPr lang="cs-CZ" dirty="0" smtClean="0"/>
              <a:t>expanze realizované v průběhu </a:t>
            </a:r>
          </a:p>
          <a:p>
            <a:pPr marL="0" indent="0">
              <a:buNone/>
            </a:pPr>
            <a:r>
              <a:rPr lang="cs-CZ" dirty="0" smtClean="0"/>
              <a:t>dynastie </a:t>
            </a:r>
            <a:r>
              <a:rPr lang="cs-CZ" dirty="0" err="1" smtClean="0"/>
              <a:t>Qing</a:t>
            </a:r>
            <a:r>
              <a:rPr lang="cs-CZ" dirty="0" smtClean="0"/>
              <a:t> (1644-1911)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http://www.artsmia.org/art-of-asia/</a:t>
            </a:r>
          </a:p>
          <a:p>
            <a:pPr marL="0" indent="0">
              <a:buNone/>
            </a:pPr>
            <a:r>
              <a:rPr lang="cs-CZ" dirty="0" err="1" smtClean="0">
                <a:hlinkClick r:id="rId2"/>
              </a:rPr>
              <a:t>history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chinese</a:t>
            </a:r>
            <a:r>
              <a:rPr lang="cs-CZ" dirty="0" smtClean="0">
                <a:hlinkClick r:id="rId2"/>
              </a:rPr>
              <a:t>-dynasty-</a:t>
            </a:r>
            <a:r>
              <a:rPr lang="cs-CZ" dirty="0" err="1" smtClean="0">
                <a:hlinkClick r:id="rId2"/>
              </a:rPr>
              <a:t>map.cfm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Většina oblastí obývaných dnešními čínskými etnickými menšinami po většinu historie do čínské říše nepatřila</a:t>
            </a:r>
          </a:p>
          <a:p>
            <a:r>
              <a:rPr lang="cs-CZ" dirty="0" smtClean="0"/>
              <a:t>Oblasti etnicky a kulturně odlišné, které dlouho do říše patřili nejsou dnes jako etnicky odlišné chápány 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690" y="1587348"/>
            <a:ext cx="3183434" cy="307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68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Vědomí o sdílené historii a kultuře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Povědomí o společném kulturním dědictví</a:t>
            </a:r>
          </a:p>
          <a:p>
            <a:r>
              <a:rPr lang="cs-CZ" dirty="0" smtClean="0"/>
              <a:t>Odkazování na dynastie </a:t>
            </a:r>
            <a:r>
              <a:rPr lang="cs-CZ" dirty="0" err="1" smtClean="0"/>
              <a:t>Qin</a:t>
            </a:r>
            <a:r>
              <a:rPr lang="cs-CZ" dirty="0" smtClean="0"/>
              <a:t> a Han (</a:t>
            </a:r>
            <a:r>
              <a:rPr lang="ja-JP" altLang="en-US" dirty="0">
                <a:latin typeface="SimHei" pitchFamily="49" charset="-122"/>
                <a:ea typeface="SimHei" pitchFamily="49" charset="-122"/>
              </a:rPr>
              <a:t>汉人</a:t>
            </a:r>
            <a:r>
              <a:rPr lang="cs-CZ" dirty="0" smtClean="0"/>
              <a:t>)</a:t>
            </a:r>
          </a:p>
          <a:p>
            <a:r>
              <a:rPr lang="cs-CZ" dirty="0" smtClean="0"/>
              <a:t>Mytický prapředek – Žlutý císař (</a:t>
            </a:r>
            <a:r>
              <a:rPr lang="ja-JP" altLang="en-US" dirty="0">
                <a:latin typeface="SimHei" pitchFamily="49" charset="-122"/>
                <a:ea typeface="SimHei" pitchFamily="49" charset="-122"/>
              </a:rPr>
              <a:t>皇</a:t>
            </a:r>
            <a:r>
              <a:rPr lang="ja-JP" altLang="en-US" dirty="0" smtClean="0">
                <a:latin typeface="SimHei" pitchFamily="49" charset="-122"/>
                <a:ea typeface="SimHei" pitchFamily="49" charset="-122"/>
              </a:rPr>
              <a:t>帝</a:t>
            </a:r>
            <a:r>
              <a:rPr lang="cs-CZ" altLang="ja-JP" dirty="0" smtClean="0"/>
              <a:t>)</a:t>
            </a:r>
          </a:p>
          <a:p>
            <a:r>
              <a:rPr lang="cs-CZ" dirty="0" smtClean="0"/>
              <a:t>Povědomí replikováno dlouhodobě stabilním polickým systémem (císařské dynastie, </a:t>
            </a:r>
            <a:r>
              <a:rPr lang="cs-CZ" dirty="0"/>
              <a:t>m</a:t>
            </a:r>
            <a:r>
              <a:rPr lang="cs-CZ" dirty="0" smtClean="0"/>
              <a:t>andát nebes, úřednický systém, autoritativní historiografie)</a:t>
            </a:r>
          </a:p>
          <a:p>
            <a:r>
              <a:rPr lang="cs-CZ" dirty="0" smtClean="0"/>
              <a:t>Klíčová role čínského písma a jazyka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X </a:t>
            </a:r>
            <a:r>
              <a:rPr lang="cs-CZ" dirty="0"/>
              <a:t>o</a:t>
            </a:r>
            <a:r>
              <a:rPr lang="cs-CZ" dirty="0" smtClean="0"/>
              <a:t>byvatelé Číny se chápou až do 19. století jako poddaní aktuální dynastie, jako obyvatelé konkrétní provincie/okresu, nebo jako příslušníci konkrétního rodinného klanu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583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vs. </a:t>
            </a:r>
            <a:r>
              <a:rPr lang="cs-CZ" dirty="0"/>
              <a:t>n</a:t>
            </a:r>
            <a:r>
              <a:rPr lang="cs-CZ" dirty="0" smtClean="0"/>
              <a:t>árodní 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i="1" dirty="0" err="1" smtClean="0"/>
              <a:t>Culturalism</a:t>
            </a:r>
            <a:r>
              <a:rPr lang="cs-CZ" b="1" i="1" dirty="0" smtClean="0"/>
              <a:t>-to-</a:t>
            </a:r>
            <a:r>
              <a:rPr lang="cs-CZ" b="1" i="1" dirty="0" err="1" smtClean="0"/>
              <a:t>nationalism</a:t>
            </a:r>
            <a:r>
              <a:rPr lang="cs-CZ" b="1" i="1" dirty="0" smtClean="0"/>
              <a:t> thesis </a:t>
            </a:r>
          </a:p>
          <a:p>
            <a:r>
              <a:rPr lang="cs-CZ" dirty="0" smtClean="0"/>
              <a:t>kriticky zhodnoceno Jamesem </a:t>
            </a:r>
            <a:r>
              <a:rPr lang="cs-CZ" dirty="0" err="1" smtClean="0"/>
              <a:t>Townsedem</a:t>
            </a:r>
            <a:r>
              <a:rPr lang="cs-CZ" dirty="0"/>
              <a:t> </a:t>
            </a:r>
            <a:r>
              <a:rPr lang="cs-CZ" dirty="0" smtClean="0"/>
              <a:t>(Jonathan Unger </a:t>
            </a:r>
            <a:r>
              <a:rPr lang="cs-CZ" dirty="0" err="1" smtClean="0"/>
              <a:t>ed</a:t>
            </a:r>
            <a:r>
              <a:rPr lang="cs-CZ" dirty="0" smtClean="0"/>
              <a:t>. 1996. </a:t>
            </a:r>
            <a:r>
              <a:rPr lang="cs-CZ" i="1" dirty="0" err="1" smtClean="0"/>
              <a:t>Chinese</a:t>
            </a:r>
            <a:r>
              <a:rPr lang="cs-CZ" i="1" dirty="0" smtClean="0"/>
              <a:t> </a:t>
            </a:r>
            <a:r>
              <a:rPr lang="cs-CZ" i="1" dirty="0" err="1" smtClean="0"/>
              <a:t>Nationalism</a:t>
            </a:r>
            <a:r>
              <a:rPr lang="cs-CZ" dirty="0" smtClean="0"/>
              <a:t>):</a:t>
            </a:r>
          </a:p>
          <a:p>
            <a:r>
              <a:rPr lang="cs-CZ" dirty="0" smtClean="0"/>
              <a:t>Předmoderní identita čínského státu je definována na kulturním/civilizačním základu (James </a:t>
            </a:r>
            <a:r>
              <a:rPr lang="cs-CZ" dirty="0" err="1" smtClean="0"/>
              <a:t>Herrison</a:t>
            </a:r>
            <a:r>
              <a:rPr lang="cs-CZ" dirty="0" smtClean="0"/>
              <a:t>, Joseph R. </a:t>
            </a:r>
            <a:r>
              <a:rPr lang="cs-CZ" dirty="0" err="1" smtClean="0"/>
              <a:t>Levenson</a:t>
            </a:r>
            <a:r>
              <a:rPr lang="cs-CZ" dirty="0" smtClean="0"/>
              <a:t>):</a:t>
            </a:r>
          </a:p>
          <a:p>
            <a:pPr lvl="1"/>
            <a:r>
              <a:rPr lang="cs-CZ" dirty="0" smtClean="0"/>
              <a:t>politická kultura, císařský systém, úřednická vrstva</a:t>
            </a:r>
          </a:p>
          <a:p>
            <a:pPr lvl="1"/>
            <a:r>
              <a:rPr lang="cs-CZ" dirty="0" smtClean="0"/>
              <a:t>konfuciánská etika a rituály</a:t>
            </a:r>
          </a:p>
          <a:p>
            <a:pPr lvl="1"/>
            <a:r>
              <a:rPr lang="cs-CZ" dirty="0" smtClean="0"/>
              <a:t>povědomí o vlastní historii a kultuře</a:t>
            </a:r>
          </a:p>
          <a:p>
            <a:pPr lvl="1"/>
            <a:r>
              <a:rPr lang="cs-CZ" dirty="0" smtClean="0"/>
              <a:t>společný jazyk a písmo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hodné zvyky, obyčeje, strava, kalendář, architektura</a:t>
            </a:r>
          </a:p>
        </p:txBody>
      </p:sp>
    </p:spTree>
    <p:extLst>
      <p:ext uri="{BB962C8B-B14F-4D97-AF65-F5344CB8AC3E}">
        <p14:creationId xmlns:p14="http://schemas.microsoft.com/office/powerpoint/2010/main" val="318644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 je více než etnicita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Stát není založen na etnické (proto-národní) bázi, neexistuje obava z etnického ohrožení říše</a:t>
            </a:r>
          </a:p>
          <a:p>
            <a:r>
              <a:rPr lang="cs-CZ" dirty="0" smtClean="0"/>
              <a:t>Vysokého postavení může dosáhnout i jedinec </a:t>
            </a:r>
            <a:r>
              <a:rPr lang="cs-CZ" dirty="0" err="1" smtClean="0"/>
              <a:t>nehanského</a:t>
            </a:r>
            <a:r>
              <a:rPr lang="cs-CZ" dirty="0" smtClean="0"/>
              <a:t> původu skrze osvojení si čínské kultury</a:t>
            </a:r>
          </a:p>
          <a:p>
            <a:r>
              <a:rPr lang="cs-CZ" dirty="0" smtClean="0"/>
              <a:t>Celé „barbarské“ civilizace se „</a:t>
            </a:r>
            <a:r>
              <a:rPr lang="cs-CZ" dirty="0" err="1" smtClean="0"/>
              <a:t>sinizují</a:t>
            </a:r>
            <a:r>
              <a:rPr lang="cs-CZ" dirty="0" smtClean="0"/>
              <a:t>“ (</a:t>
            </a:r>
            <a:r>
              <a:rPr lang="ja-JP" altLang="en-US" dirty="0" smtClean="0"/>
              <a:t>来化</a:t>
            </a:r>
            <a:r>
              <a:rPr lang="cs-CZ" altLang="ja-JP" dirty="0" smtClean="0"/>
              <a:t> </a:t>
            </a:r>
            <a:r>
              <a:rPr lang="cs-CZ" altLang="ja-JP" i="1" dirty="0" err="1" smtClean="0"/>
              <a:t>l</a:t>
            </a:r>
            <a:r>
              <a:rPr lang="cs-CZ" i="1" dirty="0" err="1" smtClean="0"/>
              <a:t>áihuà</a:t>
            </a:r>
            <a:r>
              <a:rPr lang="cs-CZ" dirty="0" smtClean="0"/>
              <a:t>) → proměňují se v kulturu čínskou</a:t>
            </a:r>
          </a:p>
          <a:p>
            <a:r>
              <a:rPr lang="cs-CZ" dirty="0" smtClean="0"/>
              <a:t>Teorie středu a periférie / kultury a „barbarství“:</a:t>
            </a:r>
          </a:p>
          <a:p>
            <a:pPr lvl="2"/>
            <a:r>
              <a:rPr lang="ja-JP" altLang="en-US" dirty="0" smtClean="0">
                <a:latin typeface="SimHei" pitchFamily="49" charset="-122"/>
                <a:ea typeface="SimHei" pitchFamily="49" charset="-122"/>
              </a:rPr>
              <a:t>文</a:t>
            </a:r>
            <a:r>
              <a:rPr lang="cs-CZ" altLang="ja-JP" dirty="0" smtClean="0">
                <a:latin typeface="SimHei" pitchFamily="49" charset="-122"/>
                <a:ea typeface="SimHei" pitchFamily="49" charset="-122"/>
              </a:rPr>
              <a:t> </a:t>
            </a:r>
            <a:r>
              <a:rPr lang="cs-CZ" altLang="ja-JP" dirty="0" err="1"/>
              <a:t>w</a:t>
            </a:r>
            <a:r>
              <a:rPr lang="cs-CZ" dirty="0" err="1" smtClean="0"/>
              <a:t>én</a:t>
            </a:r>
            <a:r>
              <a:rPr lang="cs-CZ" dirty="0" smtClean="0"/>
              <a:t>, </a:t>
            </a:r>
            <a:r>
              <a:rPr lang="zh-CN" dirty="0" smtClean="0">
                <a:latin typeface="SimHei" pitchFamily="49" charset="-122"/>
                <a:ea typeface="SimHei" pitchFamily="49" charset="-122"/>
              </a:rPr>
              <a:t>天下</a:t>
            </a:r>
            <a:r>
              <a:rPr lang="cs-CZ" altLang="zh-CN" dirty="0" smtClean="0"/>
              <a:t> </a:t>
            </a:r>
            <a:r>
              <a:rPr lang="cs-CZ" altLang="zh-CN" dirty="0" err="1"/>
              <a:t>t</a:t>
            </a:r>
            <a:r>
              <a:rPr lang="cs-CZ" dirty="0" err="1" smtClean="0"/>
              <a:t>iānxià</a:t>
            </a:r>
            <a:r>
              <a:rPr lang="cs-CZ" dirty="0" smtClean="0"/>
              <a:t>, </a:t>
            </a:r>
            <a:r>
              <a:rPr lang="zh-CN" dirty="0" smtClean="0">
                <a:latin typeface="SimHei" pitchFamily="49" charset="-122"/>
                <a:ea typeface="SimHei" pitchFamily="49" charset="-122"/>
              </a:rPr>
              <a:t>天子</a:t>
            </a:r>
            <a:r>
              <a:rPr lang="cs-CZ" altLang="zh-CN" dirty="0" smtClean="0"/>
              <a:t> </a:t>
            </a:r>
            <a:r>
              <a:rPr lang="cs-CZ" altLang="zh-CN" dirty="0" err="1" smtClean="0"/>
              <a:t>t</a:t>
            </a:r>
            <a:r>
              <a:rPr lang="cs-CZ" dirty="0" err="1" smtClean="0"/>
              <a:t>iānzǐ</a:t>
            </a:r>
            <a:r>
              <a:rPr lang="cs-CZ" dirty="0" smtClean="0"/>
              <a:t> </a:t>
            </a:r>
          </a:p>
          <a:p>
            <a:pPr lvl="2"/>
            <a:r>
              <a:rPr lang="zh-CN" dirty="0" smtClean="0">
                <a:latin typeface="SimHei" pitchFamily="49" charset="-122"/>
                <a:ea typeface="SimHei" pitchFamily="49" charset="-122"/>
              </a:rPr>
              <a:t>中国</a:t>
            </a:r>
            <a:r>
              <a:rPr lang="cs-CZ" altLang="zh-CN" dirty="0" smtClean="0">
                <a:latin typeface="SimHei" pitchFamily="49" charset="-122"/>
                <a:ea typeface="SimHei" pitchFamily="49" charset="-122"/>
              </a:rPr>
              <a:t> </a:t>
            </a:r>
            <a:r>
              <a:rPr lang="cs-CZ" dirty="0" err="1" smtClean="0"/>
              <a:t>Zhōngguó</a:t>
            </a:r>
            <a:r>
              <a:rPr lang="cs-CZ" dirty="0" smtClean="0"/>
              <a:t>, </a:t>
            </a:r>
            <a:r>
              <a:rPr lang="ja-JP" altLang="en-US" dirty="0" smtClean="0">
                <a:latin typeface="SimHei" pitchFamily="49" charset="-122"/>
                <a:ea typeface="SimHei" pitchFamily="49" charset="-122"/>
              </a:rPr>
              <a:t>华</a:t>
            </a:r>
            <a:r>
              <a:rPr lang="cs-CZ" dirty="0" smtClean="0"/>
              <a:t> </a:t>
            </a:r>
            <a:r>
              <a:rPr lang="cs-CZ" dirty="0" err="1" smtClean="0"/>
              <a:t>Huá</a:t>
            </a:r>
            <a:endParaRPr lang="cs-CZ" dirty="0">
              <a:latin typeface="SimHei" pitchFamily="49" charset="-122"/>
              <a:ea typeface="SimHei" pitchFamily="49" charset="-122"/>
            </a:endParaRPr>
          </a:p>
          <a:p>
            <a:pPr marL="914400" lvl="2" indent="0">
              <a:buNone/>
            </a:pPr>
            <a:r>
              <a:rPr lang="cs-CZ" altLang="ja-JP" dirty="0" smtClean="0">
                <a:latin typeface="SimHei" pitchFamily="49" charset="-122"/>
                <a:ea typeface="SimHei" pitchFamily="49" charset="-122"/>
              </a:rPr>
              <a:t>	</a:t>
            </a:r>
            <a:r>
              <a:rPr lang="cs-CZ" altLang="ja-JP" dirty="0" smtClean="0">
                <a:solidFill>
                  <a:srgbClr val="FF0000"/>
                </a:solidFill>
                <a:latin typeface="SimHei" pitchFamily="49" charset="-122"/>
                <a:ea typeface="SimHei" pitchFamily="49" charset="-122"/>
              </a:rPr>
              <a:t>x</a:t>
            </a:r>
            <a:endParaRPr lang="cs-CZ" altLang="ja-JP" dirty="0" smtClean="0">
              <a:latin typeface="SimHei" pitchFamily="49" charset="-122"/>
              <a:ea typeface="SimHei" pitchFamily="49" charset="-122"/>
            </a:endParaRPr>
          </a:p>
          <a:p>
            <a:pPr lvl="2"/>
            <a:r>
              <a:rPr lang="ja-JP" altLang="en-US" dirty="0" smtClean="0">
                <a:latin typeface="SimHei" pitchFamily="49" charset="-122"/>
                <a:ea typeface="SimHei" pitchFamily="49" charset="-122"/>
              </a:rPr>
              <a:t>夷</a:t>
            </a:r>
            <a:r>
              <a:rPr lang="cs-CZ" altLang="ja-JP" dirty="0" smtClean="0">
                <a:latin typeface="SimHei" pitchFamily="49" charset="-122"/>
                <a:ea typeface="SimHei" pitchFamily="49" charset="-122"/>
              </a:rPr>
              <a:t> </a:t>
            </a:r>
            <a:r>
              <a:rPr lang="cs-CZ" dirty="0" err="1" smtClean="0"/>
              <a:t>Yí</a:t>
            </a:r>
            <a:r>
              <a:rPr lang="cs-CZ" dirty="0" smtClean="0"/>
              <a:t> (východ)</a:t>
            </a:r>
            <a:r>
              <a:rPr lang="en-US" altLang="ja-JP" dirty="0" smtClean="0">
                <a:ea typeface="SimHei" pitchFamily="49" charset="-122"/>
              </a:rPr>
              <a:t>, </a:t>
            </a:r>
            <a:r>
              <a:rPr lang="ja-JP" altLang="en-US" dirty="0" smtClean="0">
                <a:latin typeface="SimHei" pitchFamily="49" charset="-122"/>
                <a:ea typeface="SimHei" pitchFamily="49" charset="-122"/>
              </a:rPr>
              <a:t>狄</a:t>
            </a:r>
            <a:r>
              <a:rPr lang="cs-CZ" altLang="ja-JP" dirty="0" smtClean="0">
                <a:latin typeface="SimHei" pitchFamily="49" charset="-122"/>
                <a:ea typeface="SimHei" pitchFamily="49" charset="-122"/>
              </a:rPr>
              <a:t> </a:t>
            </a:r>
            <a:r>
              <a:rPr lang="cs-CZ" altLang="ja-JP" dirty="0" err="1" smtClean="0">
                <a:ea typeface="SimHei" pitchFamily="49" charset="-122"/>
              </a:rPr>
              <a:t>D</a:t>
            </a:r>
            <a:r>
              <a:rPr lang="cs-CZ" dirty="0" err="1" smtClean="0"/>
              <a:t>í</a:t>
            </a:r>
            <a:r>
              <a:rPr lang="cs-CZ" dirty="0" smtClean="0"/>
              <a:t> (sever)</a:t>
            </a:r>
            <a:r>
              <a:rPr lang="en-US" altLang="ja-JP" dirty="0" smtClean="0">
                <a:ea typeface="SimHei" pitchFamily="49" charset="-122"/>
              </a:rPr>
              <a:t>, </a:t>
            </a:r>
            <a:r>
              <a:rPr lang="ja-JP" altLang="en-US" dirty="0" smtClean="0">
                <a:latin typeface="SimHei" pitchFamily="49" charset="-122"/>
                <a:ea typeface="SimHei" pitchFamily="49" charset="-122"/>
              </a:rPr>
              <a:t>戎</a:t>
            </a:r>
            <a:r>
              <a:rPr lang="cs-CZ" altLang="ja-JP" dirty="0" smtClean="0">
                <a:latin typeface="SimHei" pitchFamily="49" charset="-122"/>
                <a:ea typeface="SimHei" pitchFamily="49" charset="-122"/>
              </a:rPr>
              <a:t> </a:t>
            </a:r>
            <a:r>
              <a:rPr lang="cs-CZ" dirty="0" err="1" smtClean="0"/>
              <a:t>Róng</a:t>
            </a:r>
            <a:r>
              <a:rPr lang="en-US" altLang="ja-JP" dirty="0" smtClean="0">
                <a:ea typeface="SimHei" pitchFamily="49" charset="-122"/>
              </a:rPr>
              <a:t>,</a:t>
            </a:r>
            <a:r>
              <a:rPr lang="cs-CZ" altLang="ja-JP" dirty="0" smtClean="0">
                <a:latin typeface="SimHei" pitchFamily="49" charset="-122"/>
                <a:ea typeface="SimHei" pitchFamily="49" charset="-122"/>
              </a:rPr>
              <a:t> </a:t>
            </a:r>
            <a:r>
              <a:rPr lang="ja-JP" altLang="en-US" dirty="0" smtClean="0">
                <a:latin typeface="SimHei" pitchFamily="49" charset="-122"/>
                <a:ea typeface="SimHei" pitchFamily="49" charset="-122"/>
              </a:rPr>
              <a:t>蠻</a:t>
            </a:r>
            <a:r>
              <a:rPr lang="cs-CZ" altLang="ja-JP" dirty="0" smtClean="0">
                <a:latin typeface="SimHei" pitchFamily="49" charset="-122"/>
                <a:ea typeface="SimHei" pitchFamily="49" charset="-122"/>
              </a:rPr>
              <a:t>/</a:t>
            </a:r>
            <a:r>
              <a:rPr lang="zh-CN" dirty="0" smtClean="0">
                <a:latin typeface="SimHei" pitchFamily="49" charset="-122"/>
                <a:ea typeface="SimHei" pitchFamily="49" charset="-122"/>
              </a:rPr>
              <a:t>蛮</a:t>
            </a:r>
            <a:r>
              <a:rPr lang="cs-CZ" altLang="ja-JP" dirty="0" err="1" smtClean="0">
                <a:ea typeface="SimHei" pitchFamily="49" charset="-122"/>
              </a:rPr>
              <a:t>M</a:t>
            </a:r>
            <a:r>
              <a:rPr lang="cs-CZ" dirty="0" err="1" smtClean="0"/>
              <a:t>án</a:t>
            </a:r>
            <a:r>
              <a:rPr lang="cs-CZ" dirty="0" smtClean="0"/>
              <a:t> (jih)</a:t>
            </a:r>
            <a:endParaRPr lang="cs-CZ" altLang="ja-JP" dirty="0" smtClean="0"/>
          </a:p>
          <a:p>
            <a:pPr lvl="2"/>
            <a:r>
              <a:rPr lang="ja-JP" altLang="en-US" dirty="0" smtClean="0"/>
              <a:t>胡</a:t>
            </a:r>
            <a:r>
              <a:rPr lang="cs-CZ" altLang="ja-JP" dirty="0" smtClean="0"/>
              <a:t> </a:t>
            </a:r>
            <a:r>
              <a:rPr lang="cs-CZ" dirty="0" err="1" smtClean="0"/>
              <a:t>Hú</a:t>
            </a:r>
            <a:r>
              <a:rPr lang="en-US" altLang="ja-JP" dirty="0" smtClean="0"/>
              <a:t>, </a:t>
            </a:r>
            <a:r>
              <a:rPr lang="ja-JP" altLang="en-US" dirty="0" smtClean="0"/>
              <a:t>羌</a:t>
            </a:r>
            <a:r>
              <a:rPr lang="cs-CZ" altLang="ja-JP" dirty="0" smtClean="0"/>
              <a:t> </a:t>
            </a:r>
            <a:r>
              <a:rPr lang="cs-CZ" dirty="0" err="1" smtClean="0"/>
              <a:t>Qiāng</a:t>
            </a:r>
            <a:r>
              <a:rPr lang="en-US" altLang="ja-JP" dirty="0" smtClean="0"/>
              <a:t>, </a:t>
            </a:r>
            <a:r>
              <a:rPr lang="ja-JP" altLang="en-US" dirty="0" smtClean="0"/>
              <a:t>番</a:t>
            </a:r>
            <a:r>
              <a:rPr lang="cs-CZ" altLang="ja-JP" dirty="0" smtClean="0"/>
              <a:t> </a:t>
            </a:r>
            <a:r>
              <a:rPr lang="cs-CZ" altLang="ja-JP" dirty="0" err="1" smtClean="0"/>
              <a:t>F</a:t>
            </a:r>
            <a:r>
              <a:rPr lang="cs-CZ" dirty="0" err="1" smtClean="0"/>
              <a:t>ān</a:t>
            </a:r>
            <a:endParaRPr lang="cs-CZ" dirty="0" smtClean="0"/>
          </a:p>
          <a:p>
            <a:r>
              <a:rPr lang="cs-CZ" dirty="0" smtClean="0"/>
              <a:t>Zemědělství vs. pastevectví, vařená (</a:t>
            </a:r>
            <a:r>
              <a:rPr lang="ja-JP" altLang="en-US" dirty="0" smtClean="0"/>
              <a:t>属</a:t>
            </a:r>
            <a:r>
              <a:rPr lang="cs-CZ" altLang="ja-JP" dirty="0" smtClean="0"/>
              <a:t> </a:t>
            </a:r>
            <a:r>
              <a:rPr lang="cs-CZ" altLang="ja-JP" i="1" dirty="0" err="1"/>
              <a:t>s</a:t>
            </a:r>
            <a:r>
              <a:rPr lang="cs-CZ" i="1" dirty="0" err="1" smtClean="0"/>
              <a:t>hǔ</a:t>
            </a:r>
            <a:r>
              <a:rPr lang="cs-CZ" dirty="0" smtClean="0"/>
              <a:t>) vs. syrová (</a:t>
            </a:r>
            <a:r>
              <a:rPr lang="ja-JP" altLang="en-US" dirty="0" smtClean="0"/>
              <a:t>生</a:t>
            </a:r>
            <a:r>
              <a:rPr lang="cs-CZ" altLang="ja-JP" dirty="0" smtClean="0"/>
              <a:t> </a:t>
            </a:r>
            <a:r>
              <a:rPr lang="cs-CZ" altLang="ja-JP" i="1" dirty="0" err="1" smtClean="0"/>
              <a:t>s</a:t>
            </a:r>
            <a:r>
              <a:rPr lang="cs-CZ" i="1" dirty="0" err="1" smtClean="0"/>
              <a:t>hēng</a:t>
            </a:r>
            <a:r>
              <a:rPr lang="cs-CZ" dirty="0" smtClean="0"/>
              <a:t>) strava</a:t>
            </a:r>
          </a:p>
          <a:p>
            <a:r>
              <a:rPr lang="cs-CZ" dirty="0" smtClean="0"/>
              <a:t>Střetávání se s „barbary“ – obchod, politika (vojenská tažení, systém tributů), kulturní a civilizační výměna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68393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/>
              <a:t>Culturalism</a:t>
            </a:r>
            <a:r>
              <a:rPr lang="cs-CZ" b="1" i="1" dirty="0"/>
              <a:t>-to-</a:t>
            </a:r>
            <a:r>
              <a:rPr lang="cs-CZ" b="1" i="1" dirty="0" err="1"/>
              <a:t>nationalism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Teze, že čínskou kulturu a může nahradit jen jiná kultura, nikoliv národ nebo etnikum</a:t>
            </a:r>
          </a:p>
          <a:p>
            <a:r>
              <a:rPr lang="cs-CZ" dirty="0" smtClean="0"/>
              <a:t>K tomu dochází v 19. století s příchodem evropské kultury (ekonomické a politické vykořisťování)</a:t>
            </a:r>
          </a:p>
          <a:p>
            <a:r>
              <a:rPr lang="cs-CZ" dirty="0" smtClean="0"/>
              <a:t>Reakcí je přeskupení identity na národním základě</a:t>
            </a:r>
          </a:p>
          <a:p>
            <a:r>
              <a:rPr lang="cs-CZ" dirty="0" smtClean="0"/>
              <a:t>Nacionalismus (</a:t>
            </a:r>
            <a:r>
              <a:rPr lang="zh-CN" altLang="en-US" dirty="0">
                <a:latin typeface="SimHei" pitchFamily="49" charset="-122"/>
                <a:ea typeface="SimHei" pitchFamily="49" charset="-122"/>
              </a:rPr>
              <a:t>民族主</a:t>
            </a:r>
            <a:r>
              <a:rPr lang="zh-CN" altLang="en-US" dirty="0" smtClean="0">
                <a:latin typeface="SimHei" pitchFamily="49" charset="-122"/>
                <a:ea typeface="SimHei" pitchFamily="49" charset="-122"/>
              </a:rPr>
              <a:t>义</a:t>
            </a:r>
            <a:r>
              <a:rPr lang="cs-CZ" altLang="zh-CN" dirty="0" smtClean="0">
                <a:latin typeface="SimHei" pitchFamily="49" charset="-122"/>
                <a:ea typeface="SimHei" pitchFamily="49" charset="-122"/>
              </a:rPr>
              <a:t> </a:t>
            </a:r>
            <a:r>
              <a:rPr lang="cs-CZ" altLang="zh-CN" i="1" dirty="0" err="1" smtClean="0"/>
              <a:t>m</a:t>
            </a:r>
            <a:r>
              <a:rPr lang="cs-CZ" i="1" dirty="0" err="1" smtClean="0"/>
              <a:t>ínzú</a:t>
            </a:r>
            <a:r>
              <a:rPr lang="cs-CZ" i="1" dirty="0" smtClean="0"/>
              <a:t> </a:t>
            </a:r>
            <a:r>
              <a:rPr lang="cs-CZ" i="1" dirty="0" err="1"/>
              <a:t>zhǔyì</a:t>
            </a:r>
            <a:r>
              <a:rPr lang="cs-CZ" dirty="0"/>
              <a:t>) </a:t>
            </a:r>
            <a:r>
              <a:rPr lang="cs-CZ" dirty="0" smtClean="0"/>
              <a:t>je konstantním faktorem Číny od 2. </a:t>
            </a:r>
            <a:r>
              <a:rPr lang="cs-CZ" smtClean="0"/>
              <a:t>poloviny </a:t>
            </a:r>
            <a:r>
              <a:rPr lang="cs-CZ" smtClean="0"/>
              <a:t>19. </a:t>
            </a:r>
            <a:r>
              <a:rPr lang="cs-CZ" dirty="0" smtClean="0"/>
              <a:t>století</a:t>
            </a:r>
          </a:p>
          <a:p>
            <a:pPr marL="0" indent="0">
              <a:buNone/>
            </a:pPr>
            <a:r>
              <a:rPr lang="cs-CZ" sz="2800" dirty="0" smtClean="0"/>
              <a:t>„Nacionalismus je hybnou silou </a:t>
            </a:r>
            <a:r>
              <a:rPr lang="cs-CZ" sz="2800" dirty="0"/>
              <a:t>č</a:t>
            </a:r>
            <a:r>
              <a:rPr lang="cs-CZ" sz="2800" dirty="0" smtClean="0"/>
              <a:t>ínské revoluce“ (Mary </a:t>
            </a:r>
            <a:r>
              <a:rPr lang="cs-CZ" sz="2800" dirty="0" err="1" smtClean="0"/>
              <a:t>Wright</a:t>
            </a:r>
            <a:r>
              <a:rPr lang="cs-CZ" sz="2800" dirty="0" smtClean="0"/>
              <a:t>)</a:t>
            </a:r>
          </a:p>
          <a:p>
            <a:pPr marL="0" indent="0">
              <a:buNone/>
            </a:pPr>
            <a:r>
              <a:rPr lang="cs-CZ" sz="2800" dirty="0" smtClean="0"/>
              <a:t>„Natažení malé kůže národa na obří tělo impéria“ (D. C. </a:t>
            </a:r>
            <a:r>
              <a:rPr lang="cs-CZ" sz="2800" dirty="0" err="1" smtClean="0"/>
              <a:t>Gladney</a:t>
            </a:r>
            <a:r>
              <a:rPr lang="cs-CZ" sz="2800" dirty="0" smtClean="0"/>
              <a:t>)</a:t>
            </a:r>
          </a:p>
          <a:p>
            <a:r>
              <a:rPr lang="cs-CZ" sz="3300" dirty="0" smtClean="0"/>
              <a:t>Čínský kulturalismus i nacionalismus se týkají především čínských elit a majoritního etnika Han</a:t>
            </a:r>
          </a:p>
        </p:txBody>
      </p:sp>
    </p:spTree>
    <p:extLst>
      <p:ext uri="{BB962C8B-B14F-4D97-AF65-F5344CB8AC3E}">
        <p14:creationId xmlns:p14="http://schemas.microsoft.com/office/powerpoint/2010/main" val="2028939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Zrod čínského nacionalismu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Formování moderního čínského národa (</a:t>
            </a:r>
            <a:r>
              <a:rPr lang="ja-JP" altLang="en-US" dirty="0" smtClean="0">
                <a:latin typeface="SimHei" pitchFamily="49" charset="-122"/>
                <a:ea typeface="SimHei" pitchFamily="49" charset="-122"/>
              </a:rPr>
              <a:t>中</a:t>
            </a:r>
            <a:r>
              <a:rPr lang="ja-JP" altLang="en-US" dirty="0">
                <a:latin typeface="SimHei" pitchFamily="49" charset="-122"/>
                <a:ea typeface="SimHei" pitchFamily="49" charset="-122"/>
              </a:rPr>
              <a:t>华民</a:t>
            </a:r>
            <a:r>
              <a:rPr lang="ja-JP" altLang="en-US" dirty="0" smtClean="0">
                <a:latin typeface="SimHei" pitchFamily="49" charset="-122"/>
                <a:ea typeface="SimHei" pitchFamily="49" charset="-122"/>
              </a:rPr>
              <a:t>族</a:t>
            </a:r>
            <a:r>
              <a:rPr lang="cs-CZ" altLang="ja-JP" dirty="0" smtClean="0"/>
              <a:t>)</a:t>
            </a:r>
            <a:r>
              <a:rPr lang="cs-CZ" dirty="0" smtClean="0"/>
              <a:t>:</a:t>
            </a:r>
          </a:p>
          <a:p>
            <a:r>
              <a:rPr lang="cs-CZ" dirty="0" smtClean="0"/>
              <a:t>Politický a ideologický projekt (</a:t>
            </a:r>
            <a:r>
              <a:rPr lang="cs-CZ" dirty="0" err="1" smtClean="0"/>
              <a:t>primordialistický</a:t>
            </a:r>
            <a:r>
              <a:rPr lang="cs-CZ" dirty="0" smtClean="0"/>
              <a:t> vs. modernistický přístup)</a:t>
            </a:r>
          </a:p>
          <a:p>
            <a:r>
              <a:rPr lang="cs-CZ" dirty="0" smtClean="0"/>
              <a:t>Čínský nacionalismus 19./20. st. se vymezoval negativně:</a:t>
            </a:r>
          </a:p>
          <a:p>
            <a:pPr lvl="2"/>
            <a:r>
              <a:rPr lang="cs-CZ" dirty="0" smtClean="0"/>
              <a:t>Proti císařský/feudální </a:t>
            </a:r>
          </a:p>
          <a:p>
            <a:pPr lvl="2"/>
            <a:r>
              <a:rPr lang="cs-CZ" dirty="0" smtClean="0"/>
              <a:t>Proti mandžuský (</a:t>
            </a:r>
            <a:r>
              <a:rPr lang="cs-CZ" dirty="0" err="1" smtClean="0"/>
              <a:t>qingský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Proti západním velmocem (proti-imperialistický)</a:t>
            </a:r>
          </a:p>
          <a:p>
            <a:r>
              <a:rPr lang="cs-CZ" dirty="0" smtClean="0"/>
              <a:t>Dva protichůdné procesy:</a:t>
            </a:r>
          </a:p>
          <a:p>
            <a:pPr lvl="2"/>
            <a:r>
              <a:rPr lang="cs-CZ" dirty="0" smtClean="0"/>
              <a:t>Národně-osvobozenecké úsilí </a:t>
            </a:r>
            <a:r>
              <a:rPr lang="cs-CZ" dirty="0" err="1" smtClean="0"/>
              <a:t>Hanů</a:t>
            </a:r>
            <a:endParaRPr lang="cs-CZ" dirty="0" smtClean="0"/>
          </a:p>
          <a:p>
            <a:pPr lvl="2"/>
            <a:r>
              <a:rPr lang="cs-CZ" dirty="0" smtClean="0"/>
              <a:t>Snaha o zformování </a:t>
            </a:r>
            <a:r>
              <a:rPr lang="cs-CZ" dirty="0" err="1" smtClean="0"/>
              <a:t>multi</a:t>
            </a:r>
            <a:r>
              <a:rPr lang="cs-CZ" dirty="0" smtClean="0"/>
              <a:t>-etnického/národnostního státu (</a:t>
            </a:r>
            <a:r>
              <a:rPr lang="zh-CN" altLang="en-US" dirty="0">
                <a:latin typeface="SimHei" pitchFamily="49" charset="-122"/>
                <a:ea typeface="SimHei" pitchFamily="49" charset="-122"/>
              </a:rPr>
              <a:t>统一的多民族国</a:t>
            </a:r>
            <a:r>
              <a:rPr lang="zh-CN" altLang="en-US" dirty="0" smtClean="0">
                <a:latin typeface="SimHei" pitchFamily="49" charset="-122"/>
                <a:ea typeface="SimHei" pitchFamily="49" charset="-122"/>
              </a:rPr>
              <a:t>家</a:t>
            </a:r>
            <a:r>
              <a:rPr lang="cs-CZ" altLang="zh-CN" dirty="0" smtClean="0">
                <a:latin typeface="SimHei" pitchFamily="49" charset="-122"/>
                <a:ea typeface="SimHei" pitchFamily="49" charset="-122"/>
              </a:rPr>
              <a:t> </a:t>
            </a:r>
            <a:r>
              <a:rPr lang="cs-CZ" i="1" dirty="0" err="1"/>
              <a:t>Tǒngyī</a:t>
            </a:r>
            <a:r>
              <a:rPr lang="cs-CZ" i="1" dirty="0"/>
              <a:t> de </a:t>
            </a:r>
            <a:r>
              <a:rPr lang="cs-CZ" i="1" dirty="0" err="1"/>
              <a:t>duō</a:t>
            </a:r>
            <a:r>
              <a:rPr lang="cs-CZ" i="1" dirty="0"/>
              <a:t> </a:t>
            </a:r>
            <a:r>
              <a:rPr lang="cs-CZ" i="1" dirty="0" err="1"/>
              <a:t>mínzú</a:t>
            </a:r>
            <a:r>
              <a:rPr lang="cs-CZ" i="1" dirty="0"/>
              <a:t> </a:t>
            </a:r>
            <a:r>
              <a:rPr lang="cs-CZ" i="1" dirty="0" err="1" smtClean="0"/>
              <a:t>guójiā</a:t>
            </a:r>
            <a:r>
              <a:rPr lang="cs-CZ" altLang="zh-CN" dirty="0" smtClean="0"/>
              <a:t>)</a:t>
            </a:r>
            <a:endParaRPr lang="cs-CZ" altLang="zh-CN" dirty="0"/>
          </a:p>
          <a:p>
            <a:r>
              <a:rPr lang="cs-CZ" dirty="0" smtClean="0"/>
              <a:t>Problém s Mongoly, Tibeťany, Mandžuy a s Východním Turkestánem</a:t>
            </a:r>
          </a:p>
        </p:txBody>
      </p:sp>
    </p:spTree>
    <p:extLst>
      <p:ext uri="{BB962C8B-B14F-4D97-AF65-F5344CB8AC3E}">
        <p14:creationId xmlns:p14="http://schemas.microsoft.com/office/powerpoint/2010/main" val="1357136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Dobový rasismus a sociální evolucionismus v citátech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6779096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000" dirty="0" smtClean="0"/>
              <a:t>„</a:t>
            </a:r>
            <a:r>
              <a:rPr lang="cs-CZ" sz="2000" dirty="0" smtClean="0"/>
              <a:t>To, co naši současníci označují za dvůr, vládu a císaře, jsme kdysi označovali za barbary </a:t>
            </a:r>
            <a:r>
              <a:rPr lang="cs-CZ" sz="2000" i="1" dirty="0" err="1" smtClean="0"/>
              <a:t>Yi</a:t>
            </a:r>
            <a:r>
              <a:rPr lang="cs-CZ" sz="2000" dirty="0" smtClean="0"/>
              <a:t>, </a:t>
            </a:r>
            <a:r>
              <a:rPr lang="cs-CZ" sz="2000" i="1" dirty="0" smtClean="0"/>
              <a:t>Man</a:t>
            </a:r>
            <a:r>
              <a:rPr lang="cs-CZ" sz="2000" dirty="0" smtClean="0"/>
              <a:t>, </a:t>
            </a:r>
            <a:r>
              <a:rPr lang="cs-CZ" sz="2000" i="1" dirty="0" err="1" smtClean="0"/>
              <a:t>Rong</a:t>
            </a:r>
            <a:r>
              <a:rPr lang="cs-CZ" sz="2000" dirty="0" smtClean="0"/>
              <a:t> a </a:t>
            </a:r>
            <a:r>
              <a:rPr lang="cs-CZ" sz="2000" i="1" dirty="0" smtClean="0"/>
              <a:t>Di</a:t>
            </a:r>
            <a:r>
              <a:rPr lang="cs-CZ" sz="2000" dirty="0" smtClean="0"/>
              <a:t> a také </a:t>
            </a:r>
            <a:r>
              <a:rPr lang="cs-CZ" sz="2000" i="1" dirty="0" err="1" smtClean="0"/>
              <a:t>Xiongnu</a:t>
            </a:r>
            <a:r>
              <a:rPr lang="cs-CZ" sz="2000" dirty="0" smtClean="0"/>
              <a:t> a </a:t>
            </a:r>
            <a:r>
              <a:rPr lang="cs-CZ" sz="2000" i="1" dirty="0" smtClean="0"/>
              <a:t>Dada</a:t>
            </a:r>
            <a:r>
              <a:rPr lang="cs-CZ" sz="2000" dirty="0" smtClean="0"/>
              <a:t> [Tataři]. Jejich kmeny žily za průsmykem </a:t>
            </a:r>
            <a:r>
              <a:rPr lang="cs-CZ" sz="2000" i="1" dirty="0" err="1" smtClean="0"/>
              <a:t>Shanghaiguan</a:t>
            </a:r>
            <a:r>
              <a:rPr lang="cs-CZ" sz="2000" dirty="0" smtClean="0"/>
              <a:t> a zásadně se lišili od našich slavných potomků Žlutého císaře. Jejich zem je neúrodná; jejich lid je chlupatý; jejich mysl je zvířecí; jejich zvyky jsou primitivní.“</a:t>
            </a:r>
          </a:p>
          <a:p>
            <a:pPr lvl="2"/>
            <a:r>
              <a:rPr lang="cs-CZ" sz="1400" dirty="0" smtClean="0"/>
              <a:t>(</a:t>
            </a:r>
            <a:r>
              <a:rPr lang="cs-CZ" sz="1400" dirty="0" err="1" smtClean="0"/>
              <a:t>Zou</a:t>
            </a:r>
            <a:r>
              <a:rPr lang="cs-CZ" sz="1400" dirty="0" smtClean="0"/>
              <a:t> </a:t>
            </a:r>
            <a:r>
              <a:rPr lang="cs-CZ" sz="1400" dirty="0" err="1" smtClean="0"/>
              <a:t>Rong</a:t>
            </a:r>
            <a:r>
              <a:rPr lang="cs-CZ" altLang="ja-JP" sz="1400" dirty="0" smtClean="0"/>
              <a:t> </a:t>
            </a:r>
            <a:r>
              <a:rPr lang="ja-JP" altLang="cs-CZ" sz="1400" dirty="0" smtClean="0"/>
              <a:t>鄒容</a:t>
            </a:r>
            <a:r>
              <a:rPr lang="cs-CZ" altLang="ja-JP" sz="1400" dirty="0" smtClean="0"/>
              <a:t>,</a:t>
            </a:r>
            <a:r>
              <a:rPr lang="cs-CZ" sz="1400" dirty="0" smtClean="0"/>
              <a:t> </a:t>
            </a:r>
            <a:r>
              <a:rPr lang="cs-CZ" sz="1400" i="1" dirty="0" err="1" smtClean="0"/>
              <a:t>Gemingjun</a:t>
            </a:r>
            <a:r>
              <a:rPr lang="cs-CZ" sz="1400" i="1" dirty="0" smtClean="0"/>
              <a:t> </a:t>
            </a:r>
            <a:r>
              <a:rPr lang="ja-JP" altLang="cs-CZ" sz="1400" i="1" dirty="0" smtClean="0">
                <a:latin typeface="SimHei" pitchFamily="49" charset="-122"/>
                <a:ea typeface="SimHei" pitchFamily="49" charset="-122"/>
              </a:rPr>
              <a:t>革命军</a:t>
            </a:r>
            <a:r>
              <a:rPr lang="cs-CZ" sz="1400" i="1" dirty="0" smtClean="0"/>
              <a:t> </a:t>
            </a:r>
            <a:r>
              <a:rPr lang="cs-CZ" sz="1400" dirty="0" smtClean="0"/>
              <a:t>1903)</a:t>
            </a:r>
          </a:p>
          <a:p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„Jsou ještě rasy – jako například </a:t>
            </a:r>
            <a:r>
              <a:rPr lang="cs-CZ" sz="2000" i="1" dirty="0" err="1" smtClean="0"/>
              <a:t>Miao</a:t>
            </a:r>
            <a:r>
              <a:rPr lang="cs-CZ" sz="2000" dirty="0" smtClean="0"/>
              <a:t>, </a:t>
            </a:r>
            <a:r>
              <a:rPr lang="cs-CZ" sz="2000" i="1" dirty="0" smtClean="0"/>
              <a:t>Tong</a:t>
            </a:r>
            <a:r>
              <a:rPr lang="cs-CZ" sz="2000" dirty="0" smtClean="0"/>
              <a:t>  a </a:t>
            </a:r>
            <a:r>
              <a:rPr lang="cs-CZ" sz="2000" i="1" dirty="0" err="1" smtClean="0"/>
              <a:t>Yao</a:t>
            </a:r>
            <a:r>
              <a:rPr lang="cs-CZ" sz="2000" dirty="0" smtClean="0"/>
              <a:t> – které jsou roztroušené mezi členy nadřazené rasy a odmítají se mísit. Jejich záhuba je však neodvratitelná. Proč? Protože pokud se nesloučí, musí bojovat, a pokud se bojuje, jedna strana musí prohrát. Vítězství a prohra závisí na nadřazenosti a podřazenosti [ras]. Tak jako dnes, mezi Mandžuy a Hany, na to netřeba odborníka, aby rozhodnul, kdo je nadřazený a kdo podřazený.“  </a:t>
            </a:r>
          </a:p>
          <a:p>
            <a:pPr lvl="2"/>
            <a:r>
              <a:rPr lang="cs-CZ" sz="1400" dirty="0" smtClean="0"/>
              <a:t>(</a:t>
            </a:r>
            <a:r>
              <a:rPr lang="cs-CZ" sz="1400" dirty="0" err="1" smtClean="0"/>
              <a:t>Liang</a:t>
            </a:r>
            <a:r>
              <a:rPr lang="cs-CZ" sz="1400" dirty="0" smtClean="0"/>
              <a:t> </a:t>
            </a:r>
            <a:r>
              <a:rPr lang="cs-CZ" sz="1400" dirty="0" err="1" smtClean="0"/>
              <a:t>Qichao</a:t>
            </a:r>
            <a:r>
              <a:rPr lang="cs-CZ" sz="1400" dirty="0" smtClean="0"/>
              <a:t>  </a:t>
            </a:r>
            <a:r>
              <a:rPr lang="ja-JP" altLang="cs-CZ" sz="1400" dirty="0" smtClean="0"/>
              <a:t>梁启超</a:t>
            </a:r>
            <a:r>
              <a:rPr lang="cs-CZ" altLang="ja-JP" sz="1400" dirty="0" smtClean="0"/>
              <a:t>, </a:t>
            </a:r>
            <a:r>
              <a:rPr lang="cs-CZ" sz="1400" i="1" dirty="0" err="1" smtClean="0"/>
              <a:t>Xinmin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Congbao</a:t>
            </a:r>
            <a:r>
              <a:rPr lang="cs-CZ" sz="1400" dirty="0" smtClean="0"/>
              <a:t> </a:t>
            </a:r>
            <a:r>
              <a:rPr lang="ja-JP" altLang="cs-CZ" sz="1400" dirty="0" smtClean="0"/>
              <a:t>新民叢報</a:t>
            </a:r>
            <a:r>
              <a:rPr lang="cs-CZ" sz="1400" dirty="0" smtClean="0"/>
              <a:t> )</a:t>
            </a:r>
            <a:endParaRPr lang="cs-CZ" sz="1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872" y="1484784"/>
            <a:ext cx="1685032" cy="235904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872" y="4242892"/>
            <a:ext cx="1685032" cy="228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936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Konstrukce konceptu Han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CN" altLang="en-US" dirty="0">
                <a:latin typeface="SimHei" pitchFamily="49" charset="-122"/>
                <a:ea typeface="SimHei" pitchFamily="49" charset="-122"/>
              </a:rPr>
              <a:t>汉</a:t>
            </a:r>
            <a:r>
              <a:rPr lang="zh-CN" altLang="en-US" dirty="0" smtClean="0">
                <a:latin typeface="SimHei" pitchFamily="49" charset="-122"/>
                <a:ea typeface="SimHei" pitchFamily="49" charset="-122"/>
              </a:rPr>
              <a:t>族</a:t>
            </a:r>
            <a:r>
              <a:rPr lang="cs-CZ" altLang="zh-CN" dirty="0" smtClean="0"/>
              <a:t> </a:t>
            </a:r>
            <a:r>
              <a:rPr lang="cs-CZ" dirty="0" err="1" smtClean="0"/>
              <a:t>Hànzú</a:t>
            </a:r>
            <a:r>
              <a:rPr lang="cs-CZ" dirty="0" smtClean="0"/>
              <a:t> </a:t>
            </a:r>
          </a:p>
          <a:p>
            <a:r>
              <a:rPr lang="zh-CN" altLang="en-US" dirty="0" smtClean="0">
                <a:latin typeface="SimHei" pitchFamily="49" charset="-122"/>
                <a:ea typeface="SimHei" pitchFamily="49" charset="-122"/>
              </a:rPr>
              <a:t>汉人</a:t>
            </a:r>
            <a:r>
              <a:rPr lang="cs-CZ" altLang="zh-CN" dirty="0" smtClean="0"/>
              <a:t> </a:t>
            </a:r>
            <a:r>
              <a:rPr lang="cs-CZ" dirty="0" err="1" smtClean="0"/>
              <a:t>Hànrén</a:t>
            </a:r>
            <a:r>
              <a:rPr lang="cs-CZ" dirty="0" smtClean="0"/>
              <a:t> – potomci dynastie Han (</a:t>
            </a:r>
            <a:r>
              <a:rPr lang="zh-CN" altLang="en-US" dirty="0" smtClean="0">
                <a:latin typeface="SimHei" pitchFamily="49" charset="-122"/>
                <a:ea typeface="SimHei" pitchFamily="49" charset="-122"/>
              </a:rPr>
              <a:t>唐人</a:t>
            </a:r>
            <a:r>
              <a:rPr lang="cs-CZ" dirty="0" err="1" smtClean="0"/>
              <a:t>Tángrén</a:t>
            </a:r>
            <a:r>
              <a:rPr lang="cs-CZ" dirty="0" smtClean="0"/>
              <a:t>, </a:t>
            </a:r>
            <a:r>
              <a:rPr lang="zh-CN" altLang="en-US" dirty="0" smtClean="0">
                <a:latin typeface="SimHei" pitchFamily="49" charset="-122"/>
                <a:ea typeface="SimHei" pitchFamily="49" charset="-122"/>
              </a:rPr>
              <a:t>宋人</a:t>
            </a:r>
            <a:r>
              <a:rPr lang="cs-CZ" dirty="0" smtClean="0"/>
              <a:t> </a:t>
            </a:r>
            <a:r>
              <a:rPr lang="cs-CZ" dirty="0" err="1"/>
              <a:t>S</a:t>
            </a:r>
            <a:r>
              <a:rPr lang="cs-CZ" dirty="0" err="1" smtClean="0"/>
              <a:t>òngrén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Sunajtsen</a:t>
            </a:r>
            <a:r>
              <a:rPr lang="cs-CZ" dirty="0"/>
              <a:t> </a:t>
            </a:r>
            <a:r>
              <a:rPr lang="ja-JP" altLang="en-US" dirty="0"/>
              <a:t>孫</a:t>
            </a:r>
            <a:r>
              <a:rPr lang="ja-JP" altLang="en-US" dirty="0" smtClean="0"/>
              <a:t>文</a:t>
            </a:r>
            <a:r>
              <a:rPr lang="cs-CZ" altLang="ja-JP" dirty="0"/>
              <a:t>/</a:t>
            </a:r>
            <a:r>
              <a:rPr lang="ja-JP" altLang="en-US" dirty="0" smtClean="0"/>
              <a:t>孫</a:t>
            </a:r>
            <a:r>
              <a:rPr lang="ja-JP" altLang="en-US" dirty="0"/>
              <a:t>中山 </a:t>
            </a:r>
            <a:r>
              <a:rPr lang="cs-CZ" dirty="0" smtClean="0"/>
              <a:t>(1866-1925)</a:t>
            </a:r>
          </a:p>
          <a:p>
            <a:r>
              <a:rPr lang="cs-CZ" dirty="0" smtClean="0"/>
              <a:t>Negativní vymezení - zastřešující termín  pro ne-muslimy, ne-Mongoly, ne-Tibeťany, ne-Mandžuy</a:t>
            </a:r>
          </a:p>
          <a:p>
            <a:r>
              <a:rPr lang="cs-CZ" dirty="0" smtClean="0"/>
              <a:t>Potlačení jazykových rozdílů, potlačení rozdílů mezi severem a jihem, potlačení silných regionálních identit</a:t>
            </a:r>
          </a:p>
          <a:p>
            <a:r>
              <a:rPr lang="cs-CZ" dirty="0" smtClean="0"/>
              <a:t>Platforma pro mobilizaci k proticizineckému odporu, k prosazení se na mezinárodní nacionalizované scéně</a:t>
            </a:r>
          </a:p>
        </p:txBody>
      </p:sp>
    </p:spTree>
    <p:extLst>
      <p:ext uri="{BB962C8B-B14F-4D97-AF65-F5344CB8AC3E}">
        <p14:creationId xmlns:p14="http://schemas.microsoft.com/office/powerpoint/2010/main" val="42330891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804</Words>
  <Application>Microsoft Office PowerPoint</Application>
  <PresentationFormat>Předvádění na obrazovce (4:3)</PresentationFormat>
  <Paragraphs>104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Etnografie  a národnostní politika ČLR</vt:lpstr>
      <vt:lpstr>Historie hranic čínského státu</vt:lpstr>
      <vt:lpstr>Vědomí o sdílené historii a kultuře</vt:lpstr>
      <vt:lpstr>Kulturní vs. národní identita</vt:lpstr>
      <vt:lpstr>Kultura je více než etnicita</vt:lpstr>
      <vt:lpstr>Culturalism-to-nationalism</vt:lpstr>
      <vt:lpstr>Zrod čínského nacionalismu</vt:lpstr>
      <vt:lpstr>Dobový rasismus a sociální evolucionismus v citátech </vt:lpstr>
      <vt:lpstr>Konstrukce konceptu Han</vt:lpstr>
      <vt:lpstr>Konstrukce konceptu národ</vt:lpstr>
      <vt:lpstr>Konstrukce národnostních menšin</vt:lpstr>
      <vt:lpstr>Identifikace národnostních menšin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Šindelář</dc:creator>
  <cp:lastModifiedBy>Sindelar</cp:lastModifiedBy>
  <cp:revision>32</cp:revision>
  <dcterms:created xsi:type="dcterms:W3CDTF">2013-03-12T13:04:29Z</dcterms:created>
  <dcterms:modified xsi:type="dcterms:W3CDTF">2013-03-13T13:02:39Z</dcterms:modified>
</cp:coreProperties>
</file>