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72" r:id="rId5"/>
    <p:sldId id="266" r:id="rId6"/>
    <p:sldId id="257" r:id="rId7"/>
    <p:sldId id="268" r:id="rId8"/>
    <p:sldId id="258" r:id="rId9"/>
    <p:sldId id="269" r:id="rId10"/>
    <p:sldId id="259" r:id="rId11"/>
    <p:sldId id="273" r:id="rId12"/>
    <p:sldId id="260" r:id="rId13"/>
    <p:sldId id="274" r:id="rId14"/>
    <p:sldId id="261" r:id="rId15"/>
    <p:sldId id="262" r:id="rId16"/>
    <p:sldId id="263" r:id="rId17"/>
    <p:sldId id="264" r:id="rId18"/>
    <p:sldId id="275" r:id="rId19"/>
    <p:sldId id="2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14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0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8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8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58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69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41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9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D79F-91E9-4777-ACD2-8BACE09D1795}" type="datetimeFigureOut">
              <a:rPr lang="cs-CZ" smtClean="0"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8C5A-9CB4-493D-A543-3B76EEE23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Etnografie </a:t>
            </a:r>
            <a:br>
              <a:rPr lang="cs-CZ" dirty="0"/>
            </a:br>
            <a:r>
              <a:rPr lang="cs-CZ" dirty="0"/>
              <a:t>a národnostní politika ČLR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Etnografický přehled </a:t>
            </a:r>
            <a:r>
              <a:rPr lang="cs-CZ" dirty="0" smtClean="0"/>
              <a:t>Číny 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79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Huiové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r-SA" dirty="0" smtClean="0">
                <a:latin typeface="SimHei" pitchFamily="49" charset="-122"/>
                <a:ea typeface="SimHei" pitchFamily="49" charset="-122"/>
              </a:rPr>
              <a:t>回族</a:t>
            </a:r>
            <a:r>
              <a:rPr lang="en-US" dirty="0" smtClean="0"/>
              <a:t> </a:t>
            </a:r>
            <a:r>
              <a:rPr lang="cs-CZ" i="1" dirty="0" err="1"/>
              <a:t>Huí</a:t>
            </a:r>
            <a:r>
              <a:rPr lang="cs-CZ" i="1" dirty="0"/>
              <a:t> </a:t>
            </a:r>
            <a:r>
              <a:rPr lang="cs-CZ" i="1" dirty="0" err="1"/>
              <a:t>zú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r>
              <a:rPr lang="cs-CZ" dirty="0" err="1" smtClean="0"/>
              <a:t>Ha</a:t>
            </a:r>
            <a:r>
              <a:rPr lang="cs-CZ" dirty="0" err="1" smtClean="0"/>
              <a:t>nů</a:t>
            </a:r>
            <a:r>
              <a:rPr lang="cs-CZ" dirty="0" smtClean="0"/>
              <a:t> se liší jen náboženstvím (sunnitský islám) a vším co s ním souvisí</a:t>
            </a:r>
          </a:p>
          <a:p>
            <a:r>
              <a:rPr lang="cs-CZ" dirty="0" smtClean="0"/>
              <a:t>Potomci asimilovaných perských a arabských obchodníků ze 7. století  </a:t>
            </a:r>
            <a:endParaRPr lang="cs-CZ" dirty="0" smtClean="0"/>
          </a:p>
          <a:p>
            <a:r>
              <a:rPr lang="cs-CZ" dirty="0" err="1" smtClean="0"/>
              <a:t>Ningxia</a:t>
            </a:r>
            <a:r>
              <a:rPr lang="cs-CZ" dirty="0" smtClean="0"/>
              <a:t>, </a:t>
            </a:r>
            <a:r>
              <a:rPr lang="cs-CZ" dirty="0" err="1" smtClean="0"/>
              <a:t>Qinghai</a:t>
            </a:r>
            <a:r>
              <a:rPr lang="cs-CZ" dirty="0" smtClean="0"/>
              <a:t>, </a:t>
            </a:r>
            <a:r>
              <a:rPr lang="cs-CZ" dirty="0" err="1" smtClean="0"/>
              <a:t>Gansu</a:t>
            </a:r>
            <a:r>
              <a:rPr lang="cs-CZ" dirty="0" smtClean="0"/>
              <a:t>, </a:t>
            </a:r>
            <a:r>
              <a:rPr lang="cs-CZ" dirty="0" err="1" smtClean="0"/>
              <a:t>Xinjiang</a:t>
            </a:r>
            <a:endParaRPr lang="cs-CZ" dirty="0" smtClean="0"/>
          </a:p>
          <a:p>
            <a:r>
              <a:rPr lang="cs-CZ" dirty="0" err="1" smtClean="0"/>
              <a:t>Dungani</a:t>
            </a:r>
            <a:r>
              <a:rPr lang="cs-CZ" dirty="0" smtClean="0"/>
              <a:t> v střední Asii</a:t>
            </a:r>
          </a:p>
          <a:p>
            <a:r>
              <a:rPr lang="cs-CZ" dirty="0" smtClean="0"/>
              <a:t>V průběhu dějin splynuli s nimi splynuli čínští Židé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74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2063"/>
            <a:ext cx="3096344" cy="24840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88" y="653764"/>
            <a:ext cx="1716900" cy="25140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536504" cy="30243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02" y="653764"/>
            <a:ext cx="3752286" cy="25140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38" y="3429000"/>
            <a:ext cx="40504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5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Korejci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ar-SA" dirty="0" smtClean="0">
                <a:latin typeface="SimHei" pitchFamily="49" charset="-122"/>
                <a:ea typeface="SimHei" pitchFamily="49" charset="-122"/>
              </a:rPr>
              <a:t>朝鲜族</a:t>
            </a:r>
            <a:r>
              <a:rPr lang="cs-CZ" dirty="0" smtClean="0"/>
              <a:t> </a:t>
            </a:r>
            <a:r>
              <a:rPr lang="cs-CZ" i="1" dirty="0" err="1" smtClean="0"/>
              <a:t>Cháoxiǎn</a:t>
            </a:r>
            <a:r>
              <a:rPr lang="cs-CZ" i="1" dirty="0" smtClean="0"/>
              <a:t> </a:t>
            </a:r>
            <a:r>
              <a:rPr lang="cs-CZ" i="1" dirty="0" err="1"/>
              <a:t>zú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Potomci migrantů z 19.-20. století s čínským občanstvím</a:t>
            </a:r>
          </a:p>
          <a:p>
            <a:r>
              <a:rPr lang="cs-CZ" dirty="0" smtClean="0"/>
              <a:t>2 miliony registrovaných, 400 tisíc uprchlíků (SK), 450 tisíc gastarbeiterů (JK) </a:t>
            </a:r>
          </a:p>
          <a:p>
            <a:r>
              <a:rPr lang="cs-CZ" dirty="0" err="1" smtClean="0"/>
              <a:t>Jilin</a:t>
            </a:r>
            <a:r>
              <a:rPr lang="cs-CZ" dirty="0" smtClean="0"/>
              <a:t>, </a:t>
            </a:r>
            <a:r>
              <a:rPr lang="cs-CZ" dirty="0" err="1" smtClean="0"/>
              <a:t>Liaoning</a:t>
            </a:r>
            <a:r>
              <a:rPr lang="cs-CZ" dirty="0" smtClean="0"/>
              <a:t>, </a:t>
            </a:r>
            <a:r>
              <a:rPr lang="cs-CZ" dirty="0" err="1" smtClean="0"/>
              <a:t>Heilongjiang</a:t>
            </a:r>
            <a:endParaRPr lang="cs-CZ" dirty="0" smtClean="0"/>
          </a:p>
          <a:p>
            <a:r>
              <a:rPr lang="cs-CZ" dirty="0" smtClean="0"/>
              <a:t>Kultura a jazyk shodný s obyvateli korejského poloostrova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98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372786" cy="27363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98" y="288229"/>
            <a:ext cx="3062034" cy="27087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67" y="3284984"/>
            <a:ext cx="6408712" cy="33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5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Indoevropané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Tádžikové</a:t>
            </a:r>
            <a:r>
              <a:rPr lang="cs-CZ" dirty="0" smtClean="0"/>
              <a:t> (</a:t>
            </a:r>
            <a:r>
              <a:rPr lang="ar-SA" dirty="0" smtClean="0">
                <a:latin typeface="SimHei" pitchFamily="49" charset="-122"/>
                <a:ea typeface="SimHei" pitchFamily="49" charset="-122"/>
              </a:rPr>
              <a:t>塔吉克族</a:t>
            </a:r>
            <a:r>
              <a:rPr lang="cs-CZ" dirty="0" smtClean="0"/>
              <a:t> </a:t>
            </a:r>
            <a:r>
              <a:rPr lang="cs-CZ" i="1" dirty="0" err="1" smtClean="0"/>
              <a:t>Tǎjíkè</a:t>
            </a:r>
            <a:r>
              <a:rPr lang="cs-CZ" i="1" dirty="0" smtClean="0"/>
              <a:t> </a:t>
            </a:r>
            <a:r>
              <a:rPr lang="cs-CZ" i="1" dirty="0" err="1"/>
              <a:t>zú</a:t>
            </a:r>
            <a:r>
              <a:rPr lang="cs-CZ" dirty="0"/>
              <a:t>)</a:t>
            </a:r>
          </a:p>
          <a:p>
            <a:r>
              <a:rPr lang="cs-CZ" dirty="0" err="1" smtClean="0"/>
              <a:t>Xinjiang</a:t>
            </a:r>
            <a:r>
              <a:rPr lang="cs-CZ" dirty="0" smtClean="0"/>
              <a:t> (</a:t>
            </a:r>
            <a:r>
              <a:rPr lang="cs-CZ" dirty="0" err="1" smtClean="0"/>
              <a:t>Taškurganský</a:t>
            </a:r>
            <a:r>
              <a:rPr lang="cs-CZ" dirty="0" smtClean="0"/>
              <a:t> tádžický autonomní okres</a:t>
            </a:r>
            <a:r>
              <a:rPr lang="cs-CZ" dirty="0" smtClean="0"/>
              <a:t>), cca 40.000</a:t>
            </a:r>
          </a:p>
          <a:p>
            <a:r>
              <a:rPr lang="cs-CZ" dirty="0" smtClean="0"/>
              <a:t>Perský</a:t>
            </a:r>
            <a:r>
              <a:rPr lang="cs-CZ" dirty="0" smtClean="0"/>
              <a:t> původ (dynastie Tang), šíitský islám</a:t>
            </a:r>
          </a:p>
          <a:p>
            <a:r>
              <a:rPr lang="cs-CZ" dirty="0" smtClean="0"/>
              <a:t>Zemědělci i pastevci</a:t>
            </a:r>
            <a:endParaRPr lang="cs-CZ" dirty="0" smtClean="0"/>
          </a:p>
          <a:p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Rusové</a:t>
            </a:r>
            <a:r>
              <a:rPr lang="cs-CZ" dirty="0" smtClean="0"/>
              <a:t> (</a:t>
            </a:r>
            <a:r>
              <a:rPr lang="ar-SA" dirty="0" smtClean="0">
                <a:latin typeface="SimHei" pitchFamily="49" charset="-122"/>
                <a:ea typeface="SimHei" pitchFamily="49" charset="-122"/>
              </a:rPr>
              <a:t>俄罗斯族</a:t>
            </a:r>
            <a:r>
              <a:rPr lang="cs-CZ" dirty="0" smtClean="0"/>
              <a:t> </a:t>
            </a:r>
            <a:r>
              <a:rPr lang="cs-CZ" i="1" dirty="0" err="1"/>
              <a:t>Éluōsī</a:t>
            </a:r>
            <a:r>
              <a:rPr lang="cs-CZ" i="1" dirty="0"/>
              <a:t> </a:t>
            </a:r>
            <a:r>
              <a:rPr lang="cs-CZ" i="1" dirty="0" err="1"/>
              <a:t>zú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Xinjiang</a:t>
            </a:r>
            <a:r>
              <a:rPr lang="cs-CZ" dirty="0" smtClean="0"/>
              <a:t>, Vnitřní Mongolsko, </a:t>
            </a:r>
            <a:r>
              <a:rPr lang="cs-CZ" dirty="0" err="1" smtClean="0"/>
              <a:t>Harbin</a:t>
            </a:r>
            <a:r>
              <a:rPr lang="cs-CZ" dirty="0" smtClean="0"/>
              <a:t>, cca 15.000 (70.000 bez občanství ČLR)</a:t>
            </a:r>
          </a:p>
          <a:p>
            <a:r>
              <a:rPr lang="cs-CZ" dirty="0" smtClean="0"/>
              <a:t>Největší migrační vlna po občanské válce 1918-22</a:t>
            </a:r>
          </a:p>
          <a:p>
            <a:r>
              <a:rPr lang="cs-CZ" dirty="0" smtClean="0"/>
              <a:t>Pravoslavní, ruská kultura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86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Mongolové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r-SA" dirty="0">
                <a:latin typeface="SimHei" pitchFamily="49" charset="-122"/>
                <a:ea typeface="SimHei" pitchFamily="49" charset="-122"/>
              </a:rPr>
              <a:t>蒙古族 </a:t>
            </a:r>
            <a:r>
              <a:rPr lang="cs-CZ" i="1" dirty="0" err="1" smtClean="0"/>
              <a:t>Měnggǔ</a:t>
            </a:r>
            <a:r>
              <a:rPr lang="cs-CZ" i="1" dirty="0" smtClean="0"/>
              <a:t> </a:t>
            </a:r>
            <a:r>
              <a:rPr lang="cs-CZ" i="1" dirty="0" err="1"/>
              <a:t>zú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 Mongolsko, </a:t>
            </a:r>
            <a:r>
              <a:rPr lang="cs-CZ" dirty="0" err="1" smtClean="0"/>
              <a:t>Xinjiang</a:t>
            </a:r>
            <a:r>
              <a:rPr lang="cs-CZ" dirty="0" smtClean="0"/>
              <a:t>, SV </a:t>
            </a:r>
            <a:r>
              <a:rPr lang="cs-CZ" dirty="0" smtClean="0"/>
              <a:t>Č</a:t>
            </a:r>
            <a:r>
              <a:rPr lang="cs-CZ" dirty="0" smtClean="0"/>
              <a:t>ína</a:t>
            </a:r>
          </a:p>
          <a:p>
            <a:r>
              <a:rPr lang="cs-CZ" dirty="0" smtClean="0"/>
              <a:t>necelých 6 miliónů</a:t>
            </a:r>
          </a:p>
          <a:p>
            <a:r>
              <a:rPr lang="cs-CZ" dirty="0"/>
              <a:t>o</a:t>
            </a:r>
            <a:r>
              <a:rPr lang="cs-CZ" dirty="0" smtClean="0"/>
              <a:t>d 13. století světová říše, dynastie </a:t>
            </a:r>
            <a:r>
              <a:rPr lang="cs-CZ" dirty="0" err="1" smtClean="0"/>
              <a:t>Yuan</a:t>
            </a:r>
            <a:r>
              <a:rPr lang="cs-CZ" dirty="0" smtClean="0"/>
              <a:t>, od 20. let 20. století Mongolsko samostatný stát</a:t>
            </a:r>
          </a:p>
          <a:p>
            <a:r>
              <a:rPr lang="cs-CZ" dirty="0" smtClean="0"/>
              <a:t>Pastevci, kočovníci, tibetský buddhismus, svébytná kultura</a:t>
            </a:r>
          </a:p>
          <a:p>
            <a:r>
              <a:rPr lang="cs-CZ" dirty="0" smtClean="0"/>
              <a:t>Jazyk, písmo, jurta, </a:t>
            </a:r>
            <a:r>
              <a:rPr lang="cs-CZ" dirty="0" err="1" smtClean="0"/>
              <a:t>urga</a:t>
            </a:r>
            <a:r>
              <a:rPr lang="cs-CZ" dirty="0" smtClean="0"/>
              <a:t>, </a:t>
            </a:r>
            <a:r>
              <a:rPr lang="cs-CZ" dirty="0" err="1" smtClean="0"/>
              <a:t>naadam</a:t>
            </a:r>
            <a:r>
              <a:rPr lang="cs-CZ" dirty="0" smtClean="0"/>
              <a:t> (zápasy, lukostřelba, koňské dostihy)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57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Dongxiangové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r-SA" dirty="0" smtClean="0">
                <a:latin typeface="SimHei" pitchFamily="49" charset="-122"/>
                <a:ea typeface="SimHei" pitchFamily="49" charset="-122"/>
              </a:rPr>
              <a:t>东乡族</a:t>
            </a:r>
            <a:r>
              <a:rPr lang="en-US" dirty="0" smtClean="0"/>
              <a:t> </a:t>
            </a:r>
            <a:r>
              <a:rPr lang="cs-CZ" i="1" dirty="0" err="1"/>
              <a:t>Dōngxiāng</a:t>
            </a:r>
            <a:r>
              <a:rPr lang="cs-CZ" i="1" dirty="0"/>
              <a:t> </a:t>
            </a:r>
            <a:r>
              <a:rPr lang="cs-CZ" i="1" dirty="0" err="1"/>
              <a:t>zú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jazyk a kultura podobná Mongolům </a:t>
            </a:r>
            <a:r>
              <a:rPr lang="cs-CZ" sz="2000" dirty="0" smtClean="0">
                <a:solidFill>
                  <a:srgbClr val="FF0000"/>
                </a:solidFill>
              </a:rPr>
              <a:t>x</a:t>
            </a:r>
            <a:r>
              <a:rPr lang="cs-CZ" sz="2000" dirty="0" smtClean="0"/>
              <a:t> muslimové (</a:t>
            </a:r>
            <a:r>
              <a:rPr lang="cs-CZ" sz="2000" dirty="0" err="1" smtClean="0"/>
              <a:t>súfijci</a:t>
            </a:r>
            <a:r>
              <a:rPr lang="cs-CZ" sz="2000" dirty="0" smtClean="0"/>
              <a:t>) a zemědělci (brambory, kukuřice)</a:t>
            </a:r>
          </a:p>
          <a:p>
            <a:r>
              <a:rPr lang="cs-CZ" sz="2000" dirty="0" err="1" smtClean="0"/>
              <a:t>Gansu</a:t>
            </a:r>
            <a:r>
              <a:rPr lang="cs-CZ" sz="2000" dirty="0" smtClean="0"/>
              <a:t> (</a:t>
            </a:r>
            <a:r>
              <a:rPr lang="cs-CZ" sz="2000" dirty="0" err="1" smtClean="0"/>
              <a:t>Lingxia</a:t>
            </a:r>
            <a:r>
              <a:rPr lang="cs-CZ" sz="2000" dirty="0" smtClean="0"/>
              <a:t>), </a:t>
            </a:r>
            <a:r>
              <a:rPr lang="cs-CZ" sz="2000" dirty="0" err="1" smtClean="0"/>
              <a:t>Xinjiang</a:t>
            </a:r>
            <a:r>
              <a:rPr lang="cs-CZ" sz="2000" dirty="0" smtClean="0"/>
              <a:t>, cca 620.000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err="1" smtClean="0"/>
              <a:t>Dahuři</a:t>
            </a:r>
            <a:r>
              <a:rPr lang="cs-CZ" sz="2000" dirty="0" smtClean="0"/>
              <a:t> – potomci </a:t>
            </a:r>
            <a:r>
              <a:rPr lang="cs-CZ" sz="2000" dirty="0" err="1" smtClean="0"/>
              <a:t>Kithanů</a:t>
            </a:r>
            <a:r>
              <a:rPr lang="cs-CZ" sz="2000" dirty="0" smtClean="0"/>
              <a:t> (dynastie </a:t>
            </a:r>
            <a:r>
              <a:rPr lang="cs-CZ" sz="2000" dirty="0" err="1" smtClean="0"/>
              <a:t>Liao</a:t>
            </a:r>
            <a:r>
              <a:rPr lang="cs-CZ" sz="2000" dirty="0" smtClean="0"/>
              <a:t> </a:t>
            </a:r>
            <a:r>
              <a:rPr lang="cs-CZ" sz="2000" dirty="0" smtClean="0"/>
              <a:t>907–1125),  </a:t>
            </a:r>
            <a:r>
              <a:rPr lang="cs-CZ" sz="2000" dirty="0" err="1" smtClean="0"/>
              <a:t>Neimenggu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 err="1" smtClean="0"/>
              <a:t>Xinjiang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/>
              <a:t>Tuové</a:t>
            </a:r>
            <a:r>
              <a:rPr lang="cs-CZ" sz="2000" dirty="0"/>
              <a:t> </a:t>
            </a:r>
            <a:r>
              <a:rPr lang="cs-CZ" sz="2000" dirty="0" smtClean="0"/>
              <a:t>/ </a:t>
            </a:r>
            <a:r>
              <a:rPr lang="cs-CZ" sz="2000" b="1" dirty="0" err="1" smtClean="0"/>
              <a:t>Monguři</a:t>
            </a:r>
            <a:r>
              <a:rPr lang="cs-CZ" sz="2000" dirty="0" smtClean="0"/>
              <a:t> – </a:t>
            </a:r>
            <a:r>
              <a:rPr lang="cs-CZ" sz="2000" dirty="0" err="1" smtClean="0"/>
              <a:t>Qinghai</a:t>
            </a:r>
            <a:r>
              <a:rPr lang="cs-CZ" sz="2000" dirty="0"/>
              <a:t> </a:t>
            </a:r>
            <a:r>
              <a:rPr lang="cs-CZ" sz="2000" dirty="0" smtClean="0"/>
              <a:t>a</a:t>
            </a:r>
            <a:r>
              <a:rPr lang="cs-CZ" sz="2000" dirty="0" smtClean="0"/>
              <a:t> </a:t>
            </a:r>
            <a:r>
              <a:rPr lang="cs-CZ" sz="2000" dirty="0" err="1" smtClean="0"/>
              <a:t>Gansu</a:t>
            </a:r>
            <a:r>
              <a:rPr lang="cs-CZ" sz="2000" dirty="0" smtClean="0"/>
              <a:t>, vlastní jazyk a bohatá orální kultura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err="1" smtClean="0"/>
              <a:t>Bao‘anové</a:t>
            </a:r>
            <a:r>
              <a:rPr lang="cs-CZ" sz="2000" b="1" dirty="0" smtClean="0"/>
              <a:t> </a:t>
            </a:r>
            <a:r>
              <a:rPr lang="cs-CZ" sz="2000" dirty="0" smtClean="0"/>
              <a:t>–</a:t>
            </a:r>
            <a:r>
              <a:rPr lang="cs-CZ" sz="2000" b="1" dirty="0" smtClean="0"/>
              <a:t> </a:t>
            </a:r>
            <a:r>
              <a:rPr lang="cs-CZ" sz="2000" dirty="0" err="1" smtClean="0"/>
              <a:t>Gansu</a:t>
            </a:r>
            <a:r>
              <a:rPr lang="cs-CZ" sz="2000" dirty="0"/>
              <a:t> (autonomní okres </a:t>
            </a:r>
            <a:r>
              <a:rPr lang="cs-CZ" sz="2000" dirty="0" err="1"/>
              <a:t>Jishishan</a:t>
            </a:r>
            <a:r>
              <a:rPr lang="cs-CZ" sz="2000" dirty="0"/>
              <a:t>), </a:t>
            </a:r>
            <a:r>
              <a:rPr lang="cs-CZ" sz="2000" dirty="0" smtClean="0"/>
              <a:t>zemědělství </a:t>
            </a:r>
            <a:r>
              <a:rPr lang="cs-CZ" sz="2000" dirty="0"/>
              <a:t>a </a:t>
            </a:r>
            <a:r>
              <a:rPr lang="cs-CZ" sz="2000" dirty="0" smtClean="0"/>
              <a:t>výroba </a:t>
            </a:r>
            <a:r>
              <a:rPr lang="cs-CZ" sz="2000" dirty="0"/>
              <a:t>nožů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64450"/>
            <a:ext cx="2592288" cy="1682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64448"/>
            <a:ext cx="2245996" cy="16821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03" y="2864449"/>
            <a:ext cx="2242809" cy="16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Mandžuové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r-SA" dirty="0">
                <a:latin typeface="SimHei" pitchFamily="49" charset="-122"/>
                <a:ea typeface="SimHei" pitchFamily="49" charset="-122"/>
              </a:rPr>
              <a:t>满族</a:t>
            </a:r>
            <a:r>
              <a:rPr lang="ar-SA" dirty="0"/>
              <a:t> </a:t>
            </a:r>
            <a:r>
              <a:rPr lang="en-US" dirty="0" smtClean="0"/>
              <a:t> </a:t>
            </a:r>
            <a:r>
              <a:rPr lang="cs-CZ" i="1" dirty="0" err="1"/>
              <a:t>Mǎn</a:t>
            </a:r>
            <a:r>
              <a:rPr lang="cs-CZ" i="1" dirty="0"/>
              <a:t> </a:t>
            </a:r>
            <a:r>
              <a:rPr lang="cs-CZ" i="1" dirty="0" err="1"/>
              <a:t>zú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návaznost na </a:t>
            </a:r>
            <a:r>
              <a:rPr lang="cs-CZ" dirty="0" err="1" smtClean="0"/>
              <a:t>Džurčeny</a:t>
            </a:r>
            <a:r>
              <a:rPr lang="cs-CZ" dirty="0" smtClean="0"/>
              <a:t>, </a:t>
            </a:r>
            <a:r>
              <a:rPr lang="cs-CZ" dirty="0" err="1" smtClean="0"/>
              <a:t>dynstie</a:t>
            </a:r>
            <a:r>
              <a:rPr lang="cs-CZ" dirty="0" smtClean="0"/>
              <a:t> Jin </a:t>
            </a:r>
            <a:r>
              <a:rPr lang="cs-CZ" dirty="0"/>
              <a:t>(1115–1234</a:t>
            </a:r>
            <a:r>
              <a:rPr lang="cs-CZ" dirty="0" smtClean="0"/>
              <a:t>), vojenská unifikace v 16-17. století (osm praporů)  </a:t>
            </a:r>
          </a:p>
          <a:p>
            <a:r>
              <a:rPr lang="cs-CZ" dirty="0" smtClean="0"/>
              <a:t>dynastie </a:t>
            </a:r>
            <a:r>
              <a:rPr lang="cs-CZ" dirty="0" err="1" smtClean="0"/>
              <a:t>Qing</a:t>
            </a:r>
            <a:r>
              <a:rPr lang="cs-CZ" dirty="0" smtClean="0"/>
              <a:t>, výrazná </a:t>
            </a:r>
            <a:r>
              <a:rPr lang="cs-CZ" dirty="0" err="1" smtClean="0"/>
              <a:t>sinizace</a:t>
            </a:r>
            <a:r>
              <a:rPr lang="cs-CZ" dirty="0" smtClean="0"/>
              <a:t>, </a:t>
            </a:r>
            <a:r>
              <a:rPr lang="cs-CZ" dirty="0" err="1" smtClean="0"/>
              <a:t>Madžukuo</a:t>
            </a:r>
            <a:endParaRPr lang="cs-CZ" dirty="0" smtClean="0"/>
          </a:p>
          <a:p>
            <a:r>
              <a:rPr lang="cs-CZ" dirty="0" smtClean="0"/>
              <a:t>Přes 10 milionů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kultura a jazyk se postupně vytrácí, po roce 1980 jistá renesance identity</a:t>
            </a:r>
          </a:p>
          <a:p>
            <a:r>
              <a:rPr lang="cs-CZ" dirty="0" smtClean="0"/>
              <a:t>Původně pastevci a lovci, vlastní náboženský systém (šamanismus), vlastní písmo</a:t>
            </a:r>
          </a:p>
          <a:p>
            <a:r>
              <a:rPr lang="cs-CZ" dirty="0" smtClean="0"/>
              <a:t>Mandžusko (SV Čína) + </a:t>
            </a:r>
            <a:r>
              <a:rPr lang="cs-CZ" dirty="0" err="1" smtClean="0"/>
              <a:t>Hebei</a:t>
            </a:r>
            <a:r>
              <a:rPr lang="cs-CZ" dirty="0" smtClean="0"/>
              <a:t>, Mongolsko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32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7015"/>
            <a:ext cx="4258444" cy="28616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2641913" cy="2900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2998090" cy="47525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3645024"/>
            <a:ext cx="2006252" cy="28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tunguzské etnika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4241"/>
            <a:ext cx="5400600" cy="53271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Nanajci</a:t>
            </a:r>
            <a:r>
              <a:rPr lang="cs-CZ" dirty="0"/>
              <a:t> / </a:t>
            </a:r>
            <a:r>
              <a:rPr lang="cs-CZ" dirty="0" err="1" smtClean="0"/>
              <a:t>Hezheové</a:t>
            </a:r>
            <a:endParaRPr lang="cs-CZ" dirty="0" smtClean="0"/>
          </a:p>
          <a:p>
            <a:pPr lvl="2"/>
            <a:r>
              <a:rPr lang="nn-NO" dirty="0"/>
              <a:t>Heilongjiang (Amur), Songhuajiang (Sunggari) </a:t>
            </a:r>
            <a:r>
              <a:rPr lang="nn-NO" dirty="0" smtClean="0"/>
              <a:t>a Ussuri</a:t>
            </a:r>
            <a:endParaRPr lang="cs-CZ" dirty="0" smtClean="0"/>
          </a:p>
          <a:p>
            <a:pPr lvl="2"/>
            <a:r>
              <a:rPr lang="cs-CZ" dirty="0" smtClean="0"/>
              <a:t>Rybáři, oděvy z rybí kůže, zpívané příběhy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Xibové</a:t>
            </a:r>
            <a:endParaRPr lang="cs-CZ" dirty="0" smtClean="0"/>
          </a:p>
          <a:p>
            <a:pPr lvl="2"/>
            <a:r>
              <a:rPr lang="cs-CZ" dirty="0" smtClean="0"/>
              <a:t>Původně </a:t>
            </a:r>
            <a:r>
              <a:rPr lang="cs-CZ" dirty="0" err="1" smtClean="0"/>
              <a:t>Liaoning</a:t>
            </a:r>
            <a:r>
              <a:rPr lang="cs-CZ" dirty="0" smtClean="0"/>
              <a:t>, za </a:t>
            </a:r>
            <a:r>
              <a:rPr lang="cs-CZ" dirty="0" err="1" smtClean="0"/>
              <a:t>Qingů</a:t>
            </a:r>
            <a:r>
              <a:rPr lang="cs-CZ" dirty="0" smtClean="0"/>
              <a:t> přesidlování (</a:t>
            </a:r>
            <a:r>
              <a:rPr lang="cs-CZ" dirty="0" err="1" smtClean="0"/>
              <a:t>Xinjiang</a:t>
            </a:r>
            <a:r>
              <a:rPr lang="cs-CZ" dirty="0" smtClean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Evenkové</a:t>
            </a:r>
            <a:endParaRPr lang="cs-CZ" dirty="0" smtClean="0"/>
          </a:p>
          <a:p>
            <a:pPr lvl="2"/>
            <a:r>
              <a:rPr lang="cs-CZ" dirty="0" smtClean="0"/>
              <a:t>Původně lovci a pastevci sobů, osídlili celou jižní a východní Sibiř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Oročeni</a:t>
            </a:r>
            <a:endParaRPr lang="cs-CZ" dirty="0" smtClean="0"/>
          </a:p>
          <a:p>
            <a:pPr lvl="2"/>
            <a:r>
              <a:rPr lang="cs-CZ" dirty="0" smtClean="0"/>
              <a:t>„Sobí lidé“, lovci</a:t>
            </a:r>
          </a:p>
          <a:p>
            <a:pPr lvl="2"/>
            <a:r>
              <a:rPr lang="cs-CZ" dirty="0" smtClean="0"/>
              <a:t>Typické stany z kůry/kůže </a:t>
            </a:r>
            <a:r>
              <a:rPr lang="cs-CZ" dirty="0"/>
              <a:t>	</a:t>
            </a: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18" y="2780360"/>
            <a:ext cx="1531777" cy="20238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39202"/>
            <a:ext cx="1824203" cy="13681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92" y="5439202"/>
            <a:ext cx="1675288" cy="13681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43" y="3730064"/>
            <a:ext cx="2588270" cy="16780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95951"/>
            <a:ext cx="2569468" cy="16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Etnické skupiny Číny 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Severovýchod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sinické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b="1" dirty="0" err="1"/>
              <a:t>Hanové</a:t>
            </a:r>
            <a:r>
              <a:rPr lang="cs-CZ" b="1" dirty="0"/>
              <a:t> (</a:t>
            </a:r>
            <a:r>
              <a:rPr lang="ar-SA" b="1" dirty="0">
                <a:latin typeface="SimHei" pitchFamily="49" charset="-122"/>
                <a:ea typeface="SimHei" pitchFamily="49" charset="-122"/>
              </a:rPr>
              <a:t>汉族</a:t>
            </a:r>
            <a:r>
              <a:rPr lang="ar-SA" b="1" dirty="0"/>
              <a:t> </a:t>
            </a:r>
            <a:r>
              <a:rPr lang="en-US" b="1" dirty="0"/>
              <a:t>: </a:t>
            </a:r>
            <a:r>
              <a:rPr lang="cs-CZ" b="1" dirty="0" err="1"/>
              <a:t>Hàn</a:t>
            </a:r>
            <a:r>
              <a:rPr lang="cs-CZ" b="1" dirty="0"/>
              <a:t> </a:t>
            </a:r>
            <a:r>
              <a:rPr lang="cs-CZ" b="1" dirty="0" err="1"/>
              <a:t>zú</a:t>
            </a:r>
            <a:r>
              <a:rPr lang="cs-CZ" b="1" dirty="0"/>
              <a:t>)</a:t>
            </a:r>
          </a:p>
          <a:p>
            <a:pPr lvl="0"/>
            <a:r>
              <a:rPr lang="cs-CZ" b="1" dirty="0" err="1"/>
              <a:t>Huiové</a:t>
            </a:r>
            <a:r>
              <a:rPr lang="cs-CZ" b="1" dirty="0"/>
              <a:t> (</a:t>
            </a:r>
            <a:r>
              <a:rPr lang="ar-SA" sz="2900" b="1" dirty="0">
                <a:latin typeface="SimHei" pitchFamily="49" charset="-122"/>
                <a:ea typeface="SimHei" pitchFamily="49" charset="-122"/>
              </a:rPr>
              <a:t>回族</a:t>
            </a:r>
            <a:r>
              <a:rPr lang="ar-SA" b="1" dirty="0"/>
              <a:t> </a:t>
            </a:r>
            <a:r>
              <a:rPr lang="en-US" b="1" dirty="0"/>
              <a:t>: </a:t>
            </a:r>
            <a:r>
              <a:rPr lang="cs-CZ" b="1" dirty="0" err="1"/>
              <a:t>Huí</a:t>
            </a:r>
            <a:r>
              <a:rPr lang="cs-CZ" b="1" dirty="0"/>
              <a:t> </a:t>
            </a:r>
            <a:r>
              <a:rPr lang="cs-CZ" b="1" dirty="0" err="1"/>
              <a:t>zú</a:t>
            </a:r>
            <a:r>
              <a:rPr lang="cs-CZ" b="1" dirty="0"/>
              <a:t>)</a:t>
            </a:r>
          </a:p>
          <a:p>
            <a:pPr lvl="0"/>
            <a:r>
              <a:rPr lang="cs-CZ" b="1" dirty="0" err="1"/>
              <a:t>Hakka</a:t>
            </a:r>
            <a:r>
              <a:rPr lang="cs-CZ" b="1" dirty="0"/>
              <a:t> (</a:t>
            </a:r>
            <a:r>
              <a:rPr lang="ar-SA" sz="2900" b="1" dirty="0">
                <a:latin typeface="SimHei" pitchFamily="49" charset="-122"/>
                <a:ea typeface="SimHei" pitchFamily="49" charset="-122"/>
              </a:rPr>
              <a:t>客家</a:t>
            </a:r>
            <a:r>
              <a:rPr lang="cs-CZ" b="1" dirty="0"/>
              <a:t> </a:t>
            </a:r>
            <a:r>
              <a:rPr lang="cs-CZ" b="1" dirty="0" err="1"/>
              <a:t>Kèjiā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korejské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b="1" dirty="0"/>
              <a:t>Korejci (</a:t>
            </a:r>
            <a:r>
              <a:rPr lang="ar-SA" sz="2900" b="1" dirty="0">
                <a:latin typeface="SimHei" pitchFamily="49" charset="-122"/>
                <a:ea typeface="SimHei" pitchFamily="49" charset="-122"/>
              </a:rPr>
              <a:t>朝鲜族</a:t>
            </a:r>
            <a:r>
              <a:rPr lang="cs-CZ" b="1" dirty="0"/>
              <a:t> : </a:t>
            </a:r>
            <a:r>
              <a:rPr lang="cs-CZ" b="1" dirty="0" err="1"/>
              <a:t>Cháoxiǎn</a:t>
            </a:r>
            <a:r>
              <a:rPr lang="cs-CZ" b="1" dirty="0"/>
              <a:t> </a:t>
            </a:r>
            <a:r>
              <a:rPr lang="cs-CZ" b="1" dirty="0" err="1"/>
              <a:t>zú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indoevropské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Tádžikové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塔吉克族</a:t>
            </a:r>
            <a:r>
              <a:rPr lang="cs-CZ" dirty="0"/>
              <a:t> : </a:t>
            </a:r>
            <a:r>
              <a:rPr lang="cs-CZ" dirty="0" err="1"/>
              <a:t>Tǎjíkè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Rusové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俄罗斯族</a:t>
            </a:r>
            <a:r>
              <a:rPr lang="cs-CZ" dirty="0"/>
              <a:t> : </a:t>
            </a:r>
            <a:r>
              <a:rPr lang="cs-CZ" dirty="0" err="1"/>
              <a:t>Éluōsī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mongolské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b="1" dirty="0"/>
              <a:t>Mongolové (</a:t>
            </a:r>
            <a:r>
              <a:rPr lang="ar-SA" sz="2900" b="1" dirty="0">
                <a:latin typeface="SimHei" pitchFamily="49" charset="-122"/>
                <a:ea typeface="SimHei" pitchFamily="49" charset="-122"/>
              </a:rPr>
              <a:t>蒙古族</a:t>
            </a:r>
            <a:r>
              <a:rPr lang="ar-SA" b="1" dirty="0"/>
              <a:t> </a:t>
            </a:r>
            <a:r>
              <a:rPr lang="en-US" b="1" dirty="0"/>
              <a:t>: </a:t>
            </a:r>
            <a:r>
              <a:rPr lang="cs-CZ" b="1" dirty="0" err="1"/>
              <a:t>Měnggǔ</a:t>
            </a:r>
            <a:r>
              <a:rPr lang="cs-CZ" b="1" dirty="0"/>
              <a:t> </a:t>
            </a:r>
            <a:r>
              <a:rPr lang="cs-CZ" b="1" dirty="0" err="1"/>
              <a:t>zú</a:t>
            </a:r>
            <a:r>
              <a:rPr lang="cs-CZ" b="1" dirty="0"/>
              <a:t>)</a:t>
            </a:r>
          </a:p>
          <a:p>
            <a:pPr lvl="0"/>
            <a:r>
              <a:rPr lang="cs-CZ" dirty="0" err="1"/>
              <a:t>Daurové</a:t>
            </a:r>
            <a:r>
              <a:rPr lang="cs-CZ" dirty="0"/>
              <a:t>/</a:t>
            </a:r>
            <a:r>
              <a:rPr lang="cs-CZ" dirty="0" err="1"/>
              <a:t>Dahuři</a:t>
            </a:r>
            <a:r>
              <a:rPr lang="cs-CZ" dirty="0"/>
              <a:t>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达斡尔族</a:t>
            </a:r>
            <a:r>
              <a:rPr lang="ar-SA" dirty="0"/>
              <a:t> </a:t>
            </a:r>
            <a:r>
              <a:rPr lang="en-US" dirty="0"/>
              <a:t>: </a:t>
            </a:r>
            <a:r>
              <a:rPr lang="cs-CZ" dirty="0" err="1"/>
              <a:t>Dáwòěr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Tuové/ </a:t>
            </a:r>
            <a:r>
              <a:rPr lang="cs-CZ" dirty="0" err="1"/>
              <a:t>Monguři</a:t>
            </a:r>
            <a:r>
              <a:rPr lang="cs-CZ" dirty="0"/>
              <a:t>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土族</a:t>
            </a:r>
            <a:r>
              <a:rPr lang="ar-SA" dirty="0"/>
              <a:t> </a:t>
            </a:r>
            <a:r>
              <a:rPr lang="en-US" dirty="0"/>
              <a:t>: </a:t>
            </a:r>
            <a:r>
              <a:rPr lang="cs-CZ" dirty="0" err="1"/>
              <a:t>Tǔ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pPr lvl="0"/>
            <a:r>
              <a:rPr lang="cs-CZ" b="1" dirty="0" err="1"/>
              <a:t>Dongxiangové</a:t>
            </a:r>
            <a:r>
              <a:rPr lang="cs-CZ" b="1" dirty="0"/>
              <a:t> (</a:t>
            </a:r>
            <a:r>
              <a:rPr lang="ar-SA" sz="2900" b="1" dirty="0">
                <a:latin typeface="SimHei" pitchFamily="49" charset="-122"/>
                <a:ea typeface="SimHei" pitchFamily="49" charset="-122"/>
              </a:rPr>
              <a:t>东乡族</a:t>
            </a:r>
            <a:r>
              <a:rPr lang="ar-SA" b="1" dirty="0"/>
              <a:t> </a:t>
            </a:r>
            <a:r>
              <a:rPr lang="en-US" b="1" dirty="0"/>
              <a:t>: </a:t>
            </a:r>
            <a:r>
              <a:rPr lang="cs-CZ" b="1" dirty="0" err="1"/>
              <a:t>Dōngxiāng</a:t>
            </a:r>
            <a:r>
              <a:rPr lang="cs-CZ" b="1" dirty="0"/>
              <a:t> </a:t>
            </a:r>
            <a:r>
              <a:rPr lang="cs-CZ" b="1" dirty="0" err="1"/>
              <a:t>zú</a:t>
            </a:r>
            <a:r>
              <a:rPr lang="cs-CZ" b="1" dirty="0"/>
              <a:t>)</a:t>
            </a:r>
          </a:p>
          <a:p>
            <a:pPr lvl="0"/>
            <a:r>
              <a:rPr lang="cs-CZ" dirty="0" err="1"/>
              <a:t>Bao‘anové</a:t>
            </a:r>
            <a:r>
              <a:rPr lang="cs-CZ" dirty="0"/>
              <a:t>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保安族</a:t>
            </a:r>
            <a:r>
              <a:rPr lang="ar-SA" dirty="0"/>
              <a:t> </a:t>
            </a:r>
            <a:r>
              <a:rPr lang="en-US" dirty="0"/>
              <a:t>: </a:t>
            </a:r>
            <a:r>
              <a:rPr lang="cs-CZ" dirty="0" err="1"/>
              <a:t>Bǎoān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tunguzské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b="1" dirty="0"/>
              <a:t>Mandžuové (</a:t>
            </a:r>
            <a:r>
              <a:rPr lang="ar-SA" sz="2900" b="1" dirty="0">
                <a:latin typeface="SimHei" pitchFamily="49" charset="-122"/>
                <a:ea typeface="SimHei" pitchFamily="49" charset="-122"/>
              </a:rPr>
              <a:t>满族 </a:t>
            </a:r>
            <a:r>
              <a:rPr lang="en-US" b="1" dirty="0"/>
              <a:t>: </a:t>
            </a:r>
            <a:r>
              <a:rPr lang="cs-CZ" b="1" dirty="0" err="1"/>
              <a:t>Mǎn</a:t>
            </a:r>
            <a:r>
              <a:rPr lang="cs-CZ" b="1" dirty="0"/>
              <a:t> </a:t>
            </a:r>
            <a:r>
              <a:rPr lang="cs-CZ" b="1" dirty="0" err="1"/>
              <a:t>zú</a:t>
            </a:r>
            <a:r>
              <a:rPr lang="cs-CZ" b="1" dirty="0"/>
              <a:t>)</a:t>
            </a:r>
          </a:p>
          <a:p>
            <a:pPr lvl="0"/>
            <a:r>
              <a:rPr lang="cs-CZ" dirty="0" err="1"/>
              <a:t>Hezheové</a:t>
            </a:r>
            <a:r>
              <a:rPr lang="cs-CZ" dirty="0"/>
              <a:t>/</a:t>
            </a:r>
            <a:r>
              <a:rPr lang="cs-CZ" dirty="0" err="1"/>
              <a:t>Nanajci</a:t>
            </a:r>
            <a:r>
              <a:rPr lang="cs-CZ" dirty="0"/>
              <a:t>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赫哲族</a:t>
            </a:r>
            <a:r>
              <a:rPr lang="ar-SA" dirty="0"/>
              <a:t> </a:t>
            </a:r>
            <a:r>
              <a:rPr lang="en-US" dirty="0"/>
              <a:t>: </a:t>
            </a:r>
            <a:r>
              <a:rPr lang="cs-CZ" dirty="0" err="1"/>
              <a:t>Hèzhé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pPr lvl="0"/>
            <a:r>
              <a:rPr lang="cs-CZ" dirty="0" err="1"/>
              <a:t>Xiboové</a:t>
            </a:r>
            <a:r>
              <a:rPr lang="cs-CZ" dirty="0"/>
              <a:t>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锡伯族</a:t>
            </a:r>
            <a:r>
              <a:rPr lang="ar-SA" dirty="0"/>
              <a:t> </a:t>
            </a:r>
            <a:r>
              <a:rPr lang="en-US" dirty="0"/>
              <a:t>: </a:t>
            </a:r>
            <a:r>
              <a:rPr lang="cs-CZ" dirty="0" err="1"/>
              <a:t>Xíbó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pPr lvl="0"/>
            <a:r>
              <a:rPr lang="cs-CZ" dirty="0" err="1"/>
              <a:t>Evenkové</a:t>
            </a:r>
            <a:r>
              <a:rPr lang="cs-CZ" dirty="0"/>
              <a:t>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鄂温克族</a:t>
            </a:r>
            <a:r>
              <a:rPr lang="ar-SA" dirty="0"/>
              <a:t> </a:t>
            </a:r>
            <a:r>
              <a:rPr lang="en-US" dirty="0"/>
              <a:t>: </a:t>
            </a:r>
            <a:r>
              <a:rPr lang="cs-CZ" dirty="0" err="1"/>
              <a:t>Èwēnkè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r>
              <a:rPr lang="cs-CZ" dirty="0" err="1"/>
              <a:t>Oročové</a:t>
            </a:r>
            <a:r>
              <a:rPr lang="cs-CZ" dirty="0"/>
              <a:t>/</a:t>
            </a:r>
            <a:r>
              <a:rPr lang="cs-CZ" dirty="0" err="1"/>
              <a:t>Oročeni</a:t>
            </a:r>
            <a:r>
              <a:rPr lang="cs-CZ" dirty="0"/>
              <a:t> (</a:t>
            </a:r>
            <a:r>
              <a:rPr lang="ar-SA" sz="2900" dirty="0">
                <a:latin typeface="SimHei" pitchFamily="49" charset="-122"/>
                <a:ea typeface="SimHei" pitchFamily="49" charset="-122"/>
              </a:rPr>
              <a:t>鄂伦春族 </a:t>
            </a:r>
            <a:r>
              <a:rPr lang="en-US" dirty="0"/>
              <a:t>: </a:t>
            </a:r>
            <a:r>
              <a:rPr lang="cs-CZ" dirty="0" err="1"/>
              <a:t>Èlúnchūn</a:t>
            </a:r>
            <a:r>
              <a:rPr lang="cs-CZ" dirty="0"/>
              <a:t> </a:t>
            </a:r>
            <a:r>
              <a:rPr lang="cs-CZ" dirty="0" err="1"/>
              <a:t>zú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77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Etnické skupiny Číny </a:t>
            </a:r>
            <a:r>
              <a:rPr lang="cs-CZ" dirty="0" smtClean="0">
                <a:solidFill>
                  <a:srgbClr val="00B050"/>
                </a:solidFill>
              </a:rPr>
              <a:t>II.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Západ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400" b="1" i="1" dirty="0" err="1" smtClean="0">
                <a:solidFill>
                  <a:srgbClr val="00B050"/>
                </a:solidFill>
              </a:rPr>
              <a:t>Tibeto</a:t>
            </a:r>
            <a:r>
              <a:rPr lang="cs-CZ" sz="3400" b="1" i="1" dirty="0" smtClean="0">
                <a:solidFill>
                  <a:srgbClr val="00B050"/>
                </a:solidFill>
              </a:rPr>
              <a:t>-barmské</a:t>
            </a:r>
            <a:endParaRPr lang="cs-CZ" sz="3400" dirty="0"/>
          </a:p>
          <a:p>
            <a:pPr lvl="0"/>
            <a:r>
              <a:rPr lang="cs-CZ" sz="3400" b="1" dirty="0"/>
              <a:t>Tibeťané (</a:t>
            </a:r>
            <a:r>
              <a:rPr lang="ar-SA" sz="3400" b="1" dirty="0">
                <a:latin typeface="SimHei" pitchFamily="49" charset="-122"/>
                <a:ea typeface="SimHei" pitchFamily="49" charset="-122"/>
              </a:rPr>
              <a:t>藏族</a:t>
            </a:r>
            <a:r>
              <a:rPr lang="ar-SA" sz="3400" b="1" dirty="0"/>
              <a:t> </a:t>
            </a:r>
            <a:r>
              <a:rPr lang="en-US" sz="3400" b="1" dirty="0"/>
              <a:t>: </a:t>
            </a:r>
            <a:r>
              <a:rPr lang="cs-CZ" sz="3400" b="1" dirty="0" err="1"/>
              <a:t>Zàng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dirty="0" err="1"/>
              <a:t>Luobaové</a:t>
            </a:r>
            <a:r>
              <a:rPr lang="cs-CZ" sz="3400" dirty="0"/>
              <a:t>/</a:t>
            </a:r>
            <a:r>
              <a:rPr lang="cs-CZ" sz="3400" dirty="0" err="1"/>
              <a:t>Lhobové</a:t>
            </a:r>
            <a:r>
              <a:rPr lang="cs-CZ" sz="3400" dirty="0"/>
              <a:t>  (</a:t>
            </a:r>
            <a:r>
              <a:rPr lang="ar-SA" sz="3400" dirty="0">
                <a:latin typeface="SimHei" pitchFamily="49" charset="-122"/>
                <a:ea typeface="SimHei" pitchFamily="49" charset="-122"/>
              </a:rPr>
              <a:t>珞巴族</a:t>
            </a:r>
            <a:r>
              <a:rPr lang="ar-SA" sz="3400" dirty="0"/>
              <a:t> </a:t>
            </a:r>
            <a:r>
              <a:rPr lang="en-US" sz="3400" dirty="0"/>
              <a:t>: </a:t>
            </a:r>
            <a:r>
              <a:rPr lang="cs-CZ" sz="3400" dirty="0" err="1"/>
              <a:t>Luòbā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 </a:t>
            </a:r>
          </a:p>
          <a:p>
            <a:pPr lvl="0"/>
            <a:r>
              <a:rPr lang="cs-CZ" sz="3400" dirty="0" err="1"/>
              <a:t>Menbaové</a:t>
            </a:r>
            <a:r>
              <a:rPr lang="cs-CZ" sz="3400" dirty="0"/>
              <a:t>/</a:t>
            </a:r>
            <a:r>
              <a:rPr lang="cs-CZ" sz="3400" dirty="0" err="1"/>
              <a:t>Mönpové</a:t>
            </a:r>
            <a:r>
              <a:rPr lang="cs-CZ" sz="3400" dirty="0"/>
              <a:t> (</a:t>
            </a:r>
            <a:r>
              <a:rPr lang="ar-SA" sz="3400" dirty="0">
                <a:latin typeface="SimHei" pitchFamily="49" charset="-122"/>
                <a:ea typeface="SimHei" pitchFamily="49" charset="-122"/>
              </a:rPr>
              <a:t>门巴族</a:t>
            </a:r>
            <a:r>
              <a:rPr lang="ar-SA" sz="3400" dirty="0"/>
              <a:t> </a:t>
            </a:r>
            <a:r>
              <a:rPr lang="en-US" sz="3400" dirty="0"/>
              <a:t>: </a:t>
            </a:r>
            <a:r>
              <a:rPr lang="cs-CZ" sz="3400" dirty="0" err="1"/>
              <a:t>Ménbā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b="1" dirty="0" err="1"/>
              <a:t>Baiové</a:t>
            </a:r>
            <a:r>
              <a:rPr lang="cs-CZ" sz="3400" b="1" dirty="0"/>
              <a:t> (</a:t>
            </a:r>
            <a:r>
              <a:rPr lang="ar-SA" sz="3400" b="1" dirty="0">
                <a:latin typeface="SimHei" pitchFamily="49" charset="-122"/>
                <a:ea typeface="SimHei" pitchFamily="49" charset="-122"/>
              </a:rPr>
              <a:t>白族</a:t>
            </a:r>
            <a:r>
              <a:rPr lang="ar-SA" sz="3400" b="1" dirty="0"/>
              <a:t> </a:t>
            </a:r>
            <a:r>
              <a:rPr lang="en-US" sz="3400" b="1" dirty="0"/>
              <a:t>: </a:t>
            </a:r>
            <a:r>
              <a:rPr lang="cs-CZ" sz="3400" b="1" dirty="0" err="1"/>
              <a:t>Bái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b="1" dirty="0" err="1"/>
              <a:t>Tujiaové</a:t>
            </a:r>
            <a:r>
              <a:rPr lang="cs-CZ" sz="3400" b="1" dirty="0"/>
              <a:t> (</a:t>
            </a:r>
            <a:r>
              <a:rPr lang="ar-SA" sz="3400" b="1" dirty="0">
                <a:latin typeface="SimHei" pitchFamily="49" charset="-122"/>
                <a:ea typeface="SimHei" pitchFamily="49" charset="-122"/>
              </a:rPr>
              <a:t>土家族</a:t>
            </a:r>
            <a:r>
              <a:rPr lang="ar-SA" sz="3400" b="1" dirty="0"/>
              <a:t> </a:t>
            </a:r>
            <a:r>
              <a:rPr lang="en-US" sz="3400" b="1" dirty="0"/>
              <a:t>: </a:t>
            </a:r>
            <a:r>
              <a:rPr lang="cs-CZ" sz="3400" b="1" dirty="0" err="1"/>
              <a:t>Tǔjiā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dirty="0" err="1"/>
              <a:t>Pumiové</a:t>
            </a:r>
            <a:r>
              <a:rPr lang="cs-CZ" sz="3400" dirty="0"/>
              <a:t> (</a:t>
            </a:r>
            <a:r>
              <a:rPr lang="ar-SA" sz="3400" dirty="0"/>
              <a:t>普米族</a:t>
            </a:r>
            <a:r>
              <a:rPr lang="cs-CZ" sz="3400" dirty="0"/>
              <a:t> : </a:t>
            </a:r>
            <a:r>
              <a:rPr lang="cs-CZ" sz="3400" dirty="0" err="1"/>
              <a:t>Pǔmǐ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dirty="0" err="1"/>
              <a:t>Qiangové</a:t>
            </a:r>
            <a:r>
              <a:rPr lang="cs-CZ" sz="3400" dirty="0"/>
              <a:t> (</a:t>
            </a:r>
            <a:r>
              <a:rPr lang="ar-SA" sz="3400" dirty="0"/>
              <a:t>羌族</a:t>
            </a:r>
            <a:r>
              <a:rPr lang="cs-CZ" sz="3400" dirty="0"/>
              <a:t> : </a:t>
            </a:r>
            <a:r>
              <a:rPr lang="cs-CZ" sz="3400" dirty="0" err="1"/>
              <a:t>Qiāng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dirty="0" err="1"/>
              <a:t>Achangové</a:t>
            </a:r>
            <a:r>
              <a:rPr lang="cs-CZ" sz="3400" dirty="0"/>
              <a:t> (</a:t>
            </a:r>
            <a:r>
              <a:rPr lang="ar-SA" sz="3400" dirty="0"/>
              <a:t>阿昌族</a:t>
            </a:r>
            <a:r>
              <a:rPr lang="cs-CZ" sz="3400" dirty="0"/>
              <a:t> : </a:t>
            </a:r>
            <a:r>
              <a:rPr lang="cs-CZ" sz="3400" dirty="0" err="1"/>
              <a:t>Āchāng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b="1" dirty="0" err="1"/>
              <a:t>Yiové</a:t>
            </a:r>
            <a:r>
              <a:rPr lang="cs-CZ" sz="3400" b="1" dirty="0"/>
              <a:t> (</a:t>
            </a:r>
            <a:r>
              <a:rPr lang="ar-SA" sz="3400" b="1" dirty="0">
                <a:latin typeface="SimHei" pitchFamily="49" charset="-122"/>
                <a:ea typeface="SimHei" pitchFamily="49" charset="-122"/>
              </a:rPr>
              <a:t>彝族</a:t>
            </a:r>
            <a:r>
              <a:rPr lang="ar-SA" sz="3400" b="1" dirty="0"/>
              <a:t> </a:t>
            </a:r>
            <a:r>
              <a:rPr lang="en-US" sz="3400" b="1" dirty="0"/>
              <a:t>: </a:t>
            </a:r>
            <a:r>
              <a:rPr lang="cs-CZ" sz="3400" b="1" dirty="0" err="1"/>
              <a:t>Yí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b="1" dirty="0" err="1"/>
              <a:t>Lisuové</a:t>
            </a:r>
            <a:r>
              <a:rPr lang="cs-CZ" sz="3400" b="1" dirty="0"/>
              <a:t> (</a:t>
            </a:r>
            <a:r>
              <a:rPr lang="ar-SA" sz="3400" b="1" dirty="0">
                <a:latin typeface="SimHei" pitchFamily="49" charset="-122"/>
                <a:ea typeface="SimHei" pitchFamily="49" charset="-122"/>
              </a:rPr>
              <a:t>傈僳族</a:t>
            </a:r>
            <a:r>
              <a:rPr lang="ar-SA" sz="3400" b="1" dirty="0"/>
              <a:t> </a:t>
            </a:r>
            <a:r>
              <a:rPr lang="en-US" sz="3400" b="1" dirty="0"/>
              <a:t>: </a:t>
            </a:r>
            <a:r>
              <a:rPr lang="cs-CZ" sz="3400" b="1" dirty="0" err="1"/>
              <a:t>Lìsù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dirty="0" err="1"/>
              <a:t>Lahuové</a:t>
            </a:r>
            <a:r>
              <a:rPr lang="cs-CZ" sz="3400" dirty="0"/>
              <a:t> (</a:t>
            </a:r>
            <a:r>
              <a:rPr lang="ar-SA" sz="3400" dirty="0"/>
              <a:t>拉祜族</a:t>
            </a:r>
            <a:r>
              <a:rPr lang="cs-CZ" sz="3400" dirty="0"/>
              <a:t> : </a:t>
            </a:r>
            <a:r>
              <a:rPr lang="cs-CZ" sz="3400" dirty="0" err="1"/>
              <a:t>Lāhù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b="1" dirty="0" err="1"/>
              <a:t>Haniové</a:t>
            </a:r>
            <a:r>
              <a:rPr lang="cs-CZ" sz="3400" b="1" dirty="0"/>
              <a:t> (</a:t>
            </a:r>
            <a:r>
              <a:rPr lang="ar-SA" sz="3400" b="1" dirty="0">
                <a:latin typeface="SimHei" pitchFamily="49" charset="-122"/>
                <a:ea typeface="SimHei" pitchFamily="49" charset="-122"/>
              </a:rPr>
              <a:t>哈尼族</a:t>
            </a:r>
            <a:r>
              <a:rPr lang="ar-SA" sz="3400" b="1" dirty="0"/>
              <a:t> </a:t>
            </a:r>
            <a:r>
              <a:rPr lang="en-US" sz="3400" b="1" dirty="0"/>
              <a:t>: </a:t>
            </a:r>
            <a:r>
              <a:rPr lang="cs-CZ" sz="3400" b="1" dirty="0" err="1"/>
              <a:t>Hāní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dirty="0" err="1"/>
              <a:t>Jinuové</a:t>
            </a:r>
            <a:r>
              <a:rPr lang="cs-CZ" sz="3400" dirty="0"/>
              <a:t> (</a:t>
            </a:r>
            <a:r>
              <a:rPr lang="ar-SA" sz="3400" dirty="0">
                <a:latin typeface="SimHei" pitchFamily="49" charset="-122"/>
                <a:ea typeface="SimHei" pitchFamily="49" charset="-122"/>
              </a:rPr>
              <a:t>基诺族</a:t>
            </a:r>
            <a:r>
              <a:rPr lang="cs-CZ" sz="3400" dirty="0"/>
              <a:t> : </a:t>
            </a:r>
            <a:r>
              <a:rPr lang="cs-CZ" sz="3400" dirty="0" err="1"/>
              <a:t>Jīnuò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dirty="0" err="1"/>
              <a:t>Naxiové</a:t>
            </a:r>
            <a:r>
              <a:rPr lang="cs-CZ" sz="3400" dirty="0"/>
              <a:t> (</a:t>
            </a:r>
            <a:r>
              <a:rPr lang="ar-SA" sz="3400" dirty="0">
                <a:latin typeface="SimHei" pitchFamily="49" charset="-122"/>
                <a:ea typeface="SimHei" pitchFamily="49" charset="-122"/>
              </a:rPr>
              <a:t>纳西族</a:t>
            </a:r>
            <a:r>
              <a:rPr lang="cs-CZ" sz="3400" dirty="0"/>
              <a:t> : </a:t>
            </a:r>
            <a:r>
              <a:rPr lang="cs-CZ" sz="3400" dirty="0" err="1"/>
              <a:t>Nàxī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dirty="0" err="1"/>
              <a:t>Jingpové</a:t>
            </a:r>
            <a:r>
              <a:rPr lang="cs-CZ" sz="3400" dirty="0"/>
              <a:t> (</a:t>
            </a:r>
            <a:r>
              <a:rPr lang="ar-SA" sz="3400" dirty="0">
                <a:latin typeface="SimHei" pitchFamily="49" charset="-122"/>
                <a:ea typeface="SimHei" pitchFamily="49" charset="-122"/>
              </a:rPr>
              <a:t>景颇族</a:t>
            </a:r>
            <a:r>
              <a:rPr lang="cs-CZ" sz="3400" dirty="0"/>
              <a:t> : </a:t>
            </a:r>
            <a:r>
              <a:rPr lang="cs-CZ" sz="3400" dirty="0" err="1"/>
              <a:t>Jǐngpō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dirty="0" err="1"/>
              <a:t>Derungové</a:t>
            </a:r>
            <a:r>
              <a:rPr lang="cs-CZ" sz="3400" dirty="0"/>
              <a:t>/</a:t>
            </a:r>
            <a:r>
              <a:rPr lang="cs-CZ" sz="3400" dirty="0" err="1"/>
              <a:t>Drungové</a:t>
            </a:r>
            <a:r>
              <a:rPr lang="cs-CZ" sz="3400" dirty="0"/>
              <a:t> (</a:t>
            </a:r>
            <a:r>
              <a:rPr lang="ar-SA" sz="3400" dirty="0">
                <a:latin typeface="SimHei" pitchFamily="49" charset="-122"/>
                <a:ea typeface="SimHei" pitchFamily="49" charset="-122"/>
              </a:rPr>
              <a:t>独龙族</a:t>
            </a:r>
            <a:r>
              <a:rPr lang="ar-SA" sz="3400" dirty="0"/>
              <a:t> </a:t>
            </a:r>
            <a:r>
              <a:rPr lang="cs-CZ" sz="3400" dirty="0"/>
              <a:t>: </a:t>
            </a:r>
            <a:r>
              <a:rPr lang="cs-CZ" sz="3400" dirty="0" err="1"/>
              <a:t>Dúlóng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r>
              <a:rPr lang="cs-CZ" sz="3400" dirty="0" err="1"/>
              <a:t>Nuové</a:t>
            </a:r>
            <a:r>
              <a:rPr lang="cs-CZ" sz="3400" dirty="0"/>
              <a:t> (</a:t>
            </a:r>
            <a:r>
              <a:rPr lang="ar-SA" sz="3400" dirty="0">
                <a:latin typeface="SimHei" pitchFamily="49" charset="-122"/>
                <a:ea typeface="SimHei" pitchFamily="49" charset="-122"/>
              </a:rPr>
              <a:t>怒族</a:t>
            </a:r>
            <a:r>
              <a:rPr lang="cs-CZ" sz="3400" dirty="0"/>
              <a:t> : </a:t>
            </a:r>
            <a:r>
              <a:rPr lang="cs-CZ" sz="3400" dirty="0" err="1"/>
              <a:t>Nù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i="1" dirty="0" smtClean="0">
                <a:solidFill>
                  <a:srgbClr val="00B050"/>
                </a:solidFill>
              </a:rPr>
              <a:t>Turkické</a:t>
            </a:r>
            <a:endParaRPr lang="cs-CZ" sz="1600" dirty="0"/>
          </a:p>
          <a:p>
            <a:pPr lvl="0"/>
            <a:r>
              <a:rPr lang="cs-CZ" sz="1600" b="1" dirty="0" err="1"/>
              <a:t>Ujguři</a:t>
            </a:r>
            <a:r>
              <a:rPr lang="cs-CZ" sz="1600" b="1" dirty="0"/>
              <a:t> (</a:t>
            </a:r>
            <a:r>
              <a:rPr lang="ar-SA" sz="1600" b="1" dirty="0">
                <a:latin typeface="SimHei" pitchFamily="49" charset="-122"/>
                <a:ea typeface="SimHei" pitchFamily="49" charset="-122"/>
              </a:rPr>
              <a:t>维吾尔族</a:t>
            </a:r>
            <a:r>
              <a:rPr lang="ar-SA" sz="1600" b="1" dirty="0"/>
              <a:t> </a:t>
            </a:r>
            <a:r>
              <a:rPr lang="en-US" sz="1600" b="1" dirty="0"/>
              <a:t>: </a:t>
            </a:r>
            <a:r>
              <a:rPr lang="cs-CZ" sz="1600" b="1" dirty="0" err="1"/>
              <a:t>Wéiwúěr</a:t>
            </a:r>
            <a:r>
              <a:rPr lang="cs-CZ" sz="1600" b="1" dirty="0"/>
              <a:t> </a:t>
            </a:r>
            <a:r>
              <a:rPr lang="cs-CZ" sz="1600" b="1" dirty="0" err="1"/>
              <a:t>z</a:t>
            </a:r>
            <a:r>
              <a:rPr lang="cs-CZ" sz="1600" b="1" dirty="0" err="1" smtClean="0"/>
              <a:t>ú</a:t>
            </a:r>
            <a:r>
              <a:rPr lang="cs-CZ" sz="1600" b="1" dirty="0"/>
              <a:t>)</a:t>
            </a:r>
          </a:p>
          <a:p>
            <a:pPr lvl="0"/>
            <a:r>
              <a:rPr lang="cs-CZ" sz="1600" dirty="0"/>
              <a:t>Uzbeci (</a:t>
            </a:r>
            <a:r>
              <a:rPr lang="ar-SA" sz="1600" dirty="0">
                <a:latin typeface="SimHei" pitchFamily="49" charset="-122"/>
                <a:ea typeface="SimHei" pitchFamily="49" charset="-122"/>
              </a:rPr>
              <a:t>乌孜别克族</a:t>
            </a:r>
            <a:r>
              <a:rPr lang="ar-SA" sz="1600" dirty="0"/>
              <a:t> </a:t>
            </a:r>
            <a:r>
              <a:rPr lang="en-US" sz="1600" dirty="0"/>
              <a:t>: </a:t>
            </a:r>
            <a:r>
              <a:rPr lang="cs-CZ" sz="1600" dirty="0" err="1"/>
              <a:t>Wūzībiékè</a:t>
            </a:r>
            <a:r>
              <a:rPr lang="cs-CZ" sz="1600" dirty="0"/>
              <a:t> </a:t>
            </a:r>
            <a:r>
              <a:rPr lang="cs-CZ" sz="1600" dirty="0" err="1" smtClean="0"/>
              <a:t>zú</a:t>
            </a:r>
            <a:r>
              <a:rPr lang="cs-CZ" sz="1600" dirty="0"/>
              <a:t>)</a:t>
            </a:r>
          </a:p>
          <a:p>
            <a:pPr lvl="0"/>
            <a:r>
              <a:rPr lang="cs-CZ" sz="1600" b="1" dirty="0"/>
              <a:t>Kazaši (</a:t>
            </a:r>
            <a:r>
              <a:rPr lang="ar-SA" sz="1600" b="1" dirty="0">
                <a:latin typeface="SimHei" pitchFamily="49" charset="-122"/>
                <a:ea typeface="SimHei" pitchFamily="49" charset="-122"/>
              </a:rPr>
              <a:t>哈萨克族</a:t>
            </a:r>
            <a:r>
              <a:rPr lang="ar-SA" sz="1600" b="1" dirty="0"/>
              <a:t> </a:t>
            </a:r>
            <a:r>
              <a:rPr lang="en-US" sz="1600" b="1" dirty="0"/>
              <a:t>: </a:t>
            </a:r>
            <a:r>
              <a:rPr lang="cs-CZ" sz="1600" b="1" dirty="0" err="1"/>
              <a:t>Hāsàkè</a:t>
            </a:r>
            <a:r>
              <a:rPr lang="cs-CZ" sz="1600" b="1" dirty="0"/>
              <a:t> </a:t>
            </a:r>
            <a:r>
              <a:rPr lang="cs-CZ" sz="1600" b="1" dirty="0" err="1" smtClean="0"/>
              <a:t>zú</a:t>
            </a:r>
            <a:r>
              <a:rPr lang="cs-CZ" sz="1600" b="1" dirty="0"/>
              <a:t>)</a:t>
            </a:r>
          </a:p>
          <a:p>
            <a:pPr lvl="0"/>
            <a:r>
              <a:rPr lang="cs-CZ" sz="1600" dirty="0"/>
              <a:t>Kyrgyzové (</a:t>
            </a:r>
            <a:r>
              <a:rPr lang="ar-SA" sz="1600" dirty="0">
                <a:latin typeface="SimHei" pitchFamily="49" charset="-122"/>
                <a:ea typeface="SimHei" pitchFamily="49" charset="-122"/>
              </a:rPr>
              <a:t>柯尔克孜族</a:t>
            </a:r>
            <a:r>
              <a:rPr lang="ar-SA" sz="1600" dirty="0"/>
              <a:t> </a:t>
            </a:r>
            <a:r>
              <a:rPr lang="en-US" sz="1600" dirty="0"/>
              <a:t>: </a:t>
            </a:r>
            <a:r>
              <a:rPr lang="cs-CZ" sz="1600" dirty="0" err="1"/>
              <a:t>Kēěrkèzī</a:t>
            </a:r>
            <a:r>
              <a:rPr lang="cs-CZ" sz="1600" dirty="0"/>
              <a:t> </a:t>
            </a:r>
            <a:r>
              <a:rPr lang="cs-CZ" sz="1600" dirty="0" err="1" smtClean="0"/>
              <a:t>zú</a:t>
            </a:r>
            <a:r>
              <a:rPr lang="cs-CZ" sz="1600" dirty="0"/>
              <a:t>)</a:t>
            </a:r>
          </a:p>
          <a:p>
            <a:pPr lvl="0"/>
            <a:r>
              <a:rPr lang="cs-CZ" sz="1600" dirty="0"/>
              <a:t>Tataři (</a:t>
            </a:r>
            <a:r>
              <a:rPr lang="ar-SA" sz="1600" dirty="0">
                <a:latin typeface="SimHei" pitchFamily="49" charset="-122"/>
                <a:ea typeface="SimHei" pitchFamily="49" charset="-122"/>
              </a:rPr>
              <a:t>塔塔尔族</a:t>
            </a:r>
            <a:r>
              <a:rPr lang="ar-SA" sz="1600" dirty="0"/>
              <a:t> </a:t>
            </a:r>
            <a:r>
              <a:rPr lang="en-US" sz="1600" dirty="0"/>
              <a:t>: </a:t>
            </a:r>
            <a:r>
              <a:rPr lang="cs-CZ" sz="1600" dirty="0" err="1"/>
              <a:t>Tǎtǎěr</a:t>
            </a:r>
            <a:r>
              <a:rPr lang="cs-CZ" sz="1600" dirty="0"/>
              <a:t> </a:t>
            </a:r>
            <a:r>
              <a:rPr lang="cs-CZ" sz="1600" dirty="0" err="1" smtClean="0"/>
              <a:t>zú</a:t>
            </a:r>
            <a:r>
              <a:rPr lang="cs-CZ" sz="1600" dirty="0"/>
              <a:t>)</a:t>
            </a:r>
          </a:p>
          <a:p>
            <a:pPr lvl="0"/>
            <a:r>
              <a:rPr lang="cs-CZ" sz="1600" dirty="0" err="1"/>
              <a:t>Salarové</a:t>
            </a:r>
            <a:r>
              <a:rPr lang="cs-CZ" sz="1600" dirty="0"/>
              <a:t> (</a:t>
            </a:r>
            <a:r>
              <a:rPr lang="ar-SA" sz="1600" dirty="0">
                <a:latin typeface="SimHei" pitchFamily="49" charset="-122"/>
                <a:ea typeface="SimHei" pitchFamily="49" charset="-122"/>
              </a:rPr>
              <a:t>撒拉族</a:t>
            </a:r>
            <a:r>
              <a:rPr lang="ar-SA" sz="1600" dirty="0"/>
              <a:t> </a:t>
            </a:r>
            <a:r>
              <a:rPr lang="en-US" sz="1600" dirty="0"/>
              <a:t>: </a:t>
            </a:r>
            <a:r>
              <a:rPr lang="cs-CZ" sz="1600" dirty="0" err="1"/>
              <a:t>Sǎlá</a:t>
            </a:r>
            <a:r>
              <a:rPr lang="cs-CZ" sz="1600" dirty="0"/>
              <a:t> </a:t>
            </a:r>
            <a:r>
              <a:rPr lang="cs-CZ" sz="1600" dirty="0" err="1" smtClean="0"/>
              <a:t>zú</a:t>
            </a:r>
            <a:r>
              <a:rPr lang="cs-CZ" sz="1600" dirty="0"/>
              <a:t>)</a:t>
            </a:r>
          </a:p>
          <a:p>
            <a:pPr lvl="0"/>
            <a:r>
              <a:rPr lang="cs-CZ" sz="1600" dirty="0" err="1"/>
              <a:t>Yugurové</a:t>
            </a:r>
            <a:r>
              <a:rPr lang="cs-CZ" sz="1600" dirty="0"/>
              <a:t> (</a:t>
            </a:r>
            <a:r>
              <a:rPr lang="ar-SA" sz="1600" dirty="0">
                <a:latin typeface="SimHei" pitchFamily="49" charset="-122"/>
                <a:ea typeface="SimHei" pitchFamily="49" charset="-122"/>
              </a:rPr>
              <a:t>裕固族</a:t>
            </a:r>
            <a:r>
              <a:rPr lang="ar-SA" sz="1600" dirty="0"/>
              <a:t> </a:t>
            </a:r>
            <a:r>
              <a:rPr lang="en-US" sz="1600" dirty="0"/>
              <a:t>: </a:t>
            </a:r>
            <a:r>
              <a:rPr lang="cs-CZ" sz="1600" dirty="0" err="1"/>
              <a:t>Yùgù</a:t>
            </a:r>
            <a:r>
              <a:rPr lang="cs-CZ" sz="1600" dirty="0"/>
              <a:t> </a:t>
            </a:r>
            <a:r>
              <a:rPr lang="cs-CZ" sz="1600" dirty="0" err="1" smtClean="0"/>
              <a:t>zú</a:t>
            </a:r>
            <a:r>
              <a:rPr lang="cs-CZ" sz="1600" dirty="0" smtClean="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00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Etnické skupiny Číny </a:t>
            </a:r>
            <a:r>
              <a:rPr lang="cs-CZ" dirty="0" smtClean="0">
                <a:solidFill>
                  <a:srgbClr val="0070C0"/>
                </a:solidFill>
              </a:rPr>
              <a:t>III.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Jih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400" b="1" i="1" dirty="0" err="1" smtClean="0">
                <a:solidFill>
                  <a:srgbClr val="0070C0"/>
                </a:solidFill>
              </a:rPr>
              <a:t>tai-kadaiské</a:t>
            </a:r>
            <a:endParaRPr lang="cs-CZ" sz="3400" dirty="0">
              <a:solidFill>
                <a:srgbClr val="0070C0"/>
              </a:solidFill>
            </a:endParaRPr>
          </a:p>
          <a:p>
            <a:pPr lvl="0"/>
            <a:r>
              <a:rPr lang="cs-CZ" sz="3400" b="1" dirty="0" err="1"/>
              <a:t>Gelaové</a:t>
            </a:r>
            <a:r>
              <a:rPr lang="cs-CZ" sz="3400" b="1" dirty="0"/>
              <a:t> (</a:t>
            </a:r>
            <a:r>
              <a:rPr lang="ar-SA" sz="3400" b="1" dirty="0"/>
              <a:t>仡佬族 </a:t>
            </a:r>
            <a:r>
              <a:rPr lang="en-US" sz="3400" b="1" dirty="0"/>
              <a:t>: </a:t>
            </a:r>
            <a:r>
              <a:rPr lang="cs-CZ" sz="3400" b="1" dirty="0" err="1"/>
              <a:t>Gēlǎo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b="1" dirty="0" err="1"/>
              <a:t>Dongové</a:t>
            </a:r>
            <a:r>
              <a:rPr lang="cs-CZ" sz="3400" b="1" dirty="0"/>
              <a:t> (</a:t>
            </a:r>
            <a:r>
              <a:rPr lang="ar-SA" sz="3400" b="1" dirty="0"/>
              <a:t>侗族 </a:t>
            </a:r>
            <a:r>
              <a:rPr lang="en-US" sz="3400" b="1" dirty="0"/>
              <a:t>: </a:t>
            </a:r>
            <a:r>
              <a:rPr lang="cs-CZ" sz="3400" b="1" dirty="0" err="1"/>
              <a:t>Dòng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dirty="0" err="1"/>
              <a:t>Shuiové</a:t>
            </a:r>
            <a:r>
              <a:rPr lang="cs-CZ" sz="3400" dirty="0"/>
              <a:t> (</a:t>
            </a:r>
            <a:r>
              <a:rPr lang="ar-SA" sz="3400" dirty="0"/>
              <a:t>水族 </a:t>
            </a:r>
            <a:r>
              <a:rPr lang="en-US" sz="3400" dirty="0"/>
              <a:t>: </a:t>
            </a:r>
            <a:r>
              <a:rPr lang="cs-CZ" sz="3400" dirty="0" err="1"/>
              <a:t>Shuǐ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dirty="0" err="1"/>
              <a:t>Maonanové</a:t>
            </a:r>
            <a:r>
              <a:rPr lang="cs-CZ" sz="3400" dirty="0"/>
              <a:t> (</a:t>
            </a:r>
            <a:r>
              <a:rPr lang="ar-SA" sz="3400" dirty="0"/>
              <a:t>毛南族 </a:t>
            </a:r>
            <a:r>
              <a:rPr lang="en-US" sz="3400" dirty="0"/>
              <a:t>: </a:t>
            </a:r>
            <a:r>
              <a:rPr lang="cs-CZ" sz="3400" dirty="0" err="1"/>
              <a:t>Màonán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dirty="0" err="1"/>
              <a:t>Mulaové</a:t>
            </a:r>
            <a:r>
              <a:rPr lang="cs-CZ" sz="3400" dirty="0"/>
              <a:t>/</a:t>
            </a:r>
            <a:r>
              <a:rPr lang="cs-CZ" sz="3400" dirty="0" err="1"/>
              <a:t>Mulamové</a:t>
            </a:r>
            <a:r>
              <a:rPr lang="cs-CZ" sz="3400" dirty="0"/>
              <a:t> (</a:t>
            </a:r>
            <a:r>
              <a:rPr lang="ar-SA" sz="3400" dirty="0"/>
              <a:t>仫佬族 </a:t>
            </a:r>
            <a:r>
              <a:rPr lang="en-US" sz="3400" dirty="0"/>
              <a:t>: </a:t>
            </a:r>
            <a:r>
              <a:rPr lang="cs-CZ" sz="3400" dirty="0" err="1"/>
              <a:t>Mùlǎo</a:t>
            </a:r>
            <a:r>
              <a:rPr lang="cs-CZ" sz="3400" dirty="0"/>
              <a:t> </a:t>
            </a:r>
            <a:r>
              <a:rPr lang="cs-CZ" sz="3400" dirty="0" err="1"/>
              <a:t>Zú</a:t>
            </a:r>
            <a:r>
              <a:rPr lang="cs-CZ" sz="3400" dirty="0"/>
              <a:t>)</a:t>
            </a:r>
          </a:p>
          <a:p>
            <a:pPr lvl="0"/>
            <a:r>
              <a:rPr lang="cs-CZ" sz="3400" b="1" dirty="0" err="1"/>
              <a:t>Liové</a:t>
            </a:r>
            <a:r>
              <a:rPr lang="cs-CZ" sz="3400" b="1" dirty="0"/>
              <a:t> (</a:t>
            </a:r>
            <a:r>
              <a:rPr lang="ar-SA" sz="3400" b="1" dirty="0"/>
              <a:t>黎族 </a:t>
            </a:r>
            <a:r>
              <a:rPr lang="en-US" sz="3400" b="1" dirty="0"/>
              <a:t>: </a:t>
            </a:r>
            <a:r>
              <a:rPr lang="cs-CZ" sz="3400" b="1" dirty="0" err="1"/>
              <a:t>Lí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b="1" dirty="0" err="1"/>
              <a:t>Daiové</a:t>
            </a:r>
            <a:r>
              <a:rPr lang="cs-CZ" sz="3400" b="1" dirty="0"/>
              <a:t> (</a:t>
            </a:r>
            <a:r>
              <a:rPr lang="ar-SA" sz="3400" b="1" dirty="0"/>
              <a:t>傣族 </a:t>
            </a:r>
            <a:r>
              <a:rPr lang="en-US" sz="3400" b="1" dirty="0"/>
              <a:t>: </a:t>
            </a:r>
            <a:r>
              <a:rPr lang="cs-CZ" sz="3400" b="1" dirty="0" err="1"/>
              <a:t>Dǎi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b="1" dirty="0" err="1"/>
              <a:t>Zhuangové</a:t>
            </a:r>
            <a:r>
              <a:rPr lang="cs-CZ" sz="3400" b="1" dirty="0"/>
              <a:t> (</a:t>
            </a:r>
            <a:r>
              <a:rPr lang="ar-SA" sz="3400" b="1" dirty="0"/>
              <a:t>壮族 </a:t>
            </a:r>
            <a:r>
              <a:rPr lang="en-US" sz="3400" b="1" dirty="0"/>
              <a:t>: </a:t>
            </a:r>
            <a:r>
              <a:rPr lang="cs-CZ" sz="3400" b="1" dirty="0" err="1"/>
              <a:t>Zhuàng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b="1" dirty="0"/>
              <a:t>)</a:t>
            </a:r>
          </a:p>
          <a:p>
            <a:pPr lvl="0"/>
            <a:r>
              <a:rPr lang="cs-CZ" sz="3400" b="1" dirty="0" err="1"/>
              <a:t>Buyiové</a:t>
            </a:r>
            <a:r>
              <a:rPr lang="cs-CZ" sz="3400" b="1" dirty="0"/>
              <a:t>/ </a:t>
            </a:r>
            <a:r>
              <a:rPr lang="cs-CZ" sz="3400" b="1" dirty="0" err="1"/>
              <a:t>Buyeiové</a:t>
            </a:r>
            <a:r>
              <a:rPr lang="cs-CZ" sz="3400" b="1" dirty="0"/>
              <a:t> (</a:t>
            </a:r>
            <a:r>
              <a:rPr lang="ar-SA" sz="3400" b="1" dirty="0"/>
              <a:t>布依族 </a:t>
            </a:r>
            <a:r>
              <a:rPr lang="en-US" sz="3400" b="1" dirty="0"/>
              <a:t>: </a:t>
            </a:r>
            <a:r>
              <a:rPr lang="cs-CZ" sz="3400" b="1" dirty="0" err="1"/>
              <a:t>Bùyī</a:t>
            </a:r>
            <a:r>
              <a:rPr lang="cs-CZ" sz="3400" b="1" dirty="0"/>
              <a:t> </a:t>
            </a:r>
            <a:r>
              <a:rPr lang="cs-CZ" sz="3400" b="1" dirty="0" err="1"/>
              <a:t>Zú</a:t>
            </a:r>
            <a:r>
              <a:rPr lang="cs-CZ" sz="3400" dirty="0" smtClean="0"/>
              <a:t>)</a:t>
            </a:r>
            <a:endParaRPr lang="cs-CZ" sz="3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300" b="1" i="1" dirty="0" err="1">
                <a:solidFill>
                  <a:srgbClr val="0070C0"/>
                </a:solidFill>
              </a:rPr>
              <a:t>hmong-miao</a:t>
            </a:r>
            <a:endParaRPr lang="cs-CZ" sz="3300" dirty="0">
              <a:solidFill>
                <a:srgbClr val="0070C0"/>
              </a:solidFill>
            </a:endParaRPr>
          </a:p>
          <a:p>
            <a:pPr lvl="0"/>
            <a:r>
              <a:rPr lang="cs-CZ" sz="3300" b="1" dirty="0" err="1"/>
              <a:t>Sheové</a:t>
            </a:r>
            <a:r>
              <a:rPr lang="cs-CZ" sz="3300" b="1" dirty="0"/>
              <a:t> (</a:t>
            </a:r>
            <a:r>
              <a:rPr lang="ar-SA" sz="3300" b="1" dirty="0"/>
              <a:t>畲族 </a:t>
            </a:r>
            <a:r>
              <a:rPr lang="en-US" sz="3300" b="1" dirty="0"/>
              <a:t>: </a:t>
            </a:r>
            <a:r>
              <a:rPr lang="cs-CZ" sz="3300" b="1" dirty="0" err="1"/>
              <a:t>Shē</a:t>
            </a:r>
            <a:r>
              <a:rPr lang="cs-CZ" sz="3300" b="1" dirty="0"/>
              <a:t> </a:t>
            </a:r>
            <a:r>
              <a:rPr lang="cs-CZ" sz="3300" b="1" dirty="0" err="1"/>
              <a:t>Zú</a:t>
            </a:r>
            <a:r>
              <a:rPr lang="cs-CZ" sz="3300" b="1" dirty="0"/>
              <a:t>)</a:t>
            </a:r>
          </a:p>
          <a:p>
            <a:pPr lvl="0"/>
            <a:r>
              <a:rPr lang="cs-CZ" sz="3300" b="1" dirty="0" err="1"/>
              <a:t>Miaové</a:t>
            </a:r>
            <a:r>
              <a:rPr lang="cs-CZ" sz="3300" b="1" dirty="0"/>
              <a:t>/</a:t>
            </a:r>
            <a:r>
              <a:rPr lang="cs-CZ" sz="3300" b="1" dirty="0" err="1"/>
              <a:t>Hmongové</a:t>
            </a:r>
            <a:r>
              <a:rPr lang="cs-CZ" sz="3300" b="1" dirty="0"/>
              <a:t> (</a:t>
            </a:r>
            <a:r>
              <a:rPr lang="ar-SA" sz="3300" b="1" dirty="0"/>
              <a:t>苗族 </a:t>
            </a:r>
            <a:r>
              <a:rPr lang="en-US" sz="3300" b="1" dirty="0"/>
              <a:t>: </a:t>
            </a:r>
            <a:r>
              <a:rPr lang="cs-CZ" sz="3300" b="1" dirty="0" err="1"/>
              <a:t>Miáo</a:t>
            </a:r>
            <a:r>
              <a:rPr lang="cs-CZ" sz="3300" b="1" dirty="0"/>
              <a:t> </a:t>
            </a:r>
            <a:r>
              <a:rPr lang="cs-CZ" sz="3300" b="1" dirty="0" err="1"/>
              <a:t>Zú</a:t>
            </a:r>
            <a:r>
              <a:rPr lang="cs-CZ" sz="3300" b="1" dirty="0"/>
              <a:t>)</a:t>
            </a:r>
          </a:p>
          <a:p>
            <a:pPr lvl="0"/>
            <a:r>
              <a:rPr lang="cs-CZ" sz="3300" b="1" dirty="0" err="1"/>
              <a:t>Yaové</a:t>
            </a:r>
            <a:r>
              <a:rPr lang="cs-CZ" sz="3300" b="1" dirty="0"/>
              <a:t> (</a:t>
            </a:r>
            <a:r>
              <a:rPr lang="ar-SA" sz="3300" b="1" dirty="0"/>
              <a:t>瑶族 </a:t>
            </a:r>
            <a:r>
              <a:rPr lang="en-US" sz="3300" b="1" dirty="0"/>
              <a:t>: </a:t>
            </a:r>
            <a:r>
              <a:rPr lang="cs-CZ" sz="3300" b="1" dirty="0" err="1"/>
              <a:t>Yáo</a:t>
            </a:r>
            <a:r>
              <a:rPr lang="cs-CZ" sz="3300" b="1" dirty="0"/>
              <a:t> </a:t>
            </a:r>
            <a:r>
              <a:rPr lang="cs-CZ" sz="3300" b="1" dirty="0" err="1"/>
              <a:t>Zú</a:t>
            </a:r>
            <a:r>
              <a:rPr lang="cs-CZ" sz="3300" b="1" dirty="0"/>
              <a:t>)</a:t>
            </a:r>
          </a:p>
          <a:p>
            <a:endParaRPr lang="cs-CZ" sz="3300" b="1" i="1" dirty="0" smtClean="0"/>
          </a:p>
          <a:p>
            <a:pPr marL="0" indent="0">
              <a:buNone/>
            </a:pPr>
            <a:r>
              <a:rPr lang="cs-CZ" sz="3300" b="1" i="1" dirty="0" err="1" smtClean="0">
                <a:solidFill>
                  <a:srgbClr val="0070C0"/>
                </a:solidFill>
              </a:rPr>
              <a:t>austroasiatické</a:t>
            </a:r>
            <a:endParaRPr lang="cs-CZ" sz="3300" dirty="0">
              <a:solidFill>
                <a:srgbClr val="0070C0"/>
              </a:solidFill>
            </a:endParaRPr>
          </a:p>
          <a:p>
            <a:pPr lvl="0"/>
            <a:r>
              <a:rPr lang="cs-CZ" sz="3300" dirty="0" err="1"/>
              <a:t>Bulangové</a:t>
            </a:r>
            <a:r>
              <a:rPr lang="cs-CZ" sz="3300" dirty="0"/>
              <a:t>/</a:t>
            </a:r>
            <a:r>
              <a:rPr lang="cs-CZ" sz="3300" dirty="0" err="1"/>
              <a:t>Blangové</a:t>
            </a:r>
            <a:r>
              <a:rPr lang="cs-CZ" sz="3300" dirty="0"/>
              <a:t> (</a:t>
            </a:r>
            <a:r>
              <a:rPr lang="ar-SA" sz="3300" dirty="0"/>
              <a:t>布朗族 </a:t>
            </a:r>
            <a:r>
              <a:rPr lang="cs-CZ" sz="3300" dirty="0"/>
              <a:t>: </a:t>
            </a:r>
            <a:r>
              <a:rPr lang="cs-CZ" sz="3300" dirty="0" err="1"/>
              <a:t>Bùlǎng</a:t>
            </a:r>
            <a:r>
              <a:rPr lang="cs-CZ" sz="3300" dirty="0"/>
              <a:t> </a:t>
            </a:r>
            <a:r>
              <a:rPr lang="cs-CZ" sz="3300" dirty="0" err="1"/>
              <a:t>Zú</a:t>
            </a:r>
            <a:r>
              <a:rPr lang="cs-CZ" sz="3300" dirty="0"/>
              <a:t>)</a:t>
            </a:r>
          </a:p>
          <a:p>
            <a:pPr lvl="0"/>
            <a:r>
              <a:rPr lang="cs-CZ" sz="3300" dirty="0" err="1"/>
              <a:t>De'angové</a:t>
            </a:r>
            <a:r>
              <a:rPr lang="cs-CZ" sz="3300" dirty="0"/>
              <a:t>/</a:t>
            </a:r>
            <a:r>
              <a:rPr lang="cs-CZ" sz="3300" dirty="0" err="1"/>
              <a:t>Palaungové</a:t>
            </a:r>
            <a:r>
              <a:rPr lang="cs-CZ" sz="3300" dirty="0"/>
              <a:t> (</a:t>
            </a:r>
            <a:r>
              <a:rPr lang="ar-SA" sz="3300" dirty="0"/>
              <a:t>德昂族 </a:t>
            </a:r>
            <a:r>
              <a:rPr lang="cs-CZ" sz="3300" dirty="0"/>
              <a:t>: </a:t>
            </a:r>
            <a:r>
              <a:rPr lang="cs-CZ" sz="3300" dirty="0" err="1"/>
              <a:t>Déáng</a:t>
            </a:r>
            <a:r>
              <a:rPr lang="cs-CZ" sz="3300" dirty="0"/>
              <a:t> </a:t>
            </a:r>
            <a:r>
              <a:rPr lang="cs-CZ" sz="3300" dirty="0" err="1"/>
              <a:t>Zú</a:t>
            </a:r>
            <a:r>
              <a:rPr lang="cs-CZ" sz="3300" dirty="0"/>
              <a:t>)</a:t>
            </a:r>
          </a:p>
          <a:p>
            <a:pPr lvl="0"/>
            <a:r>
              <a:rPr lang="cs-CZ" sz="3300" dirty="0" err="1"/>
              <a:t>Waové</a:t>
            </a:r>
            <a:r>
              <a:rPr lang="cs-CZ" sz="3300" dirty="0"/>
              <a:t> (</a:t>
            </a:r>
            <a:r>
              <a:rPr lang="ar-SA" sz="3300" dirty="0"/>
              <a:t>佤族 </a:t>
            </a:r>
            <a:r>
              <a:rPr lang="cs-CZ" sz="3300" dirty="0"/>
              <a:t>: </a:t>
            </a:r>
            <a:r>
              <a:rPr lang="cs-CZ" sz="3300" dirty="0" err="1"/>
              <a:t>Wǎ</a:t>
            </a:r>
            <a:r>
              <a:rPr lang="cs-CZ" sz="3300" dirty="0"/>
              <a:t> </a:t>
            </a:r>
            <a:r>
              <a:rPr lang="cs-CZ" sz="3300" dirty="0" err="1"/>
              <a:t>Zú</a:t>
            </a:r>
            <a:r>
              <a:rPr lang="cs-CZ" sz="3300" dirty="0"/>
              <a:t>) (</a:t>
            </a:r>
            <a:r>
              <a:rPr lang="cs-CZ" sz="3300" dirty="0" err="1"/>
              <a:t>Va</a:t>
            </a:r>
            <a:r>
              <a:rPr lang="cs-CZ" sz="3300" dirty="0"/>
              <a:t>)</a:t>
            </a:r>
          </a:p>
          <a:p>
            <a:pPr lvl="0"/>
            <a:r>
              <a:rPr lang="cs-CZ" sz="3300" dirty="0" err="1"/>
              <a:t>Jingové</a:t>
            </a:r>
            <a:r>
              <a:rPr lang="cs-CZ" sz="3300" dirty="0"/>
              <a:t> (</a:t>
            </a:r>
            <a:r>
              <a:rPr lang="ar-SA" sz="3300" dirty="0"/>
              <a:t>京族 </a:t>
            </a:r>
            <a:r>
              <a:rPr lang="cs-CZ" sz="3300" dirty="0"/>
              <a:t>: </a:t>
            </a:r>
            <a:r>
              <a:rPr lang="cs-CZ" sz="3300" dirty="0" err="1"/>
              <a:t>Jīng</a:t>
            </a:r>
            <a:r>
              <a:rPr lang="cs-CZ" sz="3300" dirty="0"/>
              <a:t> </a:t>
            </a:r>
            <a:r>
              <a:rPr lang="cs-CZ" sz="3300" dirty="0" err="1"/>
              <a:t>Zú</a:t>
            </a:r>
            <a:r>
              <a:rPr lang="cs-CZ" sz="3300" dirty="0"/>
              <a:t>)</a:t>
            </a:r>
          </a:p>
          <a:p>
            <a:endParaRPr lang="cs-CZ" sz="3300" b="1" dirty="0" smtClean="0"/>
          </a:p>
          <a:p>
            <a:pPr marL="0" indent="0">
              <a:buNone/>
            </a:pPr>
            <a:r>
              <a:rPr lang="cs-CZ" sz="3300" b="1" dirty="0" err="1" smtClean="0">
                <a:solidFill>
                  <a:srgbClr val="0070C0"/>
                </a:solidFill>
              </a:rPr>
              <a:t>austronésianské</a:t>
            </a:r>
            <a:endParaRPr lang="cs-CZ" sz="3300" dirty="0">
              <a:solidFill>
                <a:srgbClr val="0070C0"/>
              </a:solidFill>
            </a:endParaRPr>
          </a:p>
          <a:p>
            <a:pPr lvl="0"/>
            <a:r>
              <a:rPr lang="cs-CZ" sz="3300" dirty="0" err="1"/>
              <a:t>Gaoshanové</a:t>
            </a:r>
            <a:r>
              <a:rPr lang="cs-CZ" sz="3300" dirty="0"/>
              <a:t>/</a:t>
            </a:r>
            <a:r>
              <a:rPr lang="cs-CZ" sz="3300" dirty="0" err="1"/>
              <a:t>Taiwanci</a:t>
            </a:r>
            <a:r>
              <a:rPr lang="cs-CZ" sz="3300" dirty="0"/>
              <a:t> (</a:t>
            </a:r>
            <a:r>
              <a:rPr lang="ar-SA" sz="3300" dirty="0"/>
              <a:t>高山族 </a:t>
            </a:r>
            <a:r>
              <a:rPr lang="cs-CZ" sz="3300" dirty="0"/>
              <a:t>: </a:t>
            </a:r>
            <a:r>
              <a:rPr lang="cs-CZ" sz="3300" dirty="0" err="1"/>
              <a:t>Gāoshān</a:t>
            </a:r>
            <a:r>
              <a:rPr lang="cs-CZ" sz="3300" dirty="0"/>
              <a:t> </a:t>
            </a:r>
            <a:r>
              <a:rPr lang="cs-CZ" sz="3300" dirty="0" err="1"/>
              <a:t>Zú</a:t>
            </a:r>
            <a:r>
              <a:rPr lang="cs-CZ" sz="3300" dirty="0"/>
              <a:t>)</a:t>
            </a:r>
          </a:p>
          <a:p>
            <a:pPr marL="0" indent="0">
              <a:buNone/>
            </a:pPr>
            <a:r>
              <a:rPr lang="cs-CZ" sz="3300" dirty="0"/>
              <a:t> </a:t>
            </a:r>
          </a:p>
          <a:p>
            <a:r>
              <a:rPr lang="cs-CZ" sz="3300" b="1" dirty="0"/>
              <a:t>nerozeznané etnické skupiny</a:t>
            </a:r>
          </a:p>
          <a:p>
            <a:r>
              <a:rPr lang="cs-CZ" sz="3300" b="1" dirty="0"/>
              <a:t>etnické skupiny zahrnuté do jiných </a:t>
            </a:r>
            <a:r>
              <a:rPr lang="cs-CZ" sz="3300" b="1" dirty="0" smtClean="0"/>
              <a:t>národnostních menšin</a:t>
            </a:r>
            <a:endParaRPr lang="cs-CZ" sz="3300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96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658270"/>
          </a:xfrm>
        </p:spPr>
      </p:pic>
    </p:spTree>
    <p:extLst>
      <p:ext uri="{BB962C8B-B14F-4D97-AF65-F5344CB8AC3E}">
        <p14:creationId xmlns:p14="http://schemas.microsoft.com/office/powerpoint/2010/main" val="322559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Hanové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Problematická identita, </a:t>
            </a:r>
            <a:r>
              <a:rPr lang="cs-CZ" dirty="0" smtClean="0"/>
              <a:t>politický/historický projekt</a:t>
            </a:r>
            <a:r>
              <a:rPr lang="cs-CZ" dirty="0" smtClean="0"/>
              <a:t>, velké rozdíly </a:t>
            </a:r>
            <a:r>
              <a:rPr lang="cs-CZ" dirty="0" smtClean="0"/>
              <a:t>uvnitř skupiny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</a:t>
            </a:r>
            <a:r>
              <a:rPr lang="cs-CZ" dirty="0" smtClean="0"/>
              <a:t>definující prvek Číny</a:t>
            </a:r>
          </a:p>
          <a:p>
            <a:r>
              <a:rPr lang="en-US" dirty="0" smtClean="0"/>
              <a:t>92</a:t>
            </a:r>
            <a:r>
              <a:rPr lang="en-US" dirty="0"/>
              <a:t>% </a:t>
            </a:r>
            <a:r>
              <a:rPr lang="cs-CZ" dirty="0" smtClean="0"/>
              <a:t>obyvatel ČLR</a:t>
            </a:r>
            <a:r>
              <a:rPr lang="en-US" dirty="0" smtClean="0"/>
              <a:t>, </a:t>
            </a:r>
            <a:r>
              <a:rPr lang="en-US" dirty="0"/>
              <a:t>98</a:t>
            </a:r>
            <a:r>
              <a:rPr lang="en-US" dirty="0" smtClean="0"/>
              <a:t>%</a:t>
            </a:r>
            <a:r>
              <a:rPr lang="cs-CZ" dirty="0" smtClean="0"/>
              <a:t> obyvatel </a:t>
            </a:r>
            <a:r>
              <a:rPr lang="cs-CZ" dirty="0" err="1" smtClean="0"/>
              <a:t>Taiwanu</a:t>
            </a:r>
            <a:r>
              <a:rPr lang="en-US" dirty="0" smtClean="0"/>
              <a:t>, </a:t>
            </a:r>
            <a:r>
              <a:rPr lang="en-US" dirty="0"/>
              <a:t>74% </a:t>
            </a:r>
            <a:r>
              <a:rPr lang="cs-CZ" dirty="0" smtClean="0"/>
              <a:t>populace </a:t>
            </a:r>
            <a:r>
              <a:rPr lang="cs-CZ" dirty="0" err="1" smtClean="0"/>
              <a:t>Sinagapuru</a:t>
            </a:r>
            <a:r>
              <a:rPr lang="en-US" dirty="0" smtClean="0"/>
              <a:t>, </a:t>
            </a:r>
            <a:r>
              <a:rPr lang="en-US" dirty="0"/>
              <a:t>24.5% </a:t>
            </a:r>
            <a:r>
              <a:rPr lang="cs-CZ" dirty="0" smtClean="0"/>
              <a:t>obyvatel Malajsie</a:t>
            </a:r>
            <a:r>
              <a:rPr lang="en-US" dirty="0" smtClean="0"/>
              <a:t>, </a:t>
            </a:r>
            <a:r>
              <a:rPr lang="cs-CZ" dirty="0" smtClean="0"/>
              <a:t>cca </a:t>
            </a:r>
            <a:r>
              <a:rPr lang="en-US" dirty="0" smtClean="0"/>
              <a:t>20</a:t>
            </a:r>
            <a:r>
              <a:rPr lang="en-US" dirty="0"/>
              <a:t>% </a:t>
            </a:r>
            <a:r>
              <a:rPr lang="cs-CZ" dirty="0" smtClean="0"/>
              <a:t>světové populace</a:t>
            </a:r>
          </a:p>
          <a:p>
            <a:pPr marL="0" indent="0">
              <a:buNone/>
            </a:pPr>
            <a:r>
              <a:rPr lang="cs-CZ" dirty="0" smtClean="0"/>
              <a:t>→ nejpočetnější etnická skupina světa (</a:t>
            </a:r>
            <a:r>
              <a:rPr lang="cs-CZ" dirty="0" smtClean="0"/>
              <a:t>1.310.158.851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Definující prvky:</a:t>
            </a:r>
          </a:p>
          <a:p>
            <a:r>
              <a:rPr lang="cs-CZ" dirty="0" smtClean="0"/>
              <a:t>Povědomí o společném původu (</a:t>
            </a:r>
            <a:r>
              <a:rPr lang="cs-CZ" dirty="0" err="1" smtClean="0"/>
              <a:t>Huang</a:t>
            </a:r>
            <a:r>
              <a:rPr lang="cs-CZ" dirty="0" smtClean="0"/>
              <a:t>, </a:t>
            </a:r>
            <a:r>
              <a:rPr lang="cs-CZ" dirty="0" err="1" smtClean="0"/>
              <a:t>Yan</a:t>
            </a:r>
            <a:r>
              <a:rPr lang="cs-CZ" dirty="0" smtClean="0"/>
              <a:t>, </a:t>
            </a:r>
            <a:r>
              <a:rPr lang="cs-CZ" dirty="0" err="1" smtClean="0"/>
              <a:t>Huaxia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Povědomí o společné historii (historiografie, literatura)</a:t>
            </a:r>
          </a:p>
          <a:p>
            <a:r>
              <a:rPr lang="cs-CZ" dirty="0" smtClean="0"/>
              <a:t>Povědomí o společné </a:t>
            </a:r>
            <a:r>
              <a:rPr lang="cs-CZ" dirty="0" smtClean="0"/>
              <a:t>kultuře</a:t>
            </a:r>
            <a:endParaRPr lang="cs-CZ" dirty="0" smtClean="0"/>
          </a:p>
          <a:p>
            <a:r>
              <a:rPr lang="cs-CZ" dirty="0" smtClean="0"/>
              <a:t>Povědomí o společném jazyce</a:t>
            </a:r>
          </a:p>
        </p:txBody>
      </p:sp>
    </p:spTree>
    <p:extLst>
      <p:ext uri="{BB962C8B-B14F-4D97-AF65-F5344CB8AC3E}">
        <p14:creationId xmlns:p14="http://schemas.microsoft.com/office/powerpoint/2010/main" val="55094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2694899" cy="604867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7" y="836712"/>
            <a:ext cx="4080452" cy="2808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42" y="3933056"/>
            <a:ext cx="4117906" cy="23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Hakka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ar-SA" dirty="0">
                <a:latin typeface="SimHei" pitchFamily="49" charset="-122"/>
                <a:ea typeface="SimHei" pitchFamily="49" charset="-122"/>
              </a:rPr>
              <a:t>客家</a:t>
            </a:r>
            <a:r>
              <a:rPr lang="cs-CZ" dirty="0"/>
              <a:t> </a:t>
            </a:r>
            <a:r>
              <a:rPr lang="cs-CZ" i="1" dirty="0" err="1"/>
              <a:t>Kèjiā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40 miliónů v ČLR, 40 milionů v zahraničí</a:t>
            </a:r>
          </a:p>
          <a:p>
            <a:r>
              <a:rPr lang="cs-CZ" dirty="0" err="1" smtClean="0"/>
              <a:t>Guangdong</a:t>
            </a:r>
            <a:r>
              <a:rPr lang="cs-CZ" dirty="0" smtClean="0"/>
              <a:t>, </a:t>
            </a:r>
            <a:r>
              <a:rPr lang="cs-CZ" dirty="0" err="1" smtClean="0"/>
              <a:t>Fujian</a:t>
            </a:r>
            <a:r>
              <a:rPr lang="cs-CZ" dirty="0" smtClean="0"/>
              <a:t>, </a:t>
            </a:r>
            <a:r>
              <a:rPr lang="cs-CZ" dirty="0" err="1" smtClean="0"/>
              <a:t>Jianxi</a:t>
            </a:r>
            <a:r>
              <a:rPr lang="cs-CZ" dirty="0" smtClean="0"/>
              <a:t>, </a:t>
            </a:r>
            <a:r>
              <a:rPr lang="cs-CZ" dirty="0" err="1" smtClean="0"/>
              <a:t>Guangxi</a:t>
            </a:r>
            <a:r>
              <a:rPr lang="cs-CZ" dirty="0" smtClean="0"/>
              <a:t>, Hainan, Hongkong, </a:t>
            </a:r>
            <a:r>
              <a:rPr lang="cs-CZ" dirty="0" err="1" smtClean="0"/>
              <a:t>Taiwan</a:t>
            </a:r>
            <a:endParaRPr lang="cs-CZ" dirty="0" smtClean="0"/>
          </a:p>
          <a:p>
            <a:r>
              <a:rPr lang="cs-CZ" dirty="0" smtClean="0"/>
              <a:t>Jazyk mezi </a:t>
            </a:r>
            <a:r>
              <a:rPr lang="cs-CZ" dirty="0" err="1" smtClean="0"/>
              <a:t>Yue</a:t>
            </a:r>
            <a:r>
              <a:rPr lang="cs-CZ" dirty="0" smtClean="0"/>
              <a:t> a Min, původ pravděpodobně jižní </a:t>
            </a:r>
            <a:r>
              <a:rPr lang="cs-CZ" dirty="0" err="1" smtClean="0"/>
              <a:t>Shanxi</a:t>
            </a:r>
            <a:r>
              <a:rPr lang="cs-CZ" dirty="0" smtClean="0"/>
              <a:t>, </a:t>
            </a:r>
            <a:r>
              <a:rPr lang="cs-CZ" dirty="0" err="1" smtClean="0"/>
              <a:t>Henan</a:t>
            </a:r>
            <a:r>
              <a:rPr lang="cs-CZ" dirty="0" smtClean="0"/>
              <a:t>, </a:t>
            </a:r>
            <a:r>
              <a:rPr lang="cs-CZ" dirty="0" err="1" smtClean="0"/>
              <a:t>Anhui</a:t>
            </a:r>
            <a:endParaRPr lang="cs-CZ" dirty="0" smtClean="0"/>
          </a:p>
          <a:p>
            <a:r>
              <a:rPr lang="cs-CZ" dirty="0" smtClean="0"/>
              <a:t>několik </a:t>
            </a:r>
            <a:r>
              <a:rPr lang="cs-CZ" dirty="0" smtClean="0"/>
              <a:t>migračních vln, </a:t>
            </a:r>
            <a:r>
              <a:rPr lang="cs-CZ" dirty="0" smtClean="0"/>
              <a:t>za dynastie </a:t>
            </a:r>
            <a:r>
              <a:rPr lang="cs-CZ" dirty="0" err="1" smtClean="0"/>
              <a:t>Yuan</a:t>
            </a:r>
            <a:r>
              <a:rPr lang="cs-CZ" dirty="0" smtClean="0"/>
              <a:t> se dostali přibližně do dnešních lokalit</a:t>
            </a:r>
          </a:p>
          <a:p>
            <a:r>
              <a:rPr lang="cs-CZ" dirty="0" smtClean="0"/>
              <a:t>Za </a:t>
            </a:r>
            <a:r>
              <a:rPr lang="cs-CZ" dirty="0" err="1" smtClean="0"/>
              <a:t>Qingů</a:t>
            </a:r>
            <a:r>
              <a:rPr lang="cs-CZ" dirty="0" smtClean="0"/>
              <a:t> významná role v </a:t>
            </a:r>
            <a:r>
              <a:rPr lang="cs-CZ" dirty="0" err="1" smtClean="0"/>
              <a:t>Taipingském</a:t>
            </a:r>
            <a:r>
              <a:rPr lang="cs-CZ" dirty="0" smtClean="0"/>
              <a:t> </a:t>
            </a:r>
            <a:r>
              <a:rPr lang="cs-CZ" dirty="0" smtClean="0"/>
              <a:t>povstání, </a:t>
            </a:r>
            <a:r>
              <a:rPr lang="cs-CZ" dirty="0" err="1" smtClean="0"/>
              <a:t>Hakka</a:t>
            </a:r>
            <a:r>
              <a:rPr lang="cs-CZ" dirty="0" smtClean="0"/>
              <a:t>-Bendi (Punti) </a:t>
            </a:r>
            <a:r>
              <a:rPr lang="cs-CZ" dirty="0" smtClean="0"/>
              <a:t>klanové války</a:t>
            </a:r>
            <a:endParaRPr lang="cs-CZ" dirty="0" smtClean="0"/>
          </a:p>
          <a:p>
            <a:r>
              <a:rPr lang="cs-CZ" dirty="0" smtClean="0"/>
              <a:t>Vnímáni jako cizinci, vetřelci, divoši → vyvinuli si defensivní životní styl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61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47" y="548680"/>
            <a:ext cx="4309764" cy="26666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6035"/>
            <a:ext cx="3757640" cy="26369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6" y="3536390"/>
            <a:ext cx="3793250" cy="28449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8" y="3429000"/>
            <a:ext cx="4292642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7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985</Words>
  <Application>Microsoft Office PowerPoint</Application>
  <PresentationFormat>Předvádění na obrazovce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Etnografie  a národnostní politika ČLR</vt:lpstr>
      <vt:lpstr>Etnické skupiny Číny I. Severovýchod</vt:lpstr>
      <vt:lpstr>Etnické skupiny Číny II. Západ</vt:lpstr>
      <vt:lpstr>Etnické skupiny Číny III. Jih</vt:lpstr>
      <vt:lpstr>mapa</vt:lpstr>
      <vt:lpstr>Hanové</vt:lpstr>
      <vt:lpstr>Prezentace aplikace PowerPoint</vt:lpstr>
      <vt:lpstr>Hakka 客家 Kèjiā</vt:lpstr>
      <vt:lpstr>Prezentace aplikace PowerPoint</vt:lpstr>
      <vt:lpstr>Huiové 回族 Huí zú</vt:lpstr>
      <vt:lpstr>Prezentace aplikace PowerPoint</vt:lpstr>
      <vt:lpstr>Korejci  朝鲜族 Cháoxiǎn zú</vt:lpstr>
      <vt:lpstr>Prezentace aplikace PowerPoint</vt:lpstr>
      <vt:lpstr>Indoevropané</vt:lpstr>
      <vt:lpstr>Mongolové 蒙古族 Měnggǔ zú</vt:lpstr>
      <vt:lpstr>Dongxiangové 东乡族 Dōngxiāng zú</vt:lpstr>
      <vt:lpstr>Mandžuové 满族  Mǎn zú</vt:lpstr>
      <vt:lpstr>Prezentace aplikace PowerPoint</vt:lpstr>
      <vt:lpstr>Další tunguzské etnika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Šindelář</dc:creator>
  <cp:lastModifiedBy>Pavel Šindelář</cp:lastModifiedBy>
  <cp:revision>27</cp:revision>
  <dcterms:created xsi:type="dcterms:W3CDTF">2013-03-19T15:53:23Z</dcterms:created>
  <dcterms:modified xsi:type="dcterms:W3CDTF">2013-03-20T09:47:47Z</dcterms:modified>
</cp:coreProperties>
</file>