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6" d="100"/>
          <a:sy n="116" d="100"/>
        </p:scale>
        <p:origin x="-1308"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7284A98-2C35-4468-99DB-5FE8D0A7E089}" type="datetimeFigureOut">
              <a:rPr lang="cs-CZ" smtClean="0"/>
              <a:t>18.4.2013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3158139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284A98-2C35-4468-99DB-5FE8D0A7E089}" type="datetimeFigureOut">
              <a:rPr lang="cs-CZ" smtClean="0"/>
              <a:t>18.4.2013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17393287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284A98-2C35-4468-99DB-5FE8D0A7E089}" type="datetimeFigureOut">
              <a:rPr lang="cs-CZ" smtClean="0"/>
              <a:t>18.4.2013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20629087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7284A98-2C35-4468-99DB-5FE8D0A7E089}" type="datetimeFigureOut">
              <a:rPr lang="cs-CZ" smtClean="0"/>
              <a:t>18.4.2013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15820427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7284A98-2C35-4468-99DB-5FE8D0A7E089}" type="datetimeFigureOut">
              <a:rPr lang="cs-CZ" smtClean="0"/>
              <a:t>18.4.2013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15201738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7284A98-2C35-4468-99DB-5FE8D0A7E089}" type="datetimeFigureOut">
              <a:rPr lang="cs-CZ" smtClean="0"/>
              <a:t>18.4.2013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4092740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7284A98-2C35-4468-99DB-5FE8D0A7E089}" type="datetimeFigureOut">
              <a:rPr lang="cs-CZ" smtClean="0"/>
              <a:t>18.4.2013</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384706051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7284A98-2C35-4468-99DB-5FE8D0A7E089}" type="datetimeFigureOut">
              <a:rPr lang="cs-CZ" smtClean="0"/>
              <a:t>18.4.2013</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23163469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7284A98-2C35-4468-99DB-5FE8D0A7E089}" type="datetimeFigureOut">
              <a:rPr lang="cs-CZ" smtClean="0"/>
              <a:t>18.4.2013</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29207552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7284A98-2C35-4468-99DB-5FE8D0A7E089}" type="datetimeFigureOut">
              <a:rPr lang="cs-CZ" smtClean="0"/>
              <a:t>18.4.2013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8109591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7284A98-2C35-4468-99DB-5FE8D0A7E089}" type="datetimeFigureOut">
              <a:rPr lang="cs-CZ" smtClean="0"/>
              <a:t>18.4.2013</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74FD4740-F295-4D1B-A075-994CCF9FBF7F}" type="slidenum">
              <a:rPr lang="cs-CZ" smtClean="0"/>
              <a:t>‹#›</a:t>
            </a:fld>
            <a:endParaRPr lang="cs-CZ"/>
          </a:p>
        </p:txBody>
      </p:sp>
    </p:spTree>
    <p:extLst>
      <p:ext uri="{BB962C8B-B14F-4D97-AF65-F5344CB8AC3E}">
        <p14:creationId xmlns:p14="http://schemas.microsoft.com/office/powerpoint/2010/main" val="15294492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284A98-2C35-4468-99DB-5FE8D0A7E089}" type="datetimeFigureOut">
              <a:rPr lang="cs-CZ" smtClean="0"/>
              <a:t>18.4.2013</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FD4740-F295-4D1B-A075-994CCF9FBF7F}" type="slidenum">
              <a:rPr lang="cs-CZ" smtClean="0"/>
              <a:t>‹#›</a:t>
            </a:fld>
            <a:endParaRPr lang="cs-CZ"/>
          </a:p>
        </p:txBody>
      </p:sp>
    </p:spTree>
    <p:extLst>
      <p:ext uri="{BB962C8B-B14F-4D97-AF65-F5344CB8AC3E}">
        <p14:creationId xmlns:p14="http://schemas.microsoft.com/office/powerpoint/2010/main" val="2856646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smtClean="0"/>
              <a:t>Korupce na nejnižší úrovni</a:t>
            </a:r>
            <a:endParaRPr lang="cs-CZ" dirty="0"/>
          </a:p>
        </p:txBody>
      </p:sp>
      <p:sp>
        <p:nvSpPr>
          <p:cNvPr id="3" name="Podnadpis 2"/>
          <p:cNvSpPr>
            <a:spLocks noGrp="1"/>
          </p:cNvSpPr>
          <p:nvPr>
            <p:ph type="subTitle" idx="1"/>
          </p:nvPr>
        </p:nvSpPr>
        <p:spPr>
          <a:xfrm>
            <a:off x="539552" y="3886200"/>
            <a:ext cx="8208912" cy="2207096"/>
          </a:xfrm>
        </p:spPr>
        <p:txBody>
          <a:bodyPr>
            <a:normAutofit/>
          </a:bodyPr>
          <a:lstStyle/>
          <a:p>
            <a:r>
              <a:rPr lang="cs-CZ" i="1" dirty="0" smtClean="0"/>
              <a:t>Uplácení v Číně: </a:t>
            </a:r>
            <a:r>
              <a:rPr lang="cs-CZ" i="1" dirty="0" err="1" smtClean="0"/>
              <a:t>guanxi</a:t>
            </a:r>
            <a:r>
              <a:rPr lang="cs-CZ" i="1" dirty="0" smtClean="0"/>
              <a:t>, korupce s lidskou tváří</a:t>
            </a:r>
          </a:p>
          <a:p>
            <a:endParaRPr lang="cs-CZ" sz="2000" dirty="0" smtClean="0"/>
          </a:p>
          <a:p>
            <a:endParaRPr lang="cs-CZ" sz="2000" dirty="0"/>
          </a:p>
          <a:p>
            <a:endParaRPr lang="cs-CZ" sz="2000" dirty="0" smtClean="0"/>
          </a:p>
          <a:p>
            <a:pPr algn="r"/>
            <a:r>
              <a:rPr lang="cs-CZ" sz="2000" dirty="0" smtClean="0"/>
              <a:t>Lukáš </a:t>
            </a:r>
            <a:r>
              <a:rPr lang="cs-CZ" sz="2000" dirty="0" err="1" smtClean="0"/>
              <a:t>Helebrandt</a:t>
            </a:r>
            <a:endParaRPr lang="cs-CZ" sz="2000" dirty="0"/>
          </a:p>
        </p:txBody>
      </p:sp>
    </p:spTree>
    <p:extLst>
      <p:ext uri="{BB962C8B-B14F-4D97-AF65-F5344CB8AC3E}">
        <p14:creationId xmlns:p14="http://schemas.microsoft.com/office/powerpoint/2010/main" val="41909461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a:t>
            </a:r>
            <a:endParaRPr lang="cs-CZ" dirty="0"/>
          </a:p>
        </p:txBody>
      </p:sp>
      <p:sp>
        <p:nvSpPr>
          <p:cNvPr id="3" name="Zástupný symbol pro obsah 2"/>
          <p:cNvSpPr>
            <a:spLocks noGrp="1"/>
          </p:cNvSpPr>
          <p:nvPr>
            <p:ph idx="1"/>
          </p:nvPr>
        </p:nvSpPr>
        <p:spPr/>
        <p:txBody>
          <a:bodyPr>
            <a:normAutofit/>
          </a:bodyPr>
          <a:lstStyle/>
          <a:p>
            <a:pPr marL="0" indent="0">
              <a:buNone/>
            </a:pPr>
            <a:r>
              <a:rPr lang="cs-CZ" dirty="0" err="1" smtClean="0"/>
              <a:t>Li</a:t>
            </a:r>
            <a:r>
              <a:rPr lang="cs-CZ" dirty="0" smtClean="0"/>
              <a:t>, </a:t>
            </a:r>
            <a:r>
              <a:rPr lang="cs-CZ" dirty="0" err="1" smtClean="0"/>
              <a:t>Ling</a:t>
            </a:r>
            <a:r>
              <a:rPr lang="cs-CZ" dirty="0" smtClean="0"/>
              <a:t>, „</a:t>
            </a:r>
            <a:r>
              <a:rPr lang="en-US" dirty="0" smtClean="0"/>
              <a:t>Performing </a:t>
            </a:r>
            <a:r>
              <a:rPr lang="en-US" dirty="0"/>
              <a:t>Bribery in China: </a:t>
            </a:r>
            <a:r>
              <a:rPr lang="en-US" dirty="0" err="1"/>
              <a:t>guanxi</a:t>
            </a:r>
            <a:r>
              <a:rPr lang="en-US" dirty="0"/>
              <a:t>-practice, corruption with a human </a:t>
            </a:r>
            <a:r>
              <a:rPr lang="en-US" dirty="0" smtClean="0"/>
              <a:t>face</a:t>
            </a:r>
            <a:r>
              <a:rPr lang="cs-CZ" dirty="0" smtClean="0"/>
              <a:t>“, </a:t>
            </a:r>
            <a:r>
              <a:rPr lang="cs-CZ" i="1" dirty="0" err="1"/>
              <a:t>Journal</a:t>
            </a:r>
            <a:r>
              <a:rPr lang="cs-CZ" i="1" dirty="0"/>
              <a:t> </a:t>
            </a:r>
            <a:r>
              <a:rPr lang="cs-CZ" i="1" dirty="0" err="1"/>
              <a:t>of</a:t>
            </a:r>
            <a:r>
              <a:rPr lang="cs-CZ" i="1" dirty="0"/>
              <a:t> </a:t>
            </a:r>
            <a:r>
              <a:rPr lang="cs-CZ" i="1" dirty="0" err="1"/>
              <a:t>Contemporary</a:t>
            </a:r>
            <a:r>
              <a:rPr lang="cs-CZ" i="1" dirty="0"/>
              <a:t> </a:t>
            </a:r>
            <a:r>
              <a:rPr lang="cs-CZ" i="1" dirty="0" err="1" smtClean="0"/>
              <a:t>China</a:t>
            </a:r>
            <a:r>
              <a:rPr lang="cs-CZ" dirty="0" smtClean="0"/>
              <a:t>, </a:t>
            </a:r>
            <a:r>
              <a:rPr lang="en-US" dirty="0" smtClean="0"/>
              <a:t>Volume 20, Issue 68</a:t>
            </a:r>
            <a:r>
              <a:rPr lang="cs-CZ" dirty="0"/>
              <a:t> </a:t>
            </a:r>
            <a:r>
              <a:rPr lang="cs-CZ" dirty="0" smtClean="0"/>
              <a:t>(2011): 1-20.</a:t>
            </a:r>
            <a:endParaRPr lang="cs-CZ" i="1" dirty="0"/>
          </a:p>
        </p:txBody>
      </p:sp>
    </p:spTree>
    <p:extLst>
      <p:ext uri="{BB962C8B-B14F-4D97-AF65-F5344CB8AC3E}">
        <p14:creationId xmlns:p14="http://schemas.microsoft.com/office/powerpoint/2010/main" val="16720113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Autofit/>
          </a:bodyPr>
          <a:lstStyle/>
          <a:p>
            <a:pPr marL="0" indent="0"/>
            <a:r>
              <a:rPr lang="cs-CZ" dirty="0" smtClean="0"/>
              <a:t>Špatně</a:t>
            </a:r>
            <a:endParaRPr lang="cs-CZ" dirty="0" smtClean="0"/>
          </a:p>
        </p:txBody>
      </p:sp>
      <p:sp>
        <p:nvSpPr>
          <p:cNvPr id="3" name="Zástupný symbol pro obsah 2"/>
          <p:cNvSpPr>
            <a:spLocks noGrp="1"/>
          </p:cNvSpPr>
          <p:nvPr>
            <p:ph idx="1"/>
          </p:nvPr>
        </p:nvSpPr>
        <p:spPr/>
        <p:txBody>
          <a:bodyPr>
            <a:noAutofit/>
          </a:bodyPr>
          <a:lstStyle/>
          <a:p>
            <a:pPr marL="0" indent="0">
              <a:buNone/>
            </a:pPr>
            <a:r>
              <a:rPr lang="cs-CZ" sz="2800" b="1" dirty="0" smtClean="0"/>
              <a:t>Na podzim 2003 obdrželo 5 soudců dopis od právníka </a:t>
            </a:r>
            <a:r>
              <a:rPr lang="cs-CZ" sz="2800" b="1" dirty="0" err="1" smtClean="0"/>
              <a:t>Zhai</a:t>
            </a:r>
            <a:r>
              <a:rPr lang="cs-CZ" sz="2800" b="1" dirty="0" smtClean="0"/>
              <a:t> </a:t>
            </a:r>
            <a:r>
              <a:rPr lang="cs-CZ" sz="2800" b="1" dirty="0" err="1" smtClean="0"/>
              <a:t>Xuejina</a:t>
            </a:r>
            <a:r>
              <a:rPr lang="cs-CZ" sz="2800" b="1" dirty="0" smtClean="0"/>
              <a:t>, který nedávno začal svou kariéru v Pekingu:</a:t>
            </a:r>
            <a:endParaRPr lang="cs-CZ" sz="2800" b="1" dirty="0" smtClean="0"/>
          </a:p>
          <a:p>
            <a:pPr marL="0" indent="0">
              <a:buNone/>
            </a:pPr>
            <a:r>
              <a:rPr lang="cs-CZ" sz="2800" dirty="0" smtClean="0"/>
              <a:t>Rád bych s Vámi přátelsky spolupracoval … abychom mohli sdílet profity plynoucí ze soudních procesů. Budu rád, když mě představíte souzeným stranám, a to za těchto podmínek: (1) vymáhaná pohledávka je vyšší než 300 tis. RMB, (2) žalobce ještě nemá právníka, nebo je možné ho vyměnit, (3) je pravděpodobné, že spor vyhraje … jsem ochoten přenechat Vám 40% zisku jako provizi.</a:t>
            </a:r>
            <a:endParaRPr lang="cs-CZ" sz="2800" dirty="0"/>
          </a:p>
        </p:txBody>
      </p:sp>
    </p:spTree>
    <p:extLst>
      <p:ext uri="{BB962C8B-B14F-4D97-AF65-F5344CB8AC3E}">
        <p14:creationId xmlns:p14="http://schemas.microsoft.com/office/powerpoint/2010/main" val="27137944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Reakce soudců</a:t>
            </a:r>
            <a:endParaRPr lang="cs-CZ" dirty="0"/>
          </a:p>
        </p:txBody>
      </p:sp>
      <p:sp>
        <p:nvSpPr>
          <p:cNvPr id="3" name="Zástupný symbol pro obsah 2"/>
          <p:cNvSpPr>
            <a:spLocks noGrp="1"/>
          </p:cNvSpPr>
          <p:nvPr>
            <p:ph idx="1"/>
          </p:nvPr>
        </p:nvSpPr>
        <p:spPr/>
        <p:txBody>
          <a:bodyPr>
            <a:noAutofit/>
          </a:bodyPr>
          <a:lstStyle/>
          <a:p>
            <a:r>
              <a:rPr lang="cs-CZ" sz="3600" dirty="0" smtClean="0"/>
              <a:t>Právník potrestán</a:t>
            </a:r>
          </a:p>
          <a:p>
            <a:r>
              <a:rPr lang="en-US" sz="3600" dirty="0"/>
              <a:t>‘When I received the letter, I found it funny at first but then felt it was over the top. I knew many people tried to engage in </a:t>
            </a:r>
            <a:r>
              <a:rPr lang="en-US" sz="3600" dirty="0" err="1"/>
              <a:t>guanxi</a:t>
            </a:r>
            <a:r>
              <a:rPr lang="en-US" sz="3600" dirty="0"/>
              <a:t>-practice with judges. But the way this lawyer did it is really exceptional</a:t>
            </a:r>
            <a:r>
              <a:rPr lang="en-US" sz="3600" dirty="0" smtClean="0"/>
              <a:t>’</a:t>
            </a:r>
            <a:endParaRPr lang="cs-CZ" sz="3600" dirty="0" smtClean="0"/>
          </a:p>
          <a:p>
            <a:r>
              <a:rPr lang="cs-CZ" sz="3600" b="1" dirty="0" smtClean="0"/>
              <a:t>Co udělal špatně?</a:t>
            </a:r>
            <a:endParaRPr lang="cs-CZ" sz="3600" b="1" dirty="0"/>
          </a:p>
        </p:txBody>
      </p:sp>
    </p:spTree>
    <p:extLst>
      <p:ext uri="{BB962C8B-B14F-4D97-AF65-F5344CB8AC3E}">
        <p14:creationId xmlns:p14="http://schemas.microsoft.com/office/powerpoint/2010/main" val="2828898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Správně</a:t>
            </a:r>
            <a:endParaRPr lang="cs-CZ" dirty="0"/>
          </a:p>
        </p:txBody>
      </p:sp>
      <p:sp>
        <p:nvSpPr>
          <p:cNvPr id="3" name="Zástupný symbol pro obsah 2"/>
          <p:cNvSpPr>
            <a:spLocks noGrp="1"/>
          </p:cNvSpPr>
          <p:nvPr>
            <p:ph idx="1"/>
          </p:nvPr>
        </p:nvSpPr>
        <p:spPr/>
        <p:txBody>
          <a:bodyPr/>
          <a:lstStyle/>
          <a:p>
            <a:r>
              <a:rPr lang="cs-CZ" dirty="0" smtClean="0"/>
              <a:t>Kvazi-autobiografie </a:t>
            </a:r>
            <a:r>
              <a:rPr lang="cs-CZ" i="1" dirty="0" err="1" smtClean="0"/>
              <a:t>Celadon</a:t>
            </a:r>
            <a:r>
              <a:rPr lang="cs-CZ" i="1" dirty="0" smtClean="0"/>
              <a:t> (</a:t>
            </a:r>
            <a:r>
              <a:rPr lang="cs-CZ" i="1" dirty="0" err="1" smtClean="0"/>
              <a:t>Qingci</a:t>
            </a:r>
            <a:r>
              <a:rPr lang="cs-CZ" i="1" dirty="0" smtClean="0"/>
              <a:t>) </a:t>
            </a:r>
            <a:r>
              <a:rPr lang="cs-CZ" dirty="0" smtClean="0"/>
              <a:t>od </a:t>
            </a:r>
            <a:r>
              <a:rPr lang="cs-CZ" b="1" dirty="0" err="1"/>
              <a:t>Hu</a:t>
            </a:r>
            <a:r>
              <a:rPr lang="cs-CZ" b="1" dirty="0"/>
              <a:t> </a:t>
            </a:r>
            <a:r>
              <a:rPr lang="cs-CZ" b="1" dirty="0" smtClean="0"/>
              <a:t>Ganga</a:t>
            </a:r>
            <a:r>
              <a:rPr lang="cs-CZ" dirty="0" smtClean="0"/>
              <a:t>, majitele aukční síně, odsouzeného za uplácení tří soudců 500 tis. RMB</a:t>
            </a:r>
          </a:p>
          <a:p>
            <a:r>
              <a:rPr lang="cs-CZ" dirty="0" smtClean="0"/>
              <a:t>Fiktivní pan </a:t>
            </a:r>
            <a:r>
              <a:rPr lang="cs-CZ" dirty="0" err="1" smtClean="0"/>
              <a:t>Zhang</a:t>
            </a:r>
            <a:r>
              <a:rPr lang="cs-CZ" dirty="0" smtClean="0"/>
              <a:t>, majitel aukční síně spoléhající na zakázky soudů</a:t>
            </a:r>
          </a:p>
          <a:p>
            <a:r>
              <a:rPr lang="cs-CZ" dirty="0" smtClean="0"/>
              <a:t>Soudce Hou, přímo zodpovědný za výběr aukční síně starající se o pohledávky soudu</a:t>
            </a:r>
            <a:endParaRPr lang="cs-CZ" dirty="0"/>
          </a:p>
        </p:txBody>
      </p:sp>
    </p:spTree>
    <p:extLst>
      <p:ext uri="{BB962C8B-B14F-4D97-AF65-F5344CB8AC3E}">
        <p14:creationId xmlns:p14="http://schemas.microsoft.com/office/powerpoint/2010/main" val="38940221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1052736"/>
            <a:ext cx="8229600" cy="5073427"/>
          </a:xfrm>
        </p:spPr>
        <p:txBody>
          <a:bodyPr/>
          <a:lstStyle/>
          <a:p>
            <a:r>
              <a:rPr lang="cs-CZ" dirty="0" err="1" smtClean="0"/>
              <a:t>Zhang</a:t>
            </a:r>
            <a:r>
              <a:rPr lang="cs-CZ" dirty="0" smtClean="0"/>
              <a:t> zjišťuje, že soudce Hou rád pije -&gt; osobně doručuje „likér udržující zdraví se záhadnou afrodiziakální složkou“ </a:t>
            </a:r>
          </a:p>
          <a:p>
            <a:r>
              <a:rPr lang="cs-CZ" dirty="0" smtClean="0"/>
              <a:t>„Je to dárek od přítele a já nepiji, chci ho dát někomu, kdo si ho užije“</a:t>
            </a:r>
          </a:p>
          <a:p>
            <a:r>
              <a:rPr lang="cs-CZ" dirty="0" smtClean="0"/>
              <a:t>„Ještě to není na trhu, takže neznám cenu, ale za složení a značku zaplatil přítel miliony“</a:t>
            </a:r>
          </a:p>
          <a:p>
            <a:r>
              <a:rPr lang="cs-CZ" dirty="0" smtClean="0"/>
              <a:t>Ani slovo o zakázce</a:t>
            </a:r>
            <a:endParaRPr lang="cs-CZ" dirty="0"/>
          </a:p>
        </p:txBody>
      </p:sp>
    </p:spTree>
    <p:extLst>
      <p:ext uri="{BB962C8B-B14F-4D97-AF65-F5344CB8AC3E}">
        <p14:creationId xmlns:p14="http://schemas.microsoft.com/office/powerpoint/2010/main" val="25459081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332656"/>
            <a:ext cx="8229600" cy="6192688"/>
          </a:xfrm>
        </p:spPr>
        <p:txBody>
          <a:bodyPr>
            <a:normAutofit fontScale="92500" lnSpcReduction="10000"/>
          </a:bodyPr>
          <a:lstStyle/>
          <a:p>
            <a:r>
              <a:rPr lang="cs-CZ" dirty="0" smtClean="0"/>
              <a:t>Soudci Hou záleží na kaligrafii jeho syna -&gt; </a:t>
            </a:r>
            <a:r>
              <a:rPr lang="cs-CZ" dirty="0" err="1" smtClean="0"/>
              <a:t>Zhang</a:t>
            </a:r>
            <a:r>
              <a:rPr lang="cs-CZ" dirty="0" smtClean="0"/>
              <a:t> mu bez přeptání zaplatí učitele</a:t>
            </a:r>
          </a:p>
          <a:p>
            <a:r>
              <a:rPr lang="cs-CZ" dirty="0" smtClean="0"/>
              <a:t>Stává se rodinným přítelem, vyžádá si dva kusy synovy kaligrafie, dá je do dražby a nasměruje kamaráda, aby je vydražil. Výdělek předá soudci.</a:t>
            </a:r>
          </a:p>
          <a:p>
            <a:r>
              <a:rPr lang="en-US" i="1" dirty="0"/>
              <a:t>Judge </a:t>
            </a:r>
            <a:r>
              <a:rPr lang="en-US" i="1" dirty="0" err="1"/>
              <a:t>Hou</a:t>
            </a:r>
            <a:r>
              <a:rPr lang="en-US" i="1" dirty="0"/>
              <a:t> said, ‘Tell me the truth. Are you behind this operation?’. Zhang said, ‘How is that possible? The auction was not even hosted by my company’. Zhang showed Judge </a:t>
            </a:r>
            <a:r>
              <a:rPr lang="en-US" i="1" dirty="0" err="1"/>
              <a:t>Hou</a:t>
            </a:r>
            <a:r>
              <a:rPr lang="en-US" i="1" dirty="0"/>
              <a:t> the auction certificate and added: ‘I've even deducted 10% off the income on your behalf as auction commission fee. It can stand any investigation’. Zhang put the envelope on the table. Judge </a:t>
            </a:r>
            <a:r>
              <a:rPr lang="en-US" i="1" dirty="0" err="1"/>
              <a:t>Hou</a:t>
            </a:r>
            <a:r>
              <a:rPr lang="en-US" i="1" dirty="0"/>
              <a:t> asked no further questions</a:t>
            </a:r>
            <a:r>
              <a:rPr lang="en-US" dirty="0"/>
              <a:t>.</a:t>
            </a:r>
            <a:endParaRPr lang="cs-CZ" dirty="0"/>
          </a:p>
        </p:txBody>
      </p:sp>
    </p:spTree>
    <p:extLst>
      <p:ext uri="{BB962C8B-B14F-4D97-AF65-F5344CB8AC3E}">
        <p14:creationId xmlns:p14="http://schemas.microsoft.com/office/powerpoint/2010/main" val="11083998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404664"/>
            <a:ext cx="8229600" cy="6120680"/>
          </a:xfrm>
        </p:spPr>
        <p:txBody>
          <a:bodyPr>
            <a:normAutofit fontScale="92500" lnSpcReduction="20000"/>
          </a:bodyPr>
          <a:lstStyle/>
          <a:p>
            <a:r>
              <a:rPr lang="cs-CZ" dirty="0" smtClean="0"/>
              <a:t>Těsně před tím, než </a:t>
            </a:r>
            <a:r>
              <a:rPr lang="cs-CZ" dirty="0" err="1" smtClean="0"/>
              <a:t>Zhang</a:t>
            </a:r>
            <a:r>
              <a:rPr lang="cs-CZ" dirty="0" smtClean="0"/>
              <a:t> odešel, nadhodil soudce téma zakázky:</a:t>
            </a:r>
          </a:p>
          <a:p>
            <a:r>
              <a:rPr lang="en-US" i="1" dirty="0"/>
              <a:t> ‘The court will soon decide to which biding auction house to give the auction’, the judge said, ‘The selection procedure is not clear yet …’. Then the judge revealed the name of the manager of the auction applicant. Zhang immediately proposed, ‘How about we go fishing together another day, you, me and Manager Yan (the auction applicant) … There will be no agenda and no business talk. We just go out and breathe some fresh air. What do you say?’. </a:t>
            </a:r>
            <a:r>
              <a:rPr lang="en-US" i="1" dirty="0" err="1"/>
              <a:t>Hou</a:t>
            </a:r>
            <a:r>
              <a:rPr lang="en-US" i="1" dirty="0"/>
              <a:t> said, ‘Boss Zhang, it is not like that I am consulting you on anything … I have never said anything about the auction … you arrange whatever you want’. Zhang said, ‘Of course, of course’</a:t>
            </a:r>
            <a:endParaRPr lang="cs-CZ" dirty="0"/>
          </a:p>
        </p:txBody>
      </p:sp>
    </p:spTree>
    <p:extLst>
      <p:ext uri="{BB962C8B-B14F-4D97-AF65-F5344CB8AC3E}">
        <p14:creationId xmlns:p14="http://schemas.microsoft.com/office/powerpoint/2010/main" val="23646527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Rozdíl mezi dvěma případy</a:t>
            </a:r>
            <a:endParaRPr lang="cs-CZ" dirty="0"/>
          </a:p>
        </p:txBody>
      </p:sp>
      <p:sp>
        <p:nvSpPr>
          <p:cNvPr id="3" name="Zástupný symbol pro obsah 2"/>
          <p:cNvSpPr>
            <a:spLocks noGrp="1"/>
          </p:cNvSpPr>
          <p:nvPr>
            <p:ph idx="1"/>
          </p:nvPr>
        </p:nvSpPr>
        <p:spPr/>
        <p:txBody>
          <a:bodyPr/>
          <a:lstStyle/>
          <a:p>
            <a:r>
              <a:rPr lang="cs-CZ" dirty="0" smtClean="0"/>
              <a:t>První nabízí soudci možný budoucí profit, druhý „pozornosti“ bez nároku na </a:t>
            </a:r>
            <a:r>
              <a:rPr lang="cs-CZ" dirty="0" err="1" smtClean="0"/>
              <a:t>oplatu</a:t>
            </a:r>
            <a:endParaRPr lang="cs-CZ" dirty="0" smtClean="0"/>
          </a:p>
          <a:p>
            <a:r>
              <a:rPr lang="cs-CZ" dirty="0" smtClean="0"/>
              <a:t>První poslal nabídku na špinavý byznys poštou soudcům, které neznal; druhý se o zakázce ani nezmínil</a:t>
            </a:r>
          </a:p>
          <a:p>
            <a:r>
              <a:rPr lang="cs-CZ" dirty="0" smtClean="0"/>
              <a:t>První bere korupci jako přímou transakci, druhý jako dlouhodobé budování vztahů</a:t>
            </a:r>
            <a:endParaRPr lang="cs-CZ" dirty="0"/>
          </a:p>
        </p:txBody>
      </p:sp>
    </p:spTree>
    <p:extLst>
      <p:ext uri="{BB962C8B-B14F-4D97-AF65-F5344CB8AC3E}">
        <p14:creationId xmlns:p14="http://schemas.microsoft.com/office/powerpoint/2010/main" val="137110704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Průzkum mezi 100 odsouzenými</a:t>
            </a:r>
            <a:endParaRPr lang="cs-CZ" dirty="0"/>
          </a:p>
        </p:txBody>
      </p:sp>
      <p:sp>
        <p:nvSpPr>
          <p:cNvPr id="3" name="Zástupný symbol pro obsah 2"/>
          <p:cNvSpPr>
            <a:spLocks noGrp="1"/>
          </p:cNvSpPr>
          <p:nvPr>
            <p:ph idx="1"/>
          </p:nvPr>
        </p:nvSpPr>
        <p:spPr/>
        <p:txBody>
          <a:bodyPr/>
          <a:lstStyle/>
          <a:p>
            <a:r>
              <a:rPr lang="cs-CZ" dirty="0" smtClean="0"/>
              <a:t>94% před samotným úplatkem „rozehřálo“ vztahy – dárky nechávají „pocit dluhu“</a:t>
            </a:r>
          </a:p>
          <a:p>
            <a:r>
              <a:rPr lang="cs-CZ" dirty="0" smtClean="0"/>
              <a:t>„Jakmile je dárek přijat, je napůl hotovo“ – pokud úředník přijme dar, značí to, že je připraven něco nabídnout na oplátku v budoucnu -&gt; volba a předávání dárku je mistrovskou dovedností</a:t>
            </a:r>
            <a:endParaRPr lang="cs-CZ" dirty="0"/>
          </a:p>
        </p:txBody>
      </p:sp>
    </p:spTree>
    <p:extLst>
      <p:ext uri="{BB962C8B-B14F-4D97-AF65-F5344CB8AC3E}">
        <p14:creationId xmlns:p14="http://schemas.microsoft.com/office/powerpoint/2010/main" val="1419524674"/>
      </p:ext>
    </p:extLst>
  </p:cSld>
  <p:clrMapOvr>
    <a:masterClrMapping/>
  </p:clrMapOvr>
</p:sld>
</file>

<file path=ppt/theme/theme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557</Words>
  <Application>Microsoft Office PowerPoint</Application>
  <PresentationFormat>Předvádění na obrazovce (4:3)</PresentationFormat>
  <Paragraphs>35</Paragraphs>
  <Slides>10</Slides>
  <Notes>0</Notes>
  <HiddenSlides>0</HiddenSlides>
  <MMClips>0</MMClips>
  <ScaleCrop>false</ScaleCrop>
  <HeadingPairs>
    <vt:vector size="4" baseType="variant">
      <vt:variant>
        <vt:lpstr>Motiv</vt:lpstr>
      </vt:variant>
      <vt:variant>
        <vt:i4>1</vt:i4>
      </vt:variant>
      <vt:variant>
        <vt:lpstr>Nadpisy snímků</vt:lpstr>
      </vt:variant>
      <vt:variant>
        <vt:i4>10</vt:i4>
      </vt:variant>
    </vt:vector>
  </HeadingPairs>
  <TitlesOfParts>
    <vt:vector size="11" baseType="lpstr">
      <vt:lpstr>Motiv systému Office</vt:lpstr>
      <vt:lpstr>Korupce na nejnižší úrovni</vt:lpstr>
      <vt:lpstr>Špatně</vt:lpstr>
      <vt:lpstr>Reakce soudců</vt:lpstr>
      <vt:lpstr>Správně</vt:lpstr>
      <vt:lpstr>Prezentace aplikace PowerPoint</vt:lpstr>
      <vt:lpstr>Prezentace aplikace PowerPoint</vt:lpstr>
      <vt:lpstr>Prezentace aplikace PowerPoint</vt:lpstr>
      <vt:lpstr>Rozdíl mezi dvěma případy</vt:lpstr>
      <vt:lpstr>Průzkum mezi 100 odsouzenými</vt:lpstr>
      <vt:lpstr>Zdroj</vt:lpstr>
    </vt:vector>
  </TitlesOfParts>
  <Company>UVT MU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Lukáš Helebrandt</dc:creator>
  <cp:lastModifiedBy>Lukáš Helebrandt</cp:lastModifiedBy>
  <cp:revision>8</cp:revision>
  <dcterms:created xsi:type="dcterms:W3CDTF">2013-04-18T05:50:06Z</dcterms:created>
  <dcterms:modified xsi:type="dcterms:W3CDTF">2013-04-18T07:07:10Z</dcterms:modified>
</cp:coreProperties>
</file>