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D9718-DFD5-4C40-8AE0-996DE4BB78F2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75A02-CBA4-4BB8-A2F6-483FF7D649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75A02-CBA4-4BB8-A2F6-483FF7D6491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6904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643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1064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01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194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765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084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496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608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5445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598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36F7F-7286-42B2-8980-E03B431E4AD1}" type="datetimeFigureOut">
              <a:rPr lang="cs-CZ" smtClean="0"/>
              <a:pPr/>
              <a:t>12.5.2013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486D9-5FFB-4EFB-AF94-134DE35882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1337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tdtv.cz/velka-epocha-hlubsi-aspekty-dlouhodobych-represi-v-tibetu-cast-1" TargetMode="External"/><Relationship Id="rId3" Type="http://schemas.openxmlformats.org/officeDocument/2006/relationships/hyperlink" Target="http://www.guardian.co.uk/world/interactive/2008/mar/17/tibet" TargetMode="External"/><Relationship Id="rId7" Type="http://schemas.openxmlformats.org/officeDocument/2006/relationships/hyperlink" Target="http://www.velkaepocha.sk/200803244776/Byvaly-poradce-generalniho-tajemnika-KS-Ciny-tvrdi-ze-cinsky-rezim-zinscenoval-incident-ve-Lhase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lkaepocha.sk/200903129758/Dalajlama-rika-vzpoura-ve-Lhase-byla-zinscenovana-cinskou-policii.html" TargetMode="External"/><Relationship Id="rId5" Type="http://schemas.openxmlformats.org/officeDocument/2006/relationships/hyperlink" Target="http://www.rfa.org/english/multimedia/TibetanUnrest-03172010124236.html" TargetMode="External"/><Relationship Id="rId4" Type="http://schemas.openxmlformats.org/officeDocument/2006/relationships/hyperlink" Target="http://www.rfa.org/english/video?param=value&amp;storyId=Tibet-immolation-paint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Autofit/>
          </a:bodyPr>
          <a:lstStyle/>
          <a:p>
            <a:r>
              <a:rPr lang="cs-CZ" sz="8000" b="1" dirty="0" smtClean="0">
                <a:solidFill>
                  <a:srgbClr val="FFC000"/>
                </a:solidFill>
                <a:latin typeface="Berlin Sans FB" pitchFamily="34" charset="0"/>
              </a:rPr>
              <a:t>Protesty v </a:t>
            </a:r>
            <a:r>
              <a:rPr lang="cs-CZ" sz="8000" b="1" dirty="0" smtClean="0">
                <a:solidFill>
                  <a:srgbClr val="FFC000"/>
                </a:solidFill>
                <a:latin typeface="Berlin Sans FB" pitchFamily="34" charset="0"/>
              </a:rPr>
              <a:t>Tibetu</a:t>
            </a:r>
            <a:br>
              <a:rPr lang="cs-CZ" sz="8000" b="1" dirty="0" smtClean="0">
                <a:solidFill>
                  <a:srgbClr val="FFC000"/>
                </a:solidFill>
                <a:latin typeface="Berlin Sans FB" pitchFamily="34" charset="0"/>
              </a:rPr>
            </a:br>
            <a:r>
              <a:rPr lang="cs-CZ" sz="1600" b="1" dirty="0" smtClean="0">
                <a:solidFill>
                  <a:srgbClr val="FFC000"/>
                </a:solidFill>
                <a:latin typeface="Berlin Sans FB" pitchFamily="34" charset="0"/>
              </a:rPr>
              <a:t>Jakubcová Aneta </a:t>
            </a:r>
            <a:br>
              <a:rPr lang="cs-CZ" sz="1600" b="1" dirty="0" smtClean="0">
                <a:solidFill>
                  <a:srgbClr val="FFC000"/>
                </a:solidFill>
                <a:latin typeface="Berlin Sans FB" pitchFamily="34" charset="0"/>
              </a:rPr>
            </a:br>
            <a:r>
              <a:rPr lang="cs-CZ" sz="1600" b="1" dirty="0" smtClean="0">
                <a:solidFill>
                  <a:srgbClr val="FFC000"/>
                </a:solidFill>
                <a:latin typeface="Berlin Sans FB" pitchFamily="34" charset="0"/>
              </a:rPr>
              <a:t/>
            </a:r>
            <a:br>
              <a:rPr lang="cs-CZ" sz="1600" b="1" dirty="0" smtClean="0">
                <a:solidFill>
                  <a:srgbClr val="FFC000"/>
                </a:solidFill>
                <a:latin typeface="Berlin Sans FB" pitchFamily="34" charset="0"/>
              </a:rPr>
            </a:br>
            <a:r>
              <a:rPr lang="cs-CZ" sz="1600" b="1" dirty="0" smtClean="0">
                <a:solidFill>
                  <a:srgbClr val="FFC000"/>
                </a:solidFill>
                <a:latin typeface="Berlin Sans FB" pitchFamily="34" charset="0"/>
              </a:rPr>
              <a:t>Stejskalová Tereza </a:t>
            </a:r>
            <a:r>
              <a:rPr lang="cs-CZ" sz="1400" b="1" dirty="0" smtClean="0">
                <a:solidFill>
                  <a:srgbClr val="FFC000"/>
                </a:solidFill>
                <a:latin typeface="Berlin Sans FB" pitchFamily="34" charset="0"/>
              </a:rPr>
              <a:t/>
            </a:r>
            <a:br>
              <a:rPr lang="cs-CZ" sz="1400" b="1" dirty="0" smtClean="0">
                <a:solidFill>
                  <a:srgbClr val="FFC000"/>
                </a:solidFill>
                <a:latin typeface="Berlin Sans FB" pitchFamily="34" charset="0"/>
              </a:rPr>
            </a:br>
            <a:endParaRPr lang="cs-CZ" sz="1400" b="1" dirty="0">
              <a:solidFill>
                <a:srgbClr val="FFC000"/>
              </a:solidFill>
              <a:latin typeface="Berlin Sans FB" pitchFamily="34" charset="0"/>
            </a:endParaRPr>
          </a:p>
        </p:txBody>
      </p:sp>
      <p:pic>
        <p:nvPicPr>
          <p:cNvPr id="1026" name="Picture 2" descr="http://i.idnes.cz/09/032/gal/BAN29a775_131912_62117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0" y="3861048"/>
            <a:ext cx="4381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074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  <a:ea typeface="GungsuhChe" pitchFamily="49" charset="-127"/>
              </a:rPr>
              <a:t>Počátky vztahů Čína - Tibet</a:t>
            </a:r>
            <a:endParaRPr lang="cs-CZ" dirty="0">
              <a:ea typeface="GungsuhChe" pitchFamily="49" charset="-127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bg1"/>
                </a:solidFill>
              </a:rPr>
              <a:t>6.-7.stol</a:t>
            </a:r>
            <a:r>
              <a:rPr lang="cs-CZ" dirty="0" smtClean="0">
                <a:solidFill>
                  <a:schemeClr val="bg1"/>
                </a:solidFill>
              </a:rPr>
              <a:t>. - </a:t>
            </a:r>
            <a:r>
              <a:rPr lang="cs-CZ" dirty="0">
                <a:solidFill>
                  <a:schemeClr val="bg1"/>
                </a:solidFill>
              </a:rPr>
              <a:t>Tibet a Čína diplomaticky na stejné úrovni 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7.stol.- </a:t>
            </a:r>
            <a:r>
              <a:rPr lang="cs-CZ" dirty="0" err="1">
                <a:solidFill>
                  <a:schemeClr val="bg1"/>
                </a:solidFill>
              </a:rPr>
              <a:t>Songcän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Gampa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+</a:t>
            </a:r>
            <a:r>
              <a:rPr lang="cs-CZ" dirty="0">
                <a:solidFill>
                  <a:schemeClr val="bg1"/>
                </a:solidFill>
              </a:rPr>
              <a:t> čínská princezna </a:t>
            </a:r>
            <a:r>
              <a:rPr lang="cs-CZ" dirty="0" err="1" smtClean="0">
                <a:solidFill>
                  <a:schemeClr val="bg1"/>
                </a:solidFill>
              </a:rPr>
              <a:t>Wencheng</a:t>
            </a:r>
            <a:endParaRPr lang="cs-CZ" dirty="0" smtClean="0">
              <a:solidFill>
                <a:schemeClr val="bg1"/>
              </a:solidFill>
            </a:endParaRP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1910 </a:t>
            </a:r>
            <a:r>
              <a:rPr lang="cs-CZ" dirty="0" err="1" smtClean="0">
                <a:solidFill>
                  <a:schemeClr val="bg1"/>
                </a:solidFill>
              </a:rPr>
              <a:t>Zhao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Erfeng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691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Patří Tibet Číně?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bg1"/>
                </a:solidFill>
              </a:rPr>
              <a:t>Důvody přesvědčení Číňanů, že Tibet je součástí </a:t>
            </a:r>
            <a:r>
              <a:rPr lang="cs-CZ" dirty="0" smtClean="0">
                <a:solidFill>
                  <a:schemeClr val="bg1"/>
                </a:solidFill>
              </a:rPr>
              <a:t>ČLR:</a:t>
            </a:r>
          </a:p>
          <a:p>
            <a:pPr lvl="0"/>
            <a:endParaRPr lang="cs-CZ" dirty="0" smtClean="0">
              <a:solidFill>
                <a:schemeClr val="bg1"/>
              </a:solidFill>
            </a:endParaRP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Na </a:t>
            </a:r>
            <a:r>
              <a:rPr lang="cs-CZ" dirty="0">
                <a:solidFill>
                  <a:schemeClr val="bg1"/>
                </a:solidFill>
              </a:rPr>
              <a:t>poč.13.stol. Tibet i Čína pod nadvládou </a:t>
            </a:r>
            <a:r>
              <a:rPr lang="cs-CZ" dirty="0" smtClean="0">
                <a:solidFill>
                  <a:schemeClr val="bg1"/>
                </a:solidFill>
              </a:rPr>
              <a:t>Mongolů – dynastie </a:t>
            </a:r>
            <a:r>
              <a:rPr lang="cs-CZ" dirty="0" err="1" smtClean="0">
                <a:solidFill>
                  <a:schemeClr val="bg1"/>
                </a:solidFill>
              </a:rPr>
              <a:t>Yuan</a:t>
            </a:r>
            <a:endParaRPr lang="cs-CZ" dirty="0" smtClean="0">
              <a:solidFill>
                <a:schemeClr val="bg1"/>
              </a:solidFill>
            </a:endParaRPr>
          </a:p>
          <a:p>
            <a:pPr lvl="2"/>
            <a:endParaRPr lang="cs-CZ" dirty="0">
              <a:solidFill>
                <a:schemeClr val="bg1"/>
              </a:solidFill>
            </a:endParaRP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Poč.18.stol</a:t>
            </a:r>
            <a:r>
              <a:rPr lang="cs-CZ" dirty="0">
                <a:solidFill>
                  <a:schemeClr val="bg1"/>
                </a:solidFill>
              </a:rPr>
              <a:t>. – </a:t>
            </a:r>
            <a:r>
              <a:rPr lang="cs-CZ" dirty="0" err="1">
                <a:solidFill>
                  <a:schemeClr val="bg1"/>
                </a:solidFill>
              </a:rPr>
              <a:t>džungarští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Ojraté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obsadili Tibet -&gt; r. 1720 pomocí Mandžuů vyhnáni z Lhasy -&gt; dalajlama dosazen na </a:t>
            </a:r>
            <a:r>
              <a:rPr lang="cs-CZ" dirty="0" smtClean="0">
                <a:solidFill>
                  <a:schemeClr val="bg1"/>
                </a:solidFill>
              </a:rPr>
              <a:t>trůn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66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Anexe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 smtClean="0">
                <a:solidFill>
                  <a:schemeClr val="bg1"/>
                </a:solidFill>
              </a:rPr>
              <a:t>1951 </a:t>
            </a:r>
            <a:r>
              <a:rPr lang="cs-CZ" dirty="0">
                <a:solidFill>
                  <a:schemeClr val="bg1"/>
                </a:solidFill>
              </a:rPr>
              <a:t>vstup vojsk do Lhasy („osvobození“) -&gt; Tibet poprvé v dějinách pod přímou vládou </a:t>
            </a:r>
            <a:r>
              <a:rPr lang="cs-CZ" dirty="0" smtClean="0">
                <a:solidFill>
                  <a:schemeClr val="bg1"/>
                </a:solidFill>
              </a:rPr>
              <a:t>Číny (do té doby nezávislá vláda)</a:t>
            </a:r>
            <a:endParaRPr lang="cs-CZ" dirty="0">
              <a:solidFill>
                <a:schemeClr val="bg1"/>
              </a:solidFill>
            </a:endParaRP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1951 </a:t>
            </a:r>
            <a:r>
              <a:rPr lang="cs-CZ" dirty="0">
                <a:solidFill>
                  <a:schemeClr val="bg1"/>
                </a:solidFill>
              </a:rPr>
              <a:t>Sedmibodová dohoda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1959 </a:t>
            </a:r>
            <a:r>
              <a:rPr lang="cs-CZ" dirty="0">
                <a:solidFill>
                  <a:schemeClr val="bg1"/>
                </a:solidFill>
              </a:rPr>
              <a:t>povstání </a:t>
            </a:r>
            <a:r>
              <a:rPr lang="cs-CZ" dirty="0" smtClean="0">
                <a:solidFill>
                  <a:schemeClr val="bg1"/>
                </a:solidFill>
              </a:rPr>
              <a:t>a </a:t>
            </a:r>
            <a:r>
              <a:rPr lang="cs-CZ" dirty="0">
                <a:solidFill>
                  <a:schemeClr val="bg1"/>
                </a:solidFill>
              </a:rPr>
              <a:t>úprk dalajlamy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28.3. </a:t>
            </a:r>
            <a:r>
              <a:rPr lang="cs-CZ" dirty="0">
                <a:solidFill>
                  <a:schemeClr val="bg1"/>
                </a:solidFill>
              </a:rPr>
              <a:t>1959 </a:t>
            </a:r>
            <a:r>
              <a:rPr lang="cs-CZ" dirty="0" smtClean="0">
                <a:solidFill>
                  <a:schemeClr val="bg1"/>
                </a:solidFill>
              </a:rPr>
              <a:t>–</a:t>
            </a:r>
            <a:r>
              <a:rPr lang="cs-CZ" dirty="0">
                <a:solidFill>
                  <a:schemeClr val="bg1"/>
                </a:solidFill>
              </a:rPr>
              <a:t> </a:t>
            </a:r>
            <a:r>
              <a:rPr lang="cs-CZ" dirty="0" smtClean="0">
                <a:solidFill>
                  <a:schemeClr val="bg1"/>
                </a:solidFill>
              </a:rPr>
              <a:t>rozhlas </a:t>
            </a:r>
            <a:r>
              <a:rPr lang="cs-CZ" dirty="0">
                <a:solidFill>
                  <a:schemeClr val="bg1"/>
                </a:solidFill>
              </a:rPr>
              <a:t>oznámil rozpuštění tibetské vlády a převzetí přímé moci Čínou -&gt; Tibet byl definitivně „osvobozen“ a „nejtemnější feudální otroctví na světě“ bylo odstraněno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0044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pPr lvl="0"/>
            <a:r>
              <a:rPr lang="cs-CZ" dirty="0" smtClean="0">
                <a:solidFill>
                  <a:schemeClr val="bg1"/>
                </a:solidFill>
              </a:rPr>
              <a:t>Číňané rozdělili Tibet na 3 oblasti: Tibetská autonomní oblast (ústřední provincie), </a:t>
            </a:r>
            <a:r>
              <a:rPr lang="cs-CZ" dirty="0" err="1" smtClean="0">
                <a:solidFill>
                  <a:schemeClr val="bg1"/>
                </a:solidFill>
              </a:rPr>
              <a:t>Kham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Amdo</a:t>
            </a:r>
            <a:r>
              <a:rPr lang="cs-CZ" dirty="0" smtClean="0">
                <a:solidFill>
                  <a:schemeClr val="bg1"/>
                </a:solidFill>
              </a:rPr>
              <a:t> připojeny k jiným čínským provinciím </a:t>
            </a:r>
          </a:p>
          <a:p>
            <a:endParaRPr lang="cs-CZ" dirty="0"/>
          </a:p>
        </p:txBody>
      </p:sp>
      <p:pic>
        <p:nvPicPr>
          <p:cNvPr id="2050" name="Picture 2" descr="http://www.potala.cz/files/tibet_mapa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36912"/>
            <a:ext cx="523875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85483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Tibetská povstání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>
                <a:solidFill>
                  <a:schemeClr val="bg1"/>
                </a:solidFill>
              </a:rPr>
              <a:t>1989</a:t>
            </a:r>
          </a:p>
          <a:p>
            <a:pPr lvl="0"/>
            <a:endParaRPr lang="cs-CZ" dirty="0">
              <a:solidFill>
                <a:schemeClr val="bg1"/>
              </a:solidFill>
            </a:endParaRP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2008</a:t>
            </a:r>
          </a:p>
          <a:p>
            <a:pPr lvl="0"/>
            <a:endParaRPr lang="cs-CZ" dirty="0" smtClean="0">
              <a:solidFill>
                <a:schemeClr val="bg1"/>
              </a:solidFill>
            </a:endParaRPr>
          </a:p>
          <a:p>
            <a:pPr lvl="0"/>
            <a:endParaRPr lang="cs-CZ" dirty="0" smtClean="0">
              <a:solidFill>
                <a:schemeClr val="bg1"/>
              </a:solidFill>
            </a:endParaRPr>
          </a:p>
          <a:p>
            <a:pPr lvl="0"/>
            <a:endParaRPr lang="cs-CZ" dirty="0" smtClean="0">
              <a:solidFill>
                <a:schemeClr val="bg1"/>
              </a:solidFill>
            </a:endParaRPr>
          </a:p>
          <a:p>
            <a:pPr lvl="0"/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od 80. </a:t>
            </a:r>
            <a:r>
              <a:rPr lang="cs-CZ" smtClean="0">
                <a:solidFill>
                  <a:schemeClr val="bg1"/>
                </a:solidFill>
              </a:rPr>
              <a:t>let minulého </a:t>
            </a:r>
            <a:r>
              <a:rPr lang="cs-CZ" dirty="0" smtClean="0">
                <a:solidFill>
                  <a:schemeClr val="bg1"/>
                </a:solidFill>
              </a:rPr>
              <a:t>století 2000 Tibeťanů ročně odchází do exilu</a:t>
            </a:r>
          </a:p>
          <a:p>
            <a:pPr lvl="0"/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5" name="Obrázek 4" descr="20080321_tibetburnfla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628800"/>
            <a:ext cx="2857500" cy="1838325"/>
          </a:xfrm>
          <a:prstGeom prst="rect">
            <a:avLst/>
          </a:prstGeom>
        </p:spPr>
      </p:pic>
      <p:pic>
        <p:nvPicPr>
          <p:cNvPr id="6" name="Obrázek 5" descr="20080328-tibet-false-pictu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3501008"/>
            <a:ext cx="28575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857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C000"/>
                </a:solidFill>
              </a:rPr>
              <a:t>Ngawang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err="1">
                <a:solidFill>
                  <a:srgbClr val="FFC000"/>
                </a:solidFill>
              </a:rPr>
              <a:t>Choephel</a:t>
            </a:r>
            <a:r>
              <a:rPr lang="cs-CZ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chemeClr val="bg1"/>
                </a:solidFill>
              </a:rPr>
              <a:t>Sbírání </a:t>
            </a:r>
            <a:r>
              <a:rPr lang="cs-CZ" dirty="0">
                <a:solidFill>
                  <a:schemeClr val="bg1"/>
                </a:solidFill>
              </a:rPr>
              <a:t>lidových písní -&gt; 18 let vězení za špionáž </a:t>
            </a:r>
            <a:r>
              <a:rPr lang="cs-CZ" dirty="0" smtClean="0">
                <a:solidFill>
                  <a:schemeClr val="bg1"/>
                </a:solidFill>
              </a:rPr>
              <a:t>-&gt; </a:t>
            </a:r>
            <a:r>
              <a:rPr lang="cs-CZ" dirty="0">
                <a:solidFill>
                  <a:schemeClr val="bg1"/>
                </a:solidFill>
              </a:rPr>
              <a:t>mezinárodní kampaň za jeho osvobození -&gt; </a:t>
            </a:r>
            <a:r>
              <a:rPr lang="cs-CZ" dirty="0" smtClean="0">
                <a:solidFill>
                  <a:schemeClr val="bg1"/>
                </a:solidFill>
              </a:rPr>
              <a:t>trest snížen na </a:t>
            </a:r>
            <a:r>
              <a:rPr lang="cs-CZ" dirty="0">
                <a:solidFill>
                  <a:schemeClr val="bg1"/>
                </a:solidFill>
              </a:rPr>
              <a:t>6,5 </a:t>
            </a:r>
            <a:r>
              <a:rPr lang="cs-CZ" dirty="0" smtClean="0">
                <a:solidFill>
                  <a:schemeClr val="bg1"/>
                </a:solidFill>
              </a:rPr>
              <a:t>let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Tibet zpívá 2009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  <p:pic>
        <p:nvPicPr>
          <p:cNvPr id="3074" name="Picture 2" descr="http://www.musictibet.com/ngawang_choephel/ngawang_choephe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89040"/>
            <a:ext cx="333375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49128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Tibet dnes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 smtClean="0">
                <a:solidFill>
                  <a:schemeClr val="bg1"/>
                </a:solidFill>
              </a:rPr>
              <a:t>Sebeupalování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sz="1800" dirty="0" smtClean="0"/>
          </a:p>
          <a:p>
            <a:pPr lvl="0"/>
            <a:endParaRPr lang="cs-CZ" sz="1800" dirty="0" smtClean="0"/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Víra </a:t>
            </a:r>
            <a:r>
              <a:rPr lang="cs-CZ" dirty="0">
                <a:solidFill>
                  <a:schemeClr val="bg1"/>
                </a:solidFill>
              </a:rPr>
              <a:t>Tibeťanů v návrat </a:t>
            </a:r>
            <a:r>
              <a:rPr lang="cs-CZ" dirty="0" smtClean="0">
                <a:solidFill>
                  <a:schemeClr val="bg1"/>
                </a:solidFill>
              </a:rPr>
              <a:t>z exilu do Tibetu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Skepse </a:t>
            </a:r>
            <a:r>
              <a:rPr lang="cs-CZ" dirty="0">
                <a:solidFill>
                  <a:schemeClr val="bg1"/>
                </a:solidFill>
              </a:rPr>
              <a:t>dalajlamy 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cs-CZ" dirty="0" err="1" smtClean="0">
                <a:solidFill>
                  <a:schemeClr val="bg1"/>
                </a:solidFill>
              </a:rPr>
              <a:t>Tändzin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Gjamccho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pPr lvl="2"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převtělení </a:t>
            </a:r>
            <a:r>
              <a:rPr lang="cs-CZ" dirty="0">
                <a:solidFill>
                  <a:schemeClr val="bg1"/>
                </a:solidFill>
              </a:rPr>
              <a:t>X </a:t>
            </a:r>
            <a:r>
              <a:rPr lang="cs-CZ" dirty="0" smtClean="0">
                <a:solidFill>
                  <a:schemeClr val="bg1"/>
                </a:solidFill>
              </a:rPr>
              <a:t>volení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  <p:pic>
        <p:nvPicPr>
          <p:cNvPr id="2050" name="Picture 2" descr="http://i.idnes.cz/10/071/gal/JB342d85_Z_profimedia_00380363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725144"/>
            <a:ext cx="2738437" cy="1821656"/>
          </a:xfrm>
          <a:prstGeom prst="rect">
            <a:avLst/>
          </a:prstGeom>
          <a:noFill/>
        </p:spPr>
      </p:pic>
      <p:pic>
        <p:nvPicPr>
          <p:cNvPr id="5" name="Obrázek 4" descr="Výstřiže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4" y="1628800"/>
            <a:ext cx="2358401" cy="69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985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Zdroje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55000" lnSpcReduction="20000"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Ngawang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Choephel</a:t>
            </a:r>
            <a:r>
              <a:rPr lang="cs-CZ" dirty="0" smtClean="0">
                <a:solidFill>
                  <a:schemeClr val="bg1"/>
                </a:solidFill>
              </a:rPr>
              <a:t>. </a:t>
            </a:r>
            <a:r>
              <a:rPr lang="cs-CZ" i="1" dirty="0" smtClean="0">
                <a:solidFill>
                  <a:schemeClr val="bg1"/>
                </a:solidFill>
              </a:rPr>
              <a:t>Tibet zpívá</a:t>
            </a:r>
            <a:r>
              <a:rPr lang="cs-CZ" dirty="0" smtClean="0">
                <a:solidFill>
                  <a:schemeClr val="bg1"/>
                </a:solidFill>
              </a:rPr>
              <a:t>. USA, 2009 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POWERS, John. </a:t>
            </a:r>
            <a:r>
              <a:rPr lang="cs-CZ" i="1" dirty="0" smtClean="0">
                <a:solidFill>
                  <a:schemeClr val="bg1"/>
                </a:solidFill>
              </a:rPr>
              <a:t>Úvod do tibetského buddhismu</a:t>
            </a:r>
            <a:r>
              <a:rPr lang="cs-CZ" dirty="0" smtClean="0">
                <a:solidFill>
                  <a:schemeClr val="bg1"/>
                </a:solidFill>
              </a:rPr>
              <a:t>. 1., </a:t>
            </a:r>
            <a:r>
              <a:rPr lang="cs-CZ" dirty="0" err="1" smtClean="0">
                <a:solidFill>
                  <a:schemeClr val="bg1"/>
                </a:solidFill>
              </a:rPr>
              <a:t>rev</a:t>
            </a:r>
            <a:r>
              <a:rPr lang="cs-CZ" dirty="0" smtClean="0">
                <a:solidFill>
                  <a:schemeClr val="bg1"/>
                </a:solidFill>
              </a:rPr>
              <a:t>. </a:t>
            </a:r>
            <a:r>
              <a:rPr lang="cs-CZ" dirty="0" err="1" smtClean="0">
                <a:solidFill>
                  <a:schemeClr val="bg1"/>
                </a:solidFill>
              </a:rPr>
              <a:t>vyd</a:t>
            </a:r>
            <a:r>
              <a:rPr lang="cs-CZ" dirty="0" smtClean="0">
                <a:solidFill>
                  <a:schemeClr val="bg1"/>
                </a:solidFill>
              </a:rPr>
              <a:t>. Praha: Beta, 2009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BARNETT, ROBERT. The Tibet Protests of Spring, 2008: Conflict between the Nation and the State. </a:t>
            </a:r>
            <a:r>
              <a:rPr lang="en-US" i="1" dirty="0" smtClean="0">
                <a:solidFill>
                  <a:schemeClr val="bg1"/>
                </a:solidFill>
              </a:rPr>
              <a:t>China perspectives</a:t>
            </a:r>
            <a:r>
              <a:rPr lang="en-US" dirty="0" smtClean="0">
                <a:solidFill>
                  <a:schemeClr val="bg1"/>
                </a:solidFill>
              </a:rPr>
              <a:t>. 2009, </a:t>
            </a:r>
            <a:r>
              <a:rPr lang="en-US" dirty="0" err="1" smtClean="0">
                <a:solidFill>
                  <a:schemeClr val="bg1"/>
                </a:solidFill>
              </a:rPr>
              <a:t>roč</a:t>
            </a:r>
            <a:r>
              <a:rPr lang="en-US" dirty="0" smtClean="0">
                <a:solidFill>
                  <a:schemeClr val="bg1"/>
                </a:solidFill>
              </a:rPr>
              <a:t>. 2009, č. 3, 6 - 23.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3"/>
              </a:rPr>
              <a:t>http://www.</a:t>
            </a:r>
            <a:r>
              <a:rPr lang="cs-CZ" dirty="0" err="1" smtClean="0">
                <a:solidFill>
                  <a:schemeClr val="bg1"/>
                </a:solidFill>
                <a:hlinkClick r:id="rId3"/>
              </a:rPr>
              <a:t>guardian.co.uk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/</a:t>
            </a:r>
            <a:r>
              <a:rPr lang="cs-CZ" dirty="0" err="1" smtClean="0">
                <a:solidFill>
                  <a:schemeClr val="bg1"/>
                </a:solidFill>
                <a:hlinkClick r:id="rId3"/>
              </a:rPr>
              <a:t>world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/</a:t>
            </a:r>
            <a:r>
              <a:rPr lang="cs-CZ" dirty="0" err="1" smtClean="0">
                <a:solidFill>
                  <a:schemeClr val="bg1"/>
                </a:solidFill>
                <a:hlinkClick r:id="rId3"/>
              </a:rPr>
              <a:t>interactive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/2008/</a:t>
            </a:r>
            <a:r>
              <a:rPr lang="cs-CZ" dirty="0" err="1" smtClean="0">
                <a:solidFill>
                  <a:schemeClr val="bg1"/>
                </a:solidFill>
                <a:hlinkClick r:id="rId3"/>
              </a:rPr>
              <a:t>mar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/17/tibet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4"/>
              </a:rPr>
              <a:t>http://www.</a:t>
            </a:r>
            <a:r>
              <a:rPr lang="cs-CZ" dirty="0" err="1" smtClean="0">
                <a:solidFill>
                  <a:schemeClr val="bg1"/>
                </a:solidFill>
                <a:hlinkClick r:id="rId4"/>
              </a:rPr>
              <a:t>rfa.org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/</a:t>
            </a:r>
            <a:r>
              <a:rPr lang="cs-CZ" dirty="0" err="1" smtClean="0">
                <a:solidFill>
                  <a:schemeClr val="bg1"/>
                </a:solidFill>
                <a:hlinkClick r:id="rId4"/>
              </a:rPr>
              <a:t>english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/video?</a:t>
            </a:r>
            <a:r>
              <a:rPr lang="cs-CZ" dirty="0" err="1" smtClean="0">
                <a:solidFill>
                  <a:schemeClr val="bg1"/>
                </a:solidFill>
                <a:hlinkClick r:id="rId4"/>
              </a:rPr>
              <a:t>param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=</a:t>
            </a:r>
            <a:r>
              <a:rPr lang="cs-CZ" dirty="0" err="1" smtClean="0">
                <a:solidFill>
                  <a:schemeClr val="bg1"/>
                </a:solidFill>
                <a:hlinkClick r:id="rId4"/>
              </a:rPr>
              <a:t>value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&amp;</a:t>
            </a:r>
            <a:r>
              <a:rPr lang="cs-CZ" dirty="0" err="1" smtClean="0">
                <a:solidFill>
                  <a:schemeClr val="bg1"/>
                </a:solidFill>
                <a:hlinkClick r:id="rId4"/>
              </a:rPr>
              <a:t>storyId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=Tibet-</a:t>
            </a:r>
            <a:r>
              <a:rPr lang="cs-CZ" dirty="0" err="1" smtClean="0">
                <a:solidFill>
                  <a:schemeClr val="bg1"/>
                </a:solidFill>
                <a:hlinkClick r:id="rId4"/>
              </a:rPr>
              <a:t>immolation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-</a:t>
            </a:r>
            <a:r>
              <a:rPr lang="cs-CZ" dirty="0" err="1" smtClean="0">
                <a:solidFill>
                  <a:schemeClr val="bg1"/>
                </a:solidFill>
                <a:hlinkClick r:id="rId4"/>
              </a:rPr>
              <a:t>painter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5"/>
              </a:rPr>
              <a:t>http://www.</a:t>
            </a:r>
            <a:r>
              <a:rPr lang="cs-CZ" dirty="0" err="1" smtClean="0">
                <a:solidFill>
                  <a:schemeClr val="bg1"/>
                </a:solidFill>
                <a:hlinkClick r:id="rId5"/>
              </a:rPr>
              <a:t>rfa.org</a:t>
            </a:r>
            <a:r>
              <a:rPr lang="cs-CZ" dirty="0" smtClean="0">
                <a:solidFill>
                  <a:schemeClr val="bg1"/>
                </a:solidFill>
                <a:hlinkClick r:id="rId5"/>
              </a:rPr>
              <a:t>/</a:t>
            </a:r>
            <a:r>
              <a:rPr lang="cs-CZ" dirty="0" err="1" smtClean="0">
                <a:solidFill>
                  <a:schemeClr val="bg1"/>
                </a:solidFill>
                <a:hlinkClick r:id="rId5"/>
              </a:rPr>
              <a:t>english</a:t>
            </a:r>
            <a:r>
              <a:rPr lang="cs-CZ" dirty="0" smtClean="0">
                <a:solidFill>
                  <a:schemeClr val="bg1"/>
                </a:solidFill>
                <a:hlinkClick r:id="rId5"/>
              </a:rPr>
              <a:t>/multimedia/</a:t>
            </a:r>
            <a:r>
              <a:rPr lang="cs-CZ" dirty="0" err="1" smtClean="0">
                <a:solidFill>
                  <a:schemeClr val="bg1"/>
                </a:solidFill>
                <a:hlinkClick r:id="rId5"/>
              </a:rPr>
              <a:t>TibetanUnrest</a:t>
            </a:r>
            <a:r>
              <a:rPr lang="cs-CZ" dirty="0" smtClean="0">
                <a:solidFill>
                  <a:schemeClr val="bg1"/>
                </a:solidFill>
                <a:hlinkClick r:id="rId5"/>
              </a:rPr>
              <a:t>-03172010124236.html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6"/>
              </a:rPr>
              <a:t>http://www.</a:t>
            </a:r>
            <a:r>
              <a:rPr lang="cs-CZ" dirty="0" err="1" smtClean="0">
                <a:solidFill>
                  <a:schemeClr val="bg1"/>
                </a:solidFill>
                <a:hlinkClick r:id="rId6"/>
              </a:rPr>
              <a:t>velkaepocha.sk</a:t>
            </a:r>
            <a:r>
              <a:rPr lang="cs-CZ" dirty="0" smtClean="0">
                <a:solidFill>
                  <a:schemeClr val="bg1"/>
                </a:solidFill>
                <a:hlinkClick r:id="rId6"/>
              </a:rPr>
              <a:t>/200903129758/Dalajlama-</a:t>
            </a:r>
            <a:r>
              <a:rPr lang="cs-CZ" dirty="0" err="1" smtClean="0">
                <a:solidFill>
                  <a:schemeClr val="bg1"/>
                </a:solidFill>
                <a:hlinkClick r:id="rId6"/>
              </a:rPr>
              <a:t>rika</a:t>
            </a:r>
            <a:r>
              <a:rPr lang="cs-CZ" dirty="0" smtClean="0">
                <a:solidFill>
                  <a:schemeClr val="bg1"/>
                </a:solidFill>
                <a:hlinkClick r:id="rId6"/>
              </a:rPr>
              <a:t>-vzpoura-ve-</a:t>
            </a:r>
            <a:r>
              <a:rPr lang="cs-CZ" dirty="0" err="1" smtClean="0">
                <a:solidFill>
                  <a:schemeClr val="bg1"/>
                </a:solidFill>
                <a:hlinkClick r:id="rId6"/>
              </a:rPr>
              <a:t>Lhase</a:t>
            </a:r>
            <a:r>
              <a:rPr lang="cs-CZ" dirty="0" smtClean="0">
                <a:solidFill>
                  <a:schemeClr val="bg1"/>
                </a:solidFill>
                <a:hlinkClick r:id="rId6"/>
              </a:rPr>
              <a:t>-byla-</a:t>
            </a:r>
            <a:r>
              <a:rPr lang="cs-CZ" dirty="0" err="1" smtClean="0">
                <a:solidFill>
                  <a:schemeClr val="bg1"/>
                </a:solidFill>
                <a:hlinkClick r:id="rId6"/>
              </a:rPr>
              <a:t>zinscenovana</a:t>
            </a:r>
            <a:r>
              <a:rPr lang="cs-CZ" dirty="0" smtClean="0">
                <a:solidFill>
                  <a:schemeClr val="bg1"/>
                </a:solidFill>
                <a:hlinkClick r:id="rId6"/>
              </a:rPr>
              <a:t>-</a:t>
            </a:r>
            <a:r>
              <a:rPr lang="cs-CZ" dirty="0" err="1" smtClean="0">
                <a:solidFill>
                  <a:schemeClr val="bg1"/>
                </a:solidFill>
                <a:hlinkClick r:id="rId6"/>
              </a:rPr>
              <a:t>cinskou</a:t>
            </a:r>
            <a:r>
              <a:rPr lang="cs-CZ" dirty="0" smtClean="0">
                <a:solidFill>
                  <a:schemeClr val="bg1"/>
                </a:solidFill>
                <a:hlinkClick r:id="rId6"/>
              </a:rPr>
              <a:t>-policii.</a:t>
            </a:r>
            <a:r>
              <a:rPr lang="cs-CZ" dirty="0" err="1" smtClean="0">
                <a:solidFill>
                  <a:schemeClr val="bg1"/>
                </a:solidFill>
                <a:hlinkClick r:id="rId6"/>
              </a:rPr>
              <a:t>html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7"/>
              </a:rPr>
              <a:t>http://www.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velkaepocha.sk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/200803244776/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Byvaly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-poradce-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generalniho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-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tajemnika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-KS-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Ciny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-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tvrdi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-ze-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cinsky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-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rezim</a:t>
            </a:r>
            <a:r>
              <a:rPr lang="cs-CZ" dirty="0" smtClean="0">
                <a:solidFill>
                  <a:schemeClr val="bg1"/>
                </a:solidFill>
                <a:hlinkClick r:id="rId7"/>
              </a:rPr>
              <a:t>-zinscenoval-incident-ve-</a:t>
            </a:r>
            <a:r>
              <a:rPr lang="cs-CZ" dirty="0" err="1" smtClean="0">
                <a:solidFill>
                  <a:schemeClr val="bg1"/>
                </a:solidFill>
                <a:hlinkClick r:id="rId7"/>
              </a:rPr>
              <a:t>Lhase.html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8"/>
              </a:rPr>
              <a:t>http://www.</a:t>
            </a:r>
            <a:r>
              <a:rPr lang="cs-CZ" dirty="0" err="1" smtClean="0">
                <a:solidFill>
                  <a:schemeClr val="bg1"/>
                </a:solidFill>
                <a:hlinkClick r:id="rId8"/>
              </a:rPr>
              <a:t>ntdtv.cz</a:t>
            </a:r>
            <a:r>
              <a:rPr lang="cs-CZ" dirty="0" smtClean="0">
                <a:solidFill>
                  <a:schemeClr val="bg1"/>
                </a:solidFill>
                <a:hlinkClick r:id="rId8"/>
              </a:rPr>
              <a:t>/</a:t>
            </a:r>
            <a:r>
              <a:rPr lang="cs-CZ" dirty="0" err="1" smtClean="0">
                <a:solidFill>
                  <a:schemeClr val="bg1"/>
                </a:solidFill>
                <a:hlinkClick r:id="rId8"/>
              </a:rPr>
              <a:t>velka</a:t>
            </a:r>
            <a:r>
              <a:rPr lang="cs-CZ" dirty="0" smtClean="0">
                <a:solidFill>
                  <a:schemeClr val="bg1"/>
                </a:solidFill>
                <a:hlinkClick r:id="rId8"/>
              </a:rPr>
              <a:t>-epocha-</a:t>
            </a:r>
            <a:r>
              <a:rPr lang="cs-CZ" dirty="0" err="1" smtClean="0">
                <a:solidFill>
                  <a:schemeClr val="bg1"/>
                </a:solidFill>
                <a:hlinkClick r:id="rId8"/>
              </a:rPr>
              <a:t>hlubsi</a:t>
            </a:r>
            <a:r>
              <a:rPr lang="cs-CZ" dirty="0" smtClean="0">
                <a:solidFill>
                  <a:schemeClr val="bg1"/>
                </a:solidFill>
                <a:hlinkClick r:id="rId8"/>
              </a:rPr>
              <a:t>-aspekty-</a:t>
            </a:r>
            <a:r>
              <a:rPr lang="cs-CZ" dirty="0" err="1" smtClean="0">
                <a:solidFill>
                  <a:schemeClr val="bg1"/>
                </a:solidFill>
                <a:hlinkClick r:id="rId8"/>
              </a:rPr>
              <a:t>dlouhodobych</a:t>
            </a:r>
            <a:r>
              <a:rPr lang="cs-CZ" dirty="0" smtClean="0">
                <a:solidFill>
                  <a:schemeClr val="bg1"/>
                </a:solidFill>
                <a:hlinkClick r:id="rId8"/>
              </a:rPr>
              <a:t>-represi-v-tibetu-</a:t>
            </a:r>
            <a:r>
              <a:rPr lang="cs-CZ" dirty="0" err="1" smtClean="0">
                <a:solidFill>
                  <a:schemeClr val="bg1"/>
                </a:solidFill>
                <a:hlinkClick r:id="rId8"/>
              </a:rPr>
              <a:t>cast</a:t>
            </a:r>
            <a:r>
              <a:rPr lang="cs-CZ" dirty="0" smtClean="0">
                <a:solidFill>
                  <a:schemeClr val="bg1"/>
                </a:solidFill>
                <a:hlinkClick r:id="rId8"/>
              </a:rPr>
              <a:t>-1</a:t>
            </a: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7930</TotalTime>
  <Words>175</Words>
  <Application>Microsoft Office PowerPoint</Application>
  <PresentationFormat>Předvádění na obrazovce (4:3)</PresentationFormat>
  <Paragraphs>59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Protesty v Tibetu Jakubcová Aneta   Stejskalová Tereza  </vt:lpstr>
      <vt:lpstr>Počátky vztahů Čína - Tibet</vt:lpstr>
      <vt:lpstr>Patří Tibet Číně?</vt:lpstr>
      <vt:lpstr>Anexe</vt:lpstr>
      <vt:lpstr>Snímek 5</vt:lpstr>
      <vt:lpstr>Tibetská povstání</vt:lpstr>
      <vt:lpstr>Ngawang Choephel </vt:lpstr>
      <vt:lpstr>Tibet dnes</vt:lpstr>
      <vt:lpstr>Zdroje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Protesty v Tibetu</dc:title>
  <dc:creator>Tereza Stejskalová</dc:creator>
  <cp:lastModifiedBy>Anet</cp:lastModifiedBy>
  <cp:revision>244</cp:revision>
  <dcterms:created xsi:type="dcterms:W3CDTF">2013-05-02T12:40:57Z</dcterms:created>
  <dcterms:modified xsi:type="dcterms:W3CDTF">2013-05-12T09:51:27Z</dcterms:modified>
</cp:coreProperties>
</file>