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4" r:id="rId9"/>
    <p:sldId id="266" r:id="rId10"/>
    <p:sldId id="265" r:id="rId11"/>
    <p:sldId id="263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5615-9B34-48C8-B13F-AEABA691D891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7DD6-A29B-4628-B7AD-A642105E0C69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5615-9B34-48C8-B13F-AEABA691D891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7DD6-A29B-4628-B7AD-A642105E0C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5615-9B34-48C8-B13F-AEABA691D891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7DD6-A29B-4628-B7AD-A642105E0C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5615-9B34-48C8-B13F-AEABA691D891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7DD6-A29B-4628-B7AD-A642105E0C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5615-9B34-48C8-B13F-AEABA691D891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7DD6-A29B-4628-B7AD-A642105E0C6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5615-9B34-48C8-B13F-AEABA691D891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7DD6-A29B-4628-B7AD-A642105E0C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5615-9B34-48C8-B13F-AEABA691D891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7DD6-A29B-4628-B7AD-A642105E0C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5615-9B34-48C8-B13F-AEABA691D891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7DD6-A29B-4628-B7AD-A642105E0C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5615-9B34-48C8-B13F-AEABA691D891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7DD6-A29B-4628-B7AD-A642105E0C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5615-9B34-48C8-B13F-AEABA691D891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7DD6-A29B-4628-B7AD-A642105E0C69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5615-9B34-48C8-B13F-AEABA691D891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7DD6-A29B-4628-B7AD-A642105E0C69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A495615-9B34-48C8-B13F-AEABA691D891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2B07DD6-A29B-4628-B7AD-A642105E0C69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wsj.com/chinarealtime/2011/06/03/can-chinas-new-peoples-representatives-light-a-fire-under-beijing/" TargetMode="External"/><Relationship Id="rId2" Type="http://schemas.openxmlformats.org/officeDocument/2006/relationships/hyperlink" Target="http://www.velkaepocha.sk/2013011620649/Cinsky-spisovatel-Li-Ccheng-pcheng-o-zakazu-promluvit-na-sve-autogramiade-Jsou-to-magori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monitor.com/World/Asia-Pacific/2011/0406/After-Ai-Weiwei-s-arrest-a-hard-hitting-Chinese-author-remains-undeterred" TargetMode="External"/><Relationship Id="rId4" Type="http://schemas.openxmlformats.org/officeDocument/2006/relationships/hyperlink" Target="http://thediplomat.com/china-power/who-is-li-chengpen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9LMUJDZBHc" TargetMode="External"/><Relationship Id="rId2" Type="http://schemas.openxmlformats.org/officeDocument/2006/relationships/hyperlink" Target="http://www.dailymotion.com/video/xr109h_2-died-in-forced-demolition-in-northeast-china-s-heilongjiang-province_news#.UZzikMprfG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" y="2132856"/>
            <a:ext cx="4419600" cy="2232248"/>
          </a:xfrm>
        </p:spPr>
        <p:txBody>
          <a:bodyPr>
            <a:normAutofit/>
          </a:bodyPr>
          <a:lstStyle/>
          <a:p>
            <a:r>
              <a:rPr lang="cs-CZ" sz="5300" dirty="0" err="1" smtClean="0"/>
              <a:t>李承鹏</a:t>
            </a:r>
            <a:r>
              <a:rPr lang="cs-CZ" sz="6700" dirty="0" smtClean="0"/>
              <a:t/>
            </a:r>
            <a:br>
              <a:rPr lang="cs-CZ" sz="6700" dirty="0" smtClean="0"/>
            </a:br>
            <a:r>
              <a:rPr lang="cs-CZ" sz="2700" dirty="0" err="1" smtClean="0"/>
              <a:t>Lǐ</a:t>
            </a:r>
            <a:r>
              <a:rPr lang="cs-CZ" sz="2700" dirty="0" smtClean="0"/>
              <a:t> </a:t>
            </a:r>
            <a:r>
              <a:rPr lang="cs-CZ" sz="2700" dirty="0" err="1"/>
              <a:t>Chéngpéng</a:t>
            </a:r>
            <a:r>
              <a:rPr lang="cs-CZ" sz="2700" dirty="0"/>
              <a:t> </a:t>
            </a: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>aktivní občan</a:t>
            </a:r>
            <a:endParaRPr lang="cs-CZ" sz="6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3933056"/>
            <a:ext cx="4487416" cy="1066800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	</a:t>
            </a:r>
          </a:p>
          <a:p>
            <a:r>
              <a:rPr lang="cs-CZ" dirty="0"/>
              <a:t>	</a:t>
            </a:r>
            <a:r>
              <a:rPr lang="cs-CZ" dirty="0" smtClean="0"/>
              <a:t>		</a:t>
            </a:r>
            <a:r>
              <a:rPr lang="cs-CZ" sz="1700" dirty="0" smtClean="0"/>
              <a:t>zpracoval Petr Jedlička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44915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A trest za jeho snaživost?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848" y="1639341"/>
            <a:ext cx="8229600" cy="4525963"/>
          </a:xfrm>
        </p:spPr>
        <p:txBody>
          <a:bodyPr/>
          <a:lstStyle/>
          <a:p>
            <a:r>
              <a:rPr lang="cs-CZ" dirty="0" smtClean="0"/>
              <a:t>Zákaz veřejného projevu při vlastní autogramiádě a </a:t>
            </a:r>
            <a:r>
              <a:rPr lang="cs-CZ" dirty="0" err="1" smtClean="0"/>
              <a:t>křestu</a:t>
            </a:r>
            <a:r>
              <a:rPr lang="cs-CZ" dirty="0" smtClean="0"/>
              <a:t> nové knihy </a:t>
            </a:r>
            <a:r>
              <a:rPr lang="cs-CZ" i="1" dirty="0" smtClean="0">
                <a:solidFill>
                  <a:srgbClr val="FFFF00"/>
                </a:solidFill>
              </a:rPr>
              <a:t>Celý svět ví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 descr="http://www.ntdtv.cz/display17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812473"/>
            <a:ext cx="4680520" cy="3190206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940152" y="2812473"/>
            <a:ext cx="15841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Nesměl dokonce ani poděkovat fanouškům, kteří na autogramiádu přišli. Na protest si nasadil roušku.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27584" y="616530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„Jsou to magoři.“ vyjádřil se.</a:t>
            </a:r>
          </a:p>
          <a:p>
            <a:r>
              <a:rPr lang="cs-CZ" sz="1000" dirty="0">
                <a:solidFill>
                  <a:srgbClr val="FFFF00"/>
                </a:solidFill>
              </a:rPr>
              <a:t>http://www.ntdtv.cz/li-ccheng-pcheng-zakazu-promluvit-na-sve-autogramiade</a:t>
            </a:r>
          </a:p>
        </p:txBody>
      </p:sp>
    </p:spTree>
    <p:extLst>
      <p:ext uri="{BB962C8B-B14F-4D97-AF65-F5344CB8AC3E}">
        <p14:creationId xmlns:p14="http://schemas.microsoft.com/office/powerpoint/2010/main" val="40778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 err="1" smtClean="0"/>
              <a:t>Chengpeng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„</a:t>
            </a:r>
            <a:r>
              <a:rPr lang="en-US" b="1" dirty="0" smtClean="0"/>
              <a:t>I'm </a:t>
            </a:r>
            <a:r>
              <a:rPr lang="en-US" b="1" dirty="0"/>
              <a:t>not </a:t>
            </a:r>
            <a:r>
              <a:rPr lang="en-US" b="1" dirty="0" smtClean="0"/>
              <a:t>scared</a:t>
            </a:r>
            <a:r>
              <a:rPr lang="cs-CZ" b="1" dirty="0" smtClean="0"/>
              <a:t>. </a:t>
            </a:r>
            <a:r>
              <a:rPr lang="en-US" b="1" dirty="0" smtClean="0"/>
              <a:t>There </a:t>
            </a:r>
            <a:r>
              <a:rPr lang="en-US" b="1" dirty="0"/>
              <a:t>are some things you have to face as a man</a:t>
            </a:r>
            <a:r>
              <a:rPr lang="en-US" b="1" dirty="0" smtClean="0"/>
              <a:t>.</a:t>
            </a:r>
            <a:r>
              <a:rPr lang="cs-CZ" b="1" dirty="0" smtClean="0"/>
              <a:t>“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589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  <a:hlinkClick r:id="rId2"/>
              </a:rPr>
              <a:t>http://</a:t>
            </a:r>
            <a:r>
              <a:rPr lang="cs-CZ" dirty="0" smtClean="0">
                <a:solidFill>
                  <a:srgbClr val="FFFF00"/>
                </a:solidFill>
                <a:hlinkClick r:id="rId2"/>
              </a:rPr>
              <a:t>www.velkaepocha.sk/2013011620649/Cinsky-spisovatel-Li-Ccheng-pcheng-o-zakazu-promluvit-na-sve-autogramiade-Jsou-to-magori.html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  <a:hlinkClick r:id="rId3"/>
              </a:rPr>
              <a:t>http://blogs.wsj.com/chinarealtime/2011/06/03/can-chinas-new-peoples-representatives-light-a-fire-under-beijing</a:t>
            </a:r>
            <a:r>
              <a:rPr lang="cs-CZ" dirty="0" smtClean="0">
                <a:solidFill>
                  <a:srgbClr val="FFFF00"/>
                </a:solidFill>
                <a:hlinkClick r:id="rId3"/>
              </a:rPr>
              <a:t>/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  <a:hlinkClick r:id="rId4"/>
              </a:rPr>
              <a:t>http://thediplomat.com/china-power/who-is-li-chengpeng</a:t>
            </a:r>
            <a:r>
              <a:rPr lang="cs-CZ" dirty="0" smtClean="0">
                <a:solidFill>
                  <a:srgbClr val="FFFF00"/>
                </a:solidFill>
                <a:hlinkClick r:id="rId4"/>
              </a:rPr>
              <a:t>/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  <a:hlinkClick r:id="rId5"/>
              </a:rPr>
              <a:t>http://www.csmonitor.com/World/Asia-Pacific/2011/0406/After-Ai-Weiwei-s-arrest-a-hard-hitting-Chinese-author-remains-undeterred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417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i="1" dirty="0" err="1"/>
              <a:t>Lǐ</a:t>
            </a:r>
            <a:r>
              <a:rPr lang="cs-CZ" i="1" dirty="0"/>
              <a:t> </a:t>
            </a:r>
            <a:r>
              <a:rPr lang="cs-CZ" i="1" dirty="0" err="1"/>
              <a:t>Chéngpéng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4040188" cy="639762"/>
          </a:xfrm>
        </p:spPr>
        <p:txBody>
          <a:bodyPr/>
          <a:lstStyle/>
          <a:p>
            <a:r>
              <a:rPr lang="cs-CZ" u="sng" dirty="0"/>
              <a:t>ž</a:t>
            </a:r>
            <a:r>
              <a:rPr lang="cs-CZ" u="sng" dirty="0" smtClean="0"/>
              <a:t>ivot a dílo</a:t>
            </a:r>
            <a:endParaRPr lang="cs-CZ" u="sng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ar. </a:t>
            </a:r>
            <a:r>
              <a:rPr lang="cs-CZ" dirty="0" smtClean="0"/>
              <a:t>1968, </a:t>
            </a:r>
            <a:r>
              <a:rPr lang="cs-CZ" dirty="0" err="1" smtClean="0"/>
              <a:t>Chengdu</a:t>
            </a:r>
            <a:r>
              <a:rPr lang="cs-CZ" dirty="0" smtClean="0"/>
              <a:t>, </a:t>
            </a:r>
            <a:r>
              <a:rPr lang="cs-CZ" dirty="0" err="1" smtClean="0"/>
              <a:t>Sichuan</a:t>
            </a:r>
            <a:endParaRPr lang="cs-CZ" dirty="0" smtClean="0"/>
          </a:p>
          <a:p>
            <a:r>
              <a:rPr lang="cs-CZ" dirty="0"/>
              <a:t>e</a:t>
            </a:r>
            <a:r>
              <a:rPr lang="cs-CZ" dirty="0" smtClean="0"/>
              <a:t>sejista, novinář</a:t>
            </a:r>
          </a:p>
          <a:p>
            <a:r>
              <a:rPr lang="cs-CZ" dirty="0" smtClean="0"/>
              <a:t>6 mil. fanoušků na </a:t>
            </a:r>
            <a:r>
              <a:rPr lang="cs-CZ" dirty="0" err="1" smtClean="0"/>
              <a:t>Weibo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spisovatel</a:t>
            </a:r>
          </a:p>
          <a:p>
            <a:r>
              <a:rPr lang="cs-CZ" dirty="0"/>
              <a:t>n</a:t>
            </a:r>
            <a:r>
              <a:rPr lang="cs-CZ" dirty="0" smtClean="0"/>
              <a:t>ovinář</a:t>
            </a:r>
          </a:p>
          <a:p>
            <a:r>
              <a:rPr lang="cs-CZ" dirty="0"/>
              <a:t>k</a:t>
            </a:r>
            <a:r>
              <a:rPr lang="cs-CZ" dirty="0" smtClean="0"/>
              <a:t>ritik společenských poměrů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s://encrypted-tbn1.gstatic.com/images?q=tbn:ANd9GcT-Qu66MJlvSFtp-aWYlulTA_fZf5S_CvBTgQH7m2MoYdDM3WEw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16832"/>
            <a:ext cx="2760656" cy="414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2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 smtClean="0"/>
              <a:t>Aféra s korupcí ve fotbale</a:t>
            </a:r>
          </a:p>
          <a:p>
            <a:r>
              <a:rPr lang="cs-CZ" dirty="0" smtClean="0"/>
              <a:t>V roce 2010 upozornil na provázanost čínského národního mužstva i jiných týmů s podsvětím.</a:t>
            </a:r>
          </a:p>
          <a:p>
            <a:r>
              <a:rPr lang="cs-CZ" dirty="0" smtClean="0"/>
              <a:t>Podle </a:t>
            </a:r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 err="1" smtClean="0"/>
              <a:t>Chengpenga</a:t>
            </a:r>
            <a:r>
              <a:rPr lang="cs-CZ" dirty="0" smtClean="0"/>
              <a:t> není v prostředí čínského fotbalu téměř možné, aby se kterýkoliv hráč vyhnul zapojení do široce zmanipulovaného systému předem naplánovaných utkání.</a:t>
            </a:r>
          </a:p>
          <a:p>
            <a:r>
              <a:rPr lang="cs-CZ" dirty="0"/>
              <a:t>n</a:t>
            </a:r>
            <a:r>
              <a:rPr lang="cs-CZ" dirty="0" smtClean="0"/>
              <a:t>apsal knihu: </a:t>
            </a:r>
            <a:r>
              <a:rPr lang="en-US" i="1" dirty="0"/>
              <a:t>Chinese Soccer: The Inside </a:t>
            </a:r>
            <a:r>
              <a:rPr lang="en-US" i="1" dirty="0" smtClean="0"/>
              <a:t>Story</a:t>
            </a:r>
            <a:endParaRPr lang="cs-CZ" i="1" dirty="0" smtClean="0"/>
          </a:p>
          <a:p>
            <a:r>
              <a:rPr lang="cs-CZ" i="1" dirty="0" smtClean="0"/>
              <a:t>Po vydání knihy se stal terčem násilných výhrůžek a výhružných dopisů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767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Nucené demolice v </a:t>
            </a:r>
            <a:r>
              <a:rPr lang="cs-CZ" u="sng" dirty="0" err="1" smtClean="0"/>
              <a:t>Hunanu</a:t>
            </a:r>
            <a:r>
              <a:rPr lang="cs-CZ" u="sng" dirty="0" smtClean="0"/>
              <a:t> a </a:t>
            </a:r>
            <a:r>
              <a:rPr lang="cs-CZ" u="sng" dirty="0" err="1" smtClean="0"/>
              <a:t>Heilongjiangu</a:t>
            </a:r>
            <a:endParaRPr lang="cs-CZ" u="sng" dirty="0" smtClean="0"/>
          </a:p>
          <a:p>
            <a:r>
              <a:rPr lang="cs-CZ" dirty="0" smtClean="0"/>
              <a:t>Vláda vyvlastňuje půdu a s ní i nemovitosti bez přiměřené náhrady, argumentuje přitom veřejným zájmem.</a:t>
            </a:r>
          </a:p>
          <a:p>
            <a:r>
              <a:rPr lang="cs-CZ" dirty="0" smtClean="0"/>
              <a:t>Podle obecných zásad vlastnického práva je vyvlastnění možné vždy pouze za náhradu!</a:t>
            </a:r>
          </a:p>
          <a:p>
            <a:r>
              <a:rPr lang="cs-CZ" b="1" dirty="0" err="1" smtClean="0"/>
              <a:t>Li</a:t>
            </a:r>
            <a:r>
              <a:rPr lang="cs-CZ" b="1" dirty="0" smtClean="0"/>
              <a:t> </a:t>
            </a:r>
            <a:r>
              <a:rPr lang="cs-CZ" b="1" dirty="0" err="1" smtClean="0"/>
              <a:t>Chengpeng</a:t>
            </a:r>
            <a:r>
              <a:rPr lang="cs-CZ" b="1" dirty="0" smtClean="0"/>
              <a:t> </a:t>
            </a:r>
            <a:r>
              <a:rPr lang="cs-CZ" dirty="0" smtClean="0"/>
              <a:t>napsal knihu </a:t>
            </a:r>
            <a:r>
              <a:rPr lang="cs-CZ" b="1" i="1" dirty="0" err="1"/>
              <a:t>Li</a:t>
            </a:r>
            <a:r>
              <a:rPr lang="cs-CZ" b="1" i="1" dirty="0"/>
              <a:t> </a:t>
            </a:r>
            <a:r>
              <a:rPr lang="cs-CZ" b="1" i="1" dirty="0" err="1"/>
              <a:t>Kele</a:t>
            </a:r>
            <a:r>
              <a:rPr lang="cs-CZ" b="1" i="1" dirty="0"/>
              <a:t> </a:t>
            </a:r>
            <a:r>
              <a:rPr lang="cs-CZ" b="1" i="1" dirty="0" err="1"/>
              <a:t>Protests</a:t>
            </a:r>
            <a:r>
              <a:rPr lang="cs-CZ" b="1" i="1" dirty="0"/>
              <a:t> </a:t>
            </a:r>
            <a:r>
              <a:rPr lang="cs-CZ" b="1" i="1" dirty="0" err="1" smtClean="0"/>
              <a:t>Demolitions</a:t>
            </a:r>
            <a:r>
              <a:rPr lang="cs-CZ" b="1" i="1" dirty="0" smtClean="0"/>
              <a:t>,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podařilo se mu ji vydat pouze v odlehlé provincii </a:t>
            </a:r>
            <a:r>
              <a:rPr lang="cs-CZ" dirty="0" err="1" smtClean="0"/>
              <a:t>Gansu</a:t>
            </a:r>
            <a:r>
              <a:rPr lang="cs-CZ" dirty="0" smtClean="0"/>
              <a:t>, jinde musel čelit neochotě vydavatelů.</a:t>
            </a:r>
            <a:endParaRPr lang="cs-CZ" b="1" i="1" dirty="0" smtClean="0"/>
          </a:p>
          <a:p>
            <a:r>
              <a:rPr lang="cs-CZ" b="1" i="1" dirty="0" smtClean="0"/>
              <a:t>Články</a:t>
            </a:r>
            <a:r>
              <a:rPr lang="cs-CZ" i="1" dirty="0" smtClean="0"/>
              <a:t>, které na toto téma publikuje na blogu, jsou </a:t>
            </a:r>
            <a:r>
              <a:rPr lang="cs-CZ" b="1" i="1" dirty="0" smtClean="0"/>
              <a:t>mazány během několika minut</a:t>
            </a:r>
            <a:r>
              <a:rPr lang="cs-CZ" i="1" dirty="0" smtClean="0"/>
              <a:t>, je proto nucen je publikovat na více stránkách současně a opakovaně.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38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 smtClean="0"/>
              <a:t>Nucené demolice a vyvlastňování</a:t>
            </a:r>
          </a:p>
          <a:p>
            <a:r>
              <a:rPr lang="cs-CZ" dirty="0" smtClean="0"/>
              <a:t>Majitelé nemovitostí jsou zoufalí, páchají sebevraždy: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1900" dirty="0" smtClean="0"/>
              <a:t>Z knihy </a:t>
            </a:r>
            <a:r>
              <a:rPr lang="cs-CZ" sz="2000" b="1" dirty="0" err="1">
                <a:solidFill>
                  <a:srgbClr val="FFFF00"/>
                </a:solidFill>
              </a:rPr>
              <a:t>Li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  <a:r>
              <a:rPr lang="cs-CZ" sz="2000" b="1" dirty="0" err="1">
                <a:solidFill>
                  <a:srgbClr val="FFFF00"/>
                </a:solidFill>
              </a:rPr>
              <a:t>Kele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  <a:r>
              <a:rPr lang="cs-CZ" sz="2000" b="1" dirty="0" err="1">
                <a:solidFill>
                  <a:srgbClr val="FFFF00"/>
                </a:solidFill>
              </a:rPr>
              <a:t>Protests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  <a:r>
              <a:rPr lang="cs-CZ" sz="2000" b="1" dirty="0" err="1" smtClean="0">
                <a:solidFill>
                  <a:srgbClr val="FFFF00"/>
                </a:solidFill>
              </a:rPr>
              <a:t>Demolitions</a:t>
            </a:r>
            <a:r>
              <a:rPr lang="cs-CZ" sz="2000" b="1" dirty="0" smtClean="0">
                <a:solidFill>
                  <a:srgbClr val="FFFF00"/>
                </a:solidFill>
              </a:rPr>
              <a:t>: </a:t>
            </a:r>
            <a:r>
              <a:rPr lang="en-US" sz="1900" dirty="0" smtClean="0"/>
              <a:t>“In </a:t>
            </a:r>
            <a:r>
              <a:rPr lang="en-US" sz="1900" dirty="0"/>
              <a:t>China, there’s no such thing as real estate – at least, nobody knows if it’s really real. First they told us, ‘You can buy a house, it’s yours!’ But then they added another part: ‘But the government owns the land.’ And then they said, ‘And the house is part of the land.’ So who owns our houses, really?”</a:t>
            </a:r>
            <a:endParaRPr lang="cs-CZ" sz="19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2420888"/>
            <a:ext cx="4680520" cy="2000548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  <a:hlinkClick r:id="rId2"/>
              </a:rPr>
              <a:t>Ilustrační videa</a:t>
            </a:r>
          </a:p>
          <a:p>
            <a:endParaRPr lang="cs-CZ" dirty="0" smtClean="0">
              <a:hlinkClick r:id="rId2"/>
            </a:endParaRPr>
          </a:p>
          <a:p>
            <a:r>
              <a:rPr lang="cs-CZ" sz="1400" dirty="0" smtClean="0">
                <a:hlinkClick r:id="rId2"/>
              </a:rPr>
              <a:t>http</a:t>
            </a:r>
            <a:r>
              <a:rPr lang="cs-CZ" sz="1400" dirty="0">
                <a:hlinkClick r:id="rId2"/>
              </a:rPr>
              <a:t>://www.dailymotion.com/video/xr109h_2-died-in-forced-demolition-in-northeast-china-s-heilongjiang-province_news#.</a:t>
            </a:r>
            <a:r>
              <a:rPr lang="cs-CZ" sz="1400" dirty="0" smtClean="0">
                <a:hlinkClick r:id="rId2"/>
              </a:rPr>
              <a:t>UZzikMprfGo</a:t>
            </a:r>
            <a:endParaRPr lang="cs-CZ" sz="1400" dirty="0" smtClean="0"/>
          </a:p>
          <a:p>
            <a:endParaRPr lang="cs-CZ" sz="1400" dirty="0"/>
          </a:p>
          <a:p>
            <a:r>
              <a:rPr lang="cs-CZ" sz="1400" dirty="0">
                <a:hlinkClick r:id="rId3"/>
              </a:rPr>
              <a:t>https://</a:t>
            </a:r>
            <a:r>
              <a:rPr lang="cs-CZ" sz="1400" dirty="0" smtClean="0">
                <a:hlinkClick r:id="rId3"/>
              </a:rPr>
              <a:t>www.youtube.com/watch?v=A9LMUJDZBHc</a:t>
            </a:r>
            <a:endParaRPr lang="cs-CZ" sz="1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56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 err="1" smtClean="0"/>
              <a:t>Chengpeng</a:t>
            </a:r>
            <a:r>
              <a:rPr lang="cs-CZ" dirty="0" smtClean="0"/>
              <a:t> kvůli své aktivitě v lidskoprávní oblasti čelí neustálému tlaku ze všech stran. Je jedním z těch, které režim považuje za hrozbu, bojí se jej však otevřeně zlikvidovat díky jeho poměrně velké popularitě. Používá proti němu tedy jeho vlastní zbraně – média – a snaží se jej očernit alespoň v očích veřejnosti.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 err="1" smtClean="0"/>
              <a:t>Chengpeng</a:t>
            </a:r>
            <a:r>
              <a:rPr lang="cs-CZ" dirty="0" smtClean="0"/>
              <a:t>: </a:t>
            </a:r>
            <a:r>
              <a:rPr lang="en-US" dirty="0" smtClean="0">
                <a:solidFill>
                  <a:srgbClr val="FFFF00"/>
                </a:solidFill>
              </a:rPr>
              <a:t>“</a:t>
            </a:r>
            <a:r>
              <a:rPr lang="en-US" i="1" dirty="0" smtClean="0">
                <a:solidFill>
                  <a:srgbClr val="FFFF00"/>
                </a:solidFill>
              </a:rPr>
              <a:t>They're </a:t>
            </a:r>
            <a:r>
              <a:rPr lang="en-US" i="1" dirty="0">
                <a:solidFill>
                  <a:srgbClr val="FFFF00"/>
                </a:solidFill>
              </a:rPr>
              <a:t>in the government's pay. They get a little bit of money each month, and they write these things. If people like that are criticizing you, you must be speaking for the people</a:t>
            </a:r>
            <a:r>
              <a:rPr lang="en-US" dirty="0">
                <a:solidFill>
                  <a:srgbClr val="FFFF00"/>
                </a:solidFill>
              </a:rPr>
              <a:t>.”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20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Stojí za přečtení:</a:t>
            </a:r>
          </a:p>
          <a:p>
            <a:pPr marL="0" indent="0">
              <a:buNone/>
            </a:pPr>
            <a:r>
              <a:rPr lang="en-US" b="1" dirty="0"/>
              <a:t>China, Demolished: Forced Evictions and the Tenants' Rights Movement in China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http://books.google.cz/books?id=52lT218pZ7gC&amp;pg=PA16&amp;lpg=PA16&amp;dq=demolition+hunan+province&amp;source=bl&amp;ots=tIYFBbgXUZ&amp;sig=5VgHxxQGftK7zXL81_-jjozal44&amp;hl=cs&amp;sa=X&amp;ei=i-KcUcfpLsGXPYXMgcgP&amp;ved=0CHcQ6AEwBw#v=onepage&amp;q=demolition%20hunan%20province&amp;f=false</a:t>
            </a:r>
          </a:p>
        </p:txBody>
      </p:sp>
    </p:spTree>
    <p:extLst>
      <p:ext uri="{BB962C8B-B14F-4D97-AF65-F5344CB8AC3E}">
        <p14:creationId xmlns:p14="http://schemas.microsoft.com/office/powerpoint/2010/main" val="1948993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u="sng" dirty="0" err="1" smtClean="0"/>
              <a:t>Li</a:t>
            </a:r>
            <a:r>
              <a:rPr lang="cs-CZ" u="sng" dirty="0" smtClean="0"/>
              <a:t> – nezávislý kandidát</a:t>
            </a:r>
          </a:p>
          <a:p>
            <a:r>
              <a:rPr lang="cs-CZ" dirty="0" smtClean="0"/>
              <a:t>V roce 2011 podal kandidaturu do místního samosprávného v orgánu v jeho rodném </a:t>
            </a:r>
            <a:r>
              <a:rPr lang="cs-CZ" dirty="0" err="1" smtClean="0"/>
              <a:t>Chengdu</a:t>
            </a:r>
            <a:r>
              <a:rPr lang="cs-CZ" dirty="0" smtClean="0"/>
              <a:t>, v okrese </a:t>
            </a:r>
            <a:r>
              <a:rPr lang="cs-CZ" dirty="0" err="1" smtClean="0"/>
              <a:t>Wuhou</a:t>
            </a:r>
            <a:r>
              <a:rPr lang="cs-CZ" dirty="0" smtClean="0"/>
              <a:t>.</a:t>
            </a:r>
          </a:p>
          <a:p>
            <a:r>
              <a:rPr lang="cs-CZ" dirty="0" smtClean="0"/>
              <a:t>To byl do té doby nevídaný krok. Je nepsaným pravidlem, že kandidáti všichni kandidáti do samosprávy jsou vždy jmenováni příslušnou organizační jednotkou Komunistické Strany.</a:t>
            </a:r>
          </a:p>
          <a:p>
            <a:r>
              <a:rPr lang="cs-CZ" dirty="0" smtClean="0"/>
              <a:t>Oficiální deník </a:t>
            </a:r>
            <a:r>
              <a:rPr lang="cs-CZ" dirty="0" err="1" smtClean="0"/>
              <a:t>Xinhua</a:t>
            </a:r>
            <a:r>
              <a:rPr lang="cs-CZ" dirty="0" smtClean="0"/>
              <a:t> se k tomu vyjádřil takto: </a:t>
            </a:r>
            <a:r>
              <a:rPr lang="en-US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i="1" dirty="0" smtClean="0">
                <a:solidFill>
                  <a:srgbClr val="FFFF00"/>
                </a:solidFill>
              </a:rPr>
              <a:t>‘</a:t>
            </a:r>
            <a:r>
              <a:rPr lang="en-US" i="1" dirty="0">
                <a:solidFill>
                  <a:srgbClr val="FFFF00"/>
                </a:solidFill>
              </a:rPr>
              <a:t>There is no such thing as an “</a:t>
            </a:r>
            <a:r>
              <a:rPr lang="en-US" b="1" i="1" dirty="0">
                <a:solidFill>
                  <a:srgbClr val="FFFF00"/>
                </a:solidFill>
              </a:rPr>
              <a:t>independent candidate</a:t>
            </a:r>
            <a:r>
              <a:rPr lang="en-US" i="1" dirty="0">
                <a:solidFill>
                  <a:srgbClr val="FFFF00"/>
                </a:solidFill>
              </a:rPr>
              <a:t>” as it’s not recognized by law</a:t>
            </a:r>
            <a:r>
              <a:rPr lang="en-US" i="1" dirty="0" smtClean="0">
                <a:solidFill>
                  <a:srgbClr val="FFFF00"/>
                </a:solidFill>
              </a:rPr>
              <a:t>.’</a:t>
            </a:r>
            <a:endParaRPr lang="cs-CZ" i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u="sng" dirty="0" err="1" smtClean="0"/>
              <a:t>Southern</a:t>
            </a:r>
            <a:r>
              <a:rPr lang="cs-CZ" u="sng" dirty="0" smtClean="0"/>
              <a:t> </a:t>
            </a:r>
            <a:r>
              <a:rPr lang="cs-CZ" u="sng" dirty="0" err="1" smtClean="0"/>
              <a:t>weekly</a:t>
            </a:r>
            <a:endParaRPr lang="cs-CZ" u="sng" dirty="0" smtClean="0"/>
          </a:p>
          <a:p>
            <a:r>
              <a:rPr lang="cs-CZ" dirty="0" smtClean="0"/>
              <a:t>Ohledně známé kauzy </a:t>
            </a:r>
            <a:r>
              <a:rPr lang="cs-CZ" dirty="0" err="1" smtClean="0"/>
              <a:t>cenzruy</a:t>
            </a:r>
            <a:r>
              <a:rPr lang="cs-CZ" dirty="0" smtClean="0"/>
              <a:t> v deníku </a:t>
            </a:r>
            <a:r>
              <a:rPr lang="cs-CZ" dirty="0" err="1" smtClean="0"/>
              <a:t>Southern</a:t>
            </a:r>
            <a:r>
              <a:rPr lang="cs-CZ" dirty="0" smtClean="0"/>
              <a:t> </a:t>
            </a:r>
            <a:r>
              <a:rPr lang="cs-CZ" dirty="0" err="1" smtClean="0"/>
              <a:t>Weekly</a:t>
            </a:r>
            <a:r>
              <a:rPr lang="cs-CZ" dirty="0" smtClean="0"/>
              <a:t> se razantně postavil na stranu deníku. I to mu mohlo přinést další </a:t>
            </a:r>
            <a:r>
              <a:rPr lang="cs-CZ" dirty="0" err="1" smtClean="0"/>
              <a:t>psotihy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76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thediplomat.com/china-power/files/2011/06/LCP-campaign-poster-400x3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24743"/>
            <a:ext cx="6048672" cy="47633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85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202</TotalTime>
  <Words>507</Words>
  <Application>Microsoft Office PowerPoint</Application>
  <PresentationFormat>Předvádění na obrazovce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Došky</vt:lpstr>
      <vt:lpstr>李承鹏 Lǐ Chéngpéng  aktivní občan</vt:lpstr>
      <vt:lpstr>Lǐ Chéngpéng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 trest za jeho snaživost?</vt:lpstr>
      <vt:lpstr>Prezentace aplikace PowerPoint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李承鹏 Lǐ Chéngpéng  (narozen 1968)</dc:title>
  <dc:creator>uzivatel</dc:creator>
  <cp:lastModifiedBy>uzivatel</cp:lastModifiedBy>
  <cp:revision>16</cp:revision>
  <dcterms:created xsi:type="dcterms:W3CDTF">2013-05-22T10:32:50Z</dcterms:created>
  <dcterms:modified xsi:type="dcterms:W3CDTF">2013-05-22T16:34:33Z</dcterms:modified>
</cp:coreProperties>
</file>