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8" r:id="rId8"/>
    <p:sldId id="264" r:id="rId9"/>
    <p:sldId id="266" r:id="rId10"/>
    <p:sldId id="265" r:id="rId11"/>
    <p:sldId id="263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5" name="Group 94"/>
          <p:cNvGrpSpPr/>
          <p:nvPr/>
        </p:nvGrpSpPr>
        <p:grpSpPr>
          <a:xfrm>
            <a:off x="0" y="-30477"/>
            <a:ext cx="9067800" cy="6889273"/>
            <a:chOff x="0" y="-30477"/>
            <a:chExt cx="9067800" cy="6889273"/>
          </a:xfrm>
        </p:grpSpPr>
        <p:cxnSp>
          <p:nvCxnSpPr>
            <p:cNvPr id="110" name="Straight Connector 109"/>
            <p:cNvCxnSpPr/>
            <p:nvPr/>
          </p:nvCxnSpPr>
          <p:spPr>
            <a:xfrm rot="16200000" flipH="1">
              <a:off x="-1447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rot="16200000" flipH="1">
              <a:off x="-1638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/>
            <p:nvPr/>
          </p:nvCxnSpPr>
          <p:spPr>
            <a:xfrm rot="5400000">
              <a:off x="-1485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1" name="Straight Connector 180"/>
            <p:cNvCxnSpPr/>
            <p:nvPr/>
          </p:nvCxnSpPr>
          <p:spPr>
            <a:xfrm rot="5400000">
              <a:off x="-32385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2" name="Straight Connector 181"/>
            <p:cNvCxnSpPr/>
            <p:nvPr/>
          </p:nvCxnSpPr>
          <p:spPr>
            <a:xfrm rot="16200000" flipH="1">
              <a:off x="-33147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rot="16200000" flipH="1">
              <a:off x="-1371600" y="2971800"/>
              <a:ext cx="6858000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4" name="Straight Connector 183"/>
            <p:cNvCxnSpPr/>
            <p:nvPr/>
          </p:nvCxnSpPr>
          <p:spPr>
            <a:xfrm rot="16200000" flipH="1">
              <a:off x="-2819400" y="3200400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5" name="Straight Connector 184"/>
            <p:cNvCxnSpPr/>
            <p:nvPr/>
          </p:nvCxnSpPr>
          <p:spPr>
            <a:xfrm rot="5400000">
              <a:off x="-2705099" y="3238500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rot="16200000" flipH="1">
              <a:off x="-21336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7" name="Straight Connector 186"/>
            <p:cNvCxnSpPr/>
            <p:nvPr/>
          </p:nvCxnSpPr>
          <p:spPr>
            <a:xfrm rot="16200000" flipH="1">
              <a:off x="-31242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8" name="Straight Connector 187"/>
            <p:cNvCxnSpPr/>
            <p:nvPr/>
          </p:nvCxnSpPr>
          <p:spPr>
            <a:xfrm rot="16200000" flipH="1">
              <a:off x="-1828799" y="3352799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9" name="Straight Connector 188"/>
            <p:cNvCxnSpPr/>
            <p:nvPr/>
          </p:nvCxnSpPr>
          <p:spPr>
            <a:xfrm rot="16200000" flipH="1">
              <a:off x="-28194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0" name="Straight Connector 189"/>
            <p:cNvCxnSpPr/>
            <p:nvPr/>
          </p:nvCxnSpPr>
          <p:spPr>
            <a:xfrm rot="16200000" flipH="1">
              <a:off x="-2438400" y="3124200"/>
              <a:ext cx="6858000" cy="609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5" name="Straight Connector 164"/>
            <p:cNvCxnSpPr/>
            <p:nvPr/>
          </p:nvCxnSpPr>
          <p:spPr>
            <a:xfrm rot="5400000">
              <a:off x="-173164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Connector 165"/>
            <p:cNvCxnSpPr/>
            <p:nvPr/>
          </p:nvCxnSpPr>
          <p:spPr>
            <a:xfrm rot="5400000">
              <a:off x="-1142048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9" name="Straight Connector 168"/>
            <p:cNvCxnSpPr/>
            <p:nvPr/>
          </p:nvCxnSpPr>
          <p:spPr>
            <a:xfrm rot="5400000">
              <a:off x="-9144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rot="5400000">
              <a:off x="-185547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/>
            <p:cNvCxnSpPr/>
            <p:nvPr/>
          </p:nvCxnSpPr>
          <p:spPr>
            <a:xfrm rot="16200000" flipH="1">
              <a:off x="-26431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5" name="Straight Connector 144"/>
            <p:cNvCxnSpPr/>
            <p:nvPr/>
          </p:nvCxnSpPr>
          <p:spPr>
            <a:xfrm rot="16200000" flipH="1">
              <a:off x="-1954530" y="3326130"/>
              <a:ext cx="6858000" cy="20574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rot="16200000" flipH="1">
              <a:off x="-2362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9" name="Straight Connector 208"/>
            <p:cNvCxnSpPr/>
            <p:nvPr/>
          </p:nvCxnSpPr>
          <p:spPr>
            <a:xfrm rot="16200000" flipH="1">
              <a:off x="-21336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0" name="Straight Connector 209"/>
            <p:cNvCxnSpPr/>
            <p:nvPr/>
          </p:nvCxnSpPr>
          <p:spPr>
            <a:xfrm rot="16200000" flipH="1">
              <a:off x="10668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1" name="Straight Connector 210"/>
            <p:cNvCxnSpPr/>
            <p:nvPr/>
          </p:nvCxnSpPr>
          <p:spPr>
            <a:xfrm rot="16200000" flipH="1">
              <a:off x="8763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2" name="Straight Connector 211"/>
            <p:cNvCxnSpPr/>
            <p:nvPr/>
          </p:nvCxnSpPr>
          <p:spPr>
            <a:xfrm rot="5400000">
              <a:off x="1028700" y="3238500"/>
              <a:ext cx="6858000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3" name="Straight Connector 212"/>
            <p:cNvCxnSpPr/>
            <p:nvPr/>
          </p:nvCxnSpPr>
          <p:spPr>
            <a:xfrm rot="5400000">
              <a:off x="-723900" y="3314700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4" name="Straight Connector 213"/>
            <p:cNvCxnSpPr/>
            <p:nvPr/>
          </p:nvCxnSpPr>
          <p:spPr>
            <a:xfrm rot="16200000" flipH="1">
              <a:off x="-800100" y="3314700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5" name="Straight Connector 214"/>
            <p:cNvCxnSpPr/>
            <p:nvPr/>
          </p:nvCxnSpPr>
          <p:spPr>
            <a:xfrm rot="5400000">
              <a:off x="-152400" y="3429000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6" name="Straight Connector 215"/>
            <p:cNvCxnSpPr/>
            <p:nvPr/>
          </p:nvCxnSpPr>
          <p:spPr>
            <a:xfrm rot="16200000" flipH="1">
              <a:off x="-304800" y="3200400"/>
              <a:ext cx="6858000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7" name="Straight Connector 216"/>
            <p:cNvCxnSpPr/>
            <p:nvPr/>
          </p:nvCxnSpPr>
          <p:spPr>
            <a:xfrm rot="5400000">
              <a:off x="-190499" y="3238500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8" name="Straight Connector 217"/>
            <p:cNvCxnSpPr/>
            <p:nvPr/>
          </p:nvCxnSpPr>
          <p:spPr>
            <a:xfrm rot="16200000" flipH="1">
              <a:off x="381000" y="3200400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9" name="Straight Connector 218"/>
            <p:cNvCxnSpPr/>
            <p:nvPr/>
          </p:nvCxnSpPr>
          <p:spPr>
            <a:xfrm rot="16200000" flipH="1">
              <a:off x="-609600" y="3276600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0" name="Straight Connector 219"/>
            <p:cNvCxnSpPr/>
            <p:nvPr/>
          </p:nvCxnSpPr>
          <p:spPr>
            <a:xfrm rot="16200000" flipH="1">
              <a:off x="685801" y="3352799"/>
              <a:ext cx="6858000" cy="152401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1" name="Straight Connector 220"/>
            <p:cNvCxnSpPr/>
            <p:nvPr/>
          </p:nvCxnSpPr>
          <p:spPr>
            <a:xfrm rot="16200000" flipH="1">
              <a:off x="-304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2" name="Straight Connector 221"/>
            <p:cNvCxnSpPr/>
            <p:nvPr/>
          </p:nvCxnSpPr>
          <p:spPr>
            <a:xfrm rot="5400000">
              <a:off x="-10287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3" name="Straight Connector 222"/>
            <p:cNvCxnSpPr/>
            <p:nvPr/>
          </p:nvCxnSpPr>
          <p:spPr>
            <a:xfrm rot="5400000">
              <a:off x="782955" y="2722245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4" name="Straight Connector 223"/>
            <p:cNvCxnSpPr/>
            <p:nvPr/>
          </p:nvCxnSpPr>
          <p:spPr>
            <a:xfrm rot="5400000">
              <a:off x="1372552" y="3277552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5" name="Straight Connector 224"/>
            <p:cNvCxnSpPr/>
            <p:nvPr/>
          </p:nvCxnSpPr>
          <p:spPr>
            <a:xfrm rot="5400000">
              <a:off x="16002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6" name="Straight Connector 225"/>
            <p:cNvCxnSpPr/>
            <p:nvPr/>
          </p:nvCxnSpPr>
          <p:spPr>
            <a:xfrm rot="5400000">
              <a:off x="659130" y="3227070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7" name="Straight Connector 226"/>
            <p:cNvCxnSpPr/>
            <p:nvPr/>
          </p:nvCxnSpPr>
          <p:spPr>
            <a:xfrm rot="16200000" flipH="1">
              <a:off x="-128587" y="3252788"/>
              <a:ext cx="6858000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8" name="Straight Connector 227"/>
            <p:cNvCxnSpPr/>
            <p:nvPr/>
          </p:nvCxnSpPr>
          <p:spPr>
            <a:xfrm rot="16200000" flipH="1">
              <a:off x="560070" y="3326130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9" name="Straight Connector 228"/>
            <p:cNvCxnSpPr/>
            <p:nvPr/>
          </p:nvCxnSpPr>
          <p:spPr>
            <a:xfrm rot="16200000" flipH="1">
              <a:off x="152400" y="3352800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0" name="Straight Connector 229"/>
            <p:cNvCxnSpPr/>
            <p:nvPr/>
          </p:nvCxnSpPr>
          <p:spPr>
            <a:xfrm rot="16200000" flipH="1">
              <a:off x="3810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7" name="Straight Connector 236"/>
            <p:cNvCxnSpPr/>
            <p:nvPr/>
          </p:nvCxnSpPr>
          <p:spPr>
            <a:xfrm rot="16200000" flipH="1">
              <a:off x="2743200" y="3352801"/>
              <a:ext cx="6858000" cy="1524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8" name="Straight Connector 237"/>
            <p:cNvCxnSpPr/>
            <p:nvPr/>
          </p:nvCxnSpPr>
          <p:spPr>
            <a:xfrm rot="16200000" flipH="1">
              <a:off x="2095501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9" name="Straight Connector 238"/>
            <p:cNvCxnSpPr/>
            <p:nvPr/>
          </p:nvCxnSpPr>
          <p:spPr>
            <a:xfrm rot="5400000">
              <a:off x="2705100" y="3238501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0" name="Straight Connector 239"/>
            <p:cNvCxnSpPr/>
            <p:nvPr/>
          </p:nvCxnSpPr>
          <p:spPr>
            <a:xfrm rot="5400000">
              <a:off x="1828801" y="3276600"/>
              <a:ext cx="6857999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1" name="Straight Connector 240"/>
            <p:cNvCxnSpPr/>
            <p:nvPr/>
          </p:nvCxnSpPr>
          <p:spPr>
            <a:xfrm rot="16200000" flipH="1">
              <a:off x="1066800" y="3200402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2" name="Straight Connector 241"/>
            <p:cNvCxnSpPr/>
            <p:nvPr/>
          </p:nvCxnSpPr>
          <p:spPr>
            <a:xfrm rot="16200000" flipH="1">
              <a:off x="2362201" y="3352800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3" name="Straight Connector 242"/>
            <p:cNvCxnSpPr/>
            <p:nvPr/>
          </p:nvCxnSpPr>
          <p:spPr>
            <a:xfrm rot="5400000">
              <a:off x="2646045" y="2722246"/>
              <a:ext cx="6858000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4" name="Straight Connector 243"/>
            <p:cNvCxnSpPr/>
            <p:nvPr/>
          </p:nvCxnSpPr>
          <p:spPr>
            <a:xfrm rot="5400000">
              <a:off x="3048952" y="3277553"/>
              <a:ext cx="6858000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5" name="Straight Connector 244"/>
            <p:cNvCxnSpPr/>
            <p:nvPr/>
          </p:nvCxnSpPr>
          <p:spPr>
            <a:xfrm rot="5400000">
              <a:off x="2895600" y="3276601"/>
              <a:ext cx="6858000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6" name="Straight Connector 245"/>
            <p:cNvCxnSpPr/>
            <p:nvPr/>
          </p:nvCxnSpPr>
          <p:spPr>
            <a:xfrm rot="5400000">
              <a:off x="2388870" y="3227071"/>
              <a:ext cx="6858000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7" name="Straight Connector 246"/>
            <p:cNvCxnSpPr/>
            <p:nvPr/>
          </p:nvCxnSpPr>
          <p:spPr>
            <a:xfrm rot="16200000" flipH="1">
              <a:off x="22364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8" name="Straight Connector 247"/>
            <p:cNvCxnSpPr/>
            <p:nvPr/>
          </p:nvCxnSpPr>
          <p:spPr>
            <a:xfrm rot="16200000" flipH="1">
              <a:off x="17526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9" name="Straight Connector 248"/>
            <p:cNvCxnSpPr/>
            <p:nvPr/>
          </p:nvCxnSpPr>
          <p:spPr>
            <a:xfrm rot="16200000" flipH="1">
              <a:off x="19812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0" name="Straight Connector 249"/>
            <p:cNvCxnSpPr/>
            <p:nvPr/>
          </p:nvCxnSpPr>
          <p:spPr>
            <a:xfrm rot="5400000">
              <a:off x="3467100" y="3314701"/>
              <a:ext cx="6858000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1" name="Straight Connector 250"/>
            <p:cNvCxnSpPr/>
            <p:nvPr/>
          </p:nvCxnSpPr>
          <p:spPr>
            <a:xfrm rot="16200000" flipH="1">
              <a:off x="3467099" y="3314701"/>
              <a:ext cx="6858000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2" name="Straight Connector 251"/>
            <p:cNvCxnSpPr/>
            <p:nvPr/>
          </p:nvCxnSpPr>
          <p:spPr>
            <a:xfrm rot="5400000">
              <a:off x="4038600" y="3429001"/>
              <a:ext cx="6858000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3" name="Straight Connector 252"/>
            <p:cNvCxnSpPr/>
            <p:nvPr/>
          </p:nvCxnSpPr>
          <p:spPr>
            <a:xfrm rot="16200000" flipH="1">
              <a:off x="3886200" y="3200401"/>
              <a:ext cx="6858000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4" name="Straight Connector 253"/>
            <p:cNvCxnSpPr/>
            <p:nvPr/>
          </p:nvCxnSpPr>
          <p:spPr>
            <a:xfrm rot="5400000">
              <a:off x="4000501" y="3238501"/>
              <a:ext cx="6858000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5" name="Straight Connector 254"/>
            <p:cNvCxnSpPr/>
            <p:nvPr/>
          </p:nvCxnSpPr>
          <p:spPr>
            <a:xfrm rot="16200000" flipH="1">
              <a:off x="4572000" y="3200401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7" name="Straight Connector 256"/>
            <p:cNvCxnSpPr/>
            <p:nvPr/>
          </p:nvCxnSpPr>
          <p:spPr>
            <a:xfrm rot="16200000" flipH="1">
              <a:off x="3733800" y="3352800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8" name="Straight Connector 257"/>
            <p:cNvCxnSpPr/>
            <p:nvPr/>
          </p:nvCxnSpPr>
          <p:spPr>
            <a:xfrm rot="5400000">
              <a:off x="3619500" y="3314700"/>
              <a:ext cx="6858000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9" name="Straight Connector 258"/>
            <p:cNvCxnSpPr/>
            <p:nvPr/>
          </p:nvCxnSpPr>
          <p:spPr>
            <a:xfrm rot="16200000" flipH="1">
              <a:off x="4214813" y="3252788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0" name="Straight Connector 259"/>
            <p:cNvCxnSpPr/>
            <p:nvPr/>
          </p:nvCxnSpPr>
          <p:spPr>
            <a:xfrm rot="16200000" flipH="1">
              <a:off x="4751070" y="3326131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1" name="Straight Connector 260"/>
            <p:cNvCxnSpPr/>
            <p:nvPr/>
          </p:nvCxnSpPr>
          <p:spPr>
            <a:xfrm rot="16200000" flipH="1">
              <a:off x="4343400" y="3352801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2" name="Straight Connector 261"/>
            <p:cNvCxnSpPr/>
            <p:nvPr/>
          </p:nvCxnSpPr>
          <p:spPr>
            <a:xfrm rot="16200000" flipH="1">
              <a:off x="4572000" y="3352801"/>
              <a:ext cx="6858000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4" name="Straight Connector 263"/>
            <p:cNvCxnSpPr/>
            <p:nvPr/>
          </p:nvCxnSpPr>
          <p:spPr>
            <a:xfrm rot="16200000" flipH="1">
              <a:off x="5257800" y="3352802"/>
              <a:ext cx="6858000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5" name="Straight Connector 264"/>
            <p:cNvCxnSpPr/>
            <p:nvPr/>
          </p:nvCxnSpPr>
          <p:spPr>
            <a:xfrm rot="16200000" flipH="1">
              <a:off x="5067300" y="3238502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6" name="Straight Connector 265"/>
            <p:cNvCxnSpPr/>
            <p:nvPr/>
          </p:nvCxnSpPr>
          <p:spPr>
            <a:xfrm rot="5400000">
              <a:off x="5219700" y="3238502"/>
              <a:ext cx="6858000" cy="381000"/>
            </a:xfrm>
            <a:prstGeom prst="line">
              <a:avLst/>
            </a:prstGeom>
            <a:ln w="5080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7" name="Straight Connector 266"/>
            <p:cNvCxnSpPr/>
            <p:nvPr/>
          </p:nvCxnSpPr>
          <p:spPr>
            <a:xfrm rot="16200000" flipH="1">
              <a:off x="4876801" y="3352801"/>
              <a:ext cx="6858000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8" name="Straight Connector 267"/>
            <p:cNvCxnSpPr/>
            <p:nvPr/>
          </p:nvCxnSpPr>
          <p:spPr>
            <a:xfrm rot="5400000">
              <a:off x="5527994" y="3318196"/>
              <a:ext cx="6888479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0" name="Straight Connector 269"/>
            <p:cNvCxnSpPr/>
            <p:nvPr/>
          </p:nvCxnSpPr>
          <p:spPr>
            <a:xfrm rot="5400000">
              <a:off x="4850130" y="3227072"/>
              <a:ext cx="6858000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1" name="Straight Connector 270"/>
            <p:cNvCxnSpPr/>
            <p:nvPr/>
          </p:nvCxnSpPr>
          <p:spPr>
            <a:xfrm rot="16200000" flipH="1">
              <a:off x="4751070" y="3326132"/>
              <a:ext cx="6858000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 rot="5400000">
              <a:off x="5562599" y="3429001"/>
              <a:ext cx="685800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 rot="5400000">
              <a:off x="2552700" y="3390900"/>
              <a:ext cx="6858000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 rot="16200000" flipH="1">
              <a:off x="3048000" y="3352800"/>
              <a:ext cx="6858000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2" name="Straight Connector 291"/>
            <p:cNvCxnSpPr/>
            <p:nvPr/>
          </p:nvCxnSpPr>
          <p:spPr>
            <a:xfrm rot="16200000" flipH="1">
              <a:off x="3238500" y="3238500"/>
              <a:ext cx="6858000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4" name="Straight Connector 293"/>
            <p:cNvCxnSpPr/>
            <p:nvPr/>
          </p:nvCxnSpPr>
          <p:spPr>
            <a:xfrm rot="5400000">
              <a:off x="2133600" y="3276600"/>
              <a:ext cx="6858000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8" name="Straight Connector 297"/>
            <p:cNvCxnSpPr/>
            <p:nvPr/>
          </p:nvCxnSpPr>
          <p:spPr>
            <a:xfrm rot="16200000" flipH="1">
              <a:off x="3148013" y="3252789"/>
              <a:ext cx="6858000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9" name="Straight Connector 298"/>
            <p:cNvCxnSpPr/>
            <p:nvPr/>
          </p:nvCxnSpPr>
          <p:spPr>
            <a:xfrm rot="5400000">
              <a:off x="3771900" y="3238500"/>
              <a:ext cx="6858000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2" name="Straight Connector 301"/>
            <p:cNvCxnSpPr/>
            <p:nvPr/>
          </p:nvCxnSpPr>
          <p:spPr>
            <a:xfrm rot="5400000">
              <a:off x="4229100" y="2933700"/>
              <a:ext cx="6858000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7" name="Straight Connector 306"/>
            <p:cNvCxnSpPr/>
            <p:nvPr/>
          </p:nvCxnSpPr>
          <p:spPr>
            <a:xfrm rot="16200000" flipH="1">
              <a:off x="1371600" y="3200403"/>
              <a:ext cx="6858000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  <p:sp>
        <p:nvSpPr>
          <p:cNvPr id="113" name="Rectangle 112"/>
          <p:cNvSpPr/>
          <p:nvPr/>
        </p:nvSpPr>
        <p:spPr>
          <a:xfrm>
            <a:off x="0" y="1905000"/>
            <a:ext cx="4953000" cy="31242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grpSp>
        <p:nvGrpSpPr>
          <p:cNvPr id="94" name="Group 93"/>
          <p:cNvGrpSpPr/>
          <p:nvPr/>
        </p:nvGrpSpPr>
        <p:grpSpPr>
          <a:xfrm>
            <a:off x="0" y="2057400"/>
            <a:ext cx="4801394" cy="2820988"/>
            <a:chOff x="0" y="2057400"/>
            <a:chExt cx="4801394" cy="2820988"/>
          </a:xfrm>
        </p:grpSpPr>
        <p:cxnSp>
          <p:nvCxnSpPr>
            <p:cNvPr id="117" name="Straight Connector 116"/>
            <p:cNvCxnSpPr/>
            <p:nvPr/>
          </p:nvCxnSpPr>
          <p:spPr>
            <a:xfrm>
              <a:off x="0" y="20574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/>
            <p:cNvCxnSpPr/>
            <p:nvPr/>
          </p:nvCxnSpPr>
          <p:spPr>
            <a:xfrm>
              <a:off x="0" y="4876800"/>
              <a:ext cx="4800600" cy="1588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/>
            <p:cNvCxnSpPr/>
            <p:nvPr/>
          </p:nvCxnSpPr>
          <p:spPr>
            <a:xfrm rot="5400000">
              <a:off x="3391694" y="3467100"/>
              <a:ext cx="2818606" cy="794"/>
            </a:xfrm>
            <a:prstGeom prst="line">
              <a:avLst/>
            </a:prstGeom>
            <a:ln w="19050">
              <a:solidFill>
                <a:schemeClr val="accent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2130425"/>
            <a:ext cx="4419600" cy="1600327"/>
          </a:xfrm>
        </p:spPr>
        <p:txBody>
          <a:bodyPr anchor="b">
            <a:normAutofit/>
          </a:bodyPr>
          <a:lstStyle>
            <a:lvl1pPr algn="l">
              <a:defRPr sz="3600" b="1" cap="none" spc="40" baseline="0">
                <a:ln w="13335" cmpd="sng">
                  <a:solidFill>
                    <a:schemeClr val="accent1">
                      <a:lumMod val="5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3733800"/>
            <a:ext cx="4419600" cy="1066800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2"/>
          <p:cNvGrpSpPr/>
          <p:nvPr/>
        </p:nvGrpSpPr>
        <p:grpSpPr>
          <a:xfrm>
            <a:off x="1" y="-30478"/>
            <a:ext cx="9067799" cy="4846320"/>
            <a:chOff x="1" y="-30477"/>
            <a:chExt cx="9067799" cy="4526277"/>
          </a:xfrm>
        </p:grpSpPr>
        <p:cxnSp>
          <p:nvCxnSpPr>
            <p:cNvPr id="8" name="Straight Connector 7"/>
            <p:cNvCxnSpPr/>
            <p:nvPr/>
          </p:nvCxnSpPr>
          <p:spPr>
            <a:xfrm rot="16200000" flipH="1">
              <a:off x="-2716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6200000" flipH="1">
              <a:off x="-4621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-30976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5400000">
              <a:off x="-206236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H="1">
              <a:off x="-213856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16200000" flipH="1">
              <a:off x="-195465" y="1785212"/>
              <a:ext cx="4505731" cy="9144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6200000" flipH="1">
              <a:off x="-164326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1528964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H="1">
              <a:off x="-95746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6200000" flipH="1">
              <a:off x="-194806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6200000" flipH="1">
              <a:off x="-652664" y="2166211"/>
              <a:ext cx="4505731" cy="152401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16200000" flipH="1">
              <a:off x="-16432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H="1">
              <a:off x="-1790700" y="2019300"/>
              <a:ext cx="4495800" cy="4572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-55551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40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rot="5400000">
              <a:off x="26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rot="5400000">
              <a:off x="-67933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16200000" flipH="1">
              <a:off x="-1467052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6200000" flipH="1">
              <a:off x="-77839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rot="16200000" flipH="1">
              <a:off x="-118606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16200000" flipH="1">
              <a:off x="-95746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16200000" flipH="1">
              <a:off x="22429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rot="16200000" flipH="1">
              <a:off x="20524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rot="5400000">
              <a:off x="2204835" y="2051912"/>
              <a:ext cx="4505731" cy="3810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rot="5400000">
              <a:off x="452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16200000" flipH="1">
              <a:off x="376035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1023735" y="2242139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rot="16200000" flipH="1">
              <a:off x="871335" y="2013812"/>
              <a:ext cx="4505731" cy="4572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985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16200000" flipH="1">
              <a:off x="1557135" y="2013812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16200000" flipH="1">
              <a:off x="5665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rot="16200000" flipH="1">
              <a:off x="1861936" y="2166211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rot="16200000" flipH="1">
              <a:off x="8713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rot="5400000">
              <a:off x="1474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195909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39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2548687" y="2090964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rot="5400000">
              <a:off x="27763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rot="5400000">
              <a:off x="183526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16200000" flipH="1">
              <a:off x="1047548" y="2066200"/>
              <a:ext cx="4505731" cy="352425"/>
            </a:xfrm>
            <a:prstGeom prst="line">
              <a:avLst/>
            </a:prstGeom>
            <a:ln w="158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rot="16200000" flipH="1">
              <a:off x="1736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rot="16200000" flipH="1">
              <a:off x="1328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rot="16200000" flipH="1">
              <a:off x="1557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rot="16200000" flipH="1">
              <a:off x="39193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16200000" flipH="1">
              <a:off x="3271636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38812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rot="5400000">
              <a:off x="3004936" y="2090012"/>
              <a:ext cx="4505730" cy="3048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rot="16200000" flipH="1">
              <a:off x="22429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rot="16200000" flipH="1">
              <a:off x="35383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rot="5400000">
              <a:off x="3822180" y="1535657"/>
              <a:ext cx="4505731" cy="1413510"/>
            </a:xfrm>
            <a:prstGeom prst="line">
              <a:avLst/>
            </a:prstGeom>
            <a:ln>
              <a:solidFill>
                <a:schemeClr val="accent1">
                  <a:alpha val="56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rot="5400000">
              <a:off x="4225087" y="2090965"/>
              <a:ext cx="4505731" cy="302895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rot="5400000">
              <a:off x="4071735" y="2090012"/>
              <a:ext cx="4505731" cy="3048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rot="5400000">
              <a:off x="3565005" y="2040482"/>
              <a:ext cx="4505731" cy="40386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rot="16200000" flipH="1">
              <a:off x="34126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rot="16200000" flipH="1">
              <a:off x="2928735" y="2166212"/>
              <a:ext cx="4505731" cy="152400"/>
            </a:xfrm>
            <a:prstGeom prst="line">
              <a:avLst/>
            </a:prstGeom>
            <a:ln w="57150">
              <a:solidFill>
                <a:schemeClr val="accent1">
                  <a:alpha val="3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 rot="16200000" flipH="1">
              <a:off x="3081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rot="5400000">
              <a:off x="4643235" y="2128112"/>
              <a:ext cx="4505731" cy="228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 rot="16200000" flipH="1">
              <a:off x="4643234" y="2128112"/>
              <a:ext cx="4505731" cy="2286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 rot="5400000">
              <a:off x="5214735" y="2242140"/>
              <a:ext cx="4505731" cy="1588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rot="16200000" flipH="1">
              <a:off x="5062335" y="2013812"/>
              <a:ext cx="4505731" cy="457200"/>
            </a:xfrm>
            <a:prstGeom prst="line">
              <a:avLst/>
            </a:prstGeom>
            <a:ln>
              <a:solidFill>
                <a:schemeClr val="accent1">
                  <a:alpha val="9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 rot="5400000">
              <a:off x="5176636" y="2051912"/>
              <a:ext cx="4505731" cy="381000"/>
            </a:xfrm>
            <a:prstGeom prst="line">
              <a:avLst/>
            </a:prstGeom>
            <a:ln w="127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 rot="16200000" flipH="1">
              <a:off x="5748135" y="2013813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rot="16200000" flipH="1">
              <a:off x="49099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 rot="5400000">
              <a:off x="4795635" y="2128112"/>
              <a:ext cx="4505731" cy="228600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 rot="16200000" flipH="1">
              <a:off x="53909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rot="16200000" flipH="1">
              <a:off x="5927205" y="2139542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 rot="16200000" flipH="1">
              <a:off x="5519535" y="2166212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 rot="16200000" flipH="1">
              <a:off x="5748135" y="2166212"/>
              <a:ext cx="4505731" cy="152400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rot="16200000" flipH="1">
              <a:off x="6433935" y="2166213"/>
              <a:ext cx="4505731" cy="1524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/>
            <p:cNvCxnSpPr/>
            <p:nvPr/>
          </p:nvCxnSpPr>
          <p:spPr>
            <a:xfrm rot="16200000" flipH="1">
              <a:off x="62434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/>
            <p:cNvCxnSpPr/>
            <p:nvPr/>
          </p:nvCxnSpPr>
          <p:spPr>
            <a:xfrm rot="5400000">
              <a:off x="6395835" y="2051913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rot="16200000" flipH="1">
              <a:off x="6052936" y="2166212"/>
              <a:ext cx="4505731" cy="1524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/>
            <p:cNvCxnSpPr/>
            <p:nvPr/>
          </p:nvCxnSpPr>
          <p:spPr>
            <a:xfrm rot="5400000">
              <a:off x="6709356" y="2136834"/>
              <a:ext cx="4525755" cy="191133"/>
            </a:xfrm>
            <a:prstGeom prst="line">
              <a:avLst/>
            </a:prstGeom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/>
            <p:nvPr/>
          </p:nvCxnSpPr>
          <p:spPr>
            <a:xfrm rot="5400000">
              <a:off x="6026265" y="2040483"/>
              <a:ext cx="4505731" cy="40386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rot="16200000" flipH="1">
              <a:off x="5927205" y="2139543"/>
              <a:ext cx="4505731" cy="205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/>
            <p:cNvCxnSpPr/>
            <p:nvPr/>
          </p:nvCxnSpPr>
          <p:spPr>
            <a:xfrm rot="5400000">
              <a:off x="6738734" y="2242140"/>
              <a:ext cx="4505732" cy="1588"/>
            </a:xfrm>
            <a:prstGeom prst="line">
              <a:avLst/>
            </a:prstGeom>
            <a:ln w="15875">
              <a:solidFill>
                <a:schemeClr val="accent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/>
            <p:cNvCxnSpPr/>
            <p:nvPr/>
          </p:nvCxnSpPr>
          <p:spPr>
            <a:xfrm rot="5400000">
              <a:off x="3728835" y="2204312"/>
              <a:ext cx="4505731" cy="76200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rot="16200000" flipH="1">
              <a:off x="4224135" y="2166212"/>
              <a:ext cx="4505731" cy="1524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/>
            <p:cNvCxnSpPr/>
            <p:nvPr/>
          </p:nvCxnSpPr>
          <p:spPr>
            <a:xfrm rot="16200000" flipH="1">
              <a:off x="4414635" y="2051912"/>
              <a:ext cx="4505731" cy="381000"/>
            </a:xfrm>
            <a:prstGeom prst="line">
              <a:avLst/>
            </a:prstGeom>
            <a:ln w="19050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/>
            <p:cNvCxnSpPr/>
            <p:nvPr/>
          </p:nvCxnSpPr>
          <p:spPr>
            <a:xfrm rot="5400000">
              <a:off x="3309735" y="2090012"/>
              <a:ext cx="4505731" cy="304800"/>
            </a:xfrm>
            <a:prstGeom prst="line">
              <a:avLst/>
            </a:prstGeom>
            <a:ln w="47625">
              <a:solidFill>
                <a:schemeClr val="accent1">
                  <a:alpha val="63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rot="16200000" flipH="1">
              <a:off x="4324148" y="2066200"/>
              <a:ext cx="4505731" cy="352425"/>
            </a:xfrm>
            <a:prstGeom prst="line">
              <a:avLst/>
            </a:prstGeom>
            <a:ln w="15875">
              <a:solidFill>
                <a:schemeClr val="accent1">
                  <a:alpha val="72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8" name="Straight Connector 87"/>
            <p:cNvCxnSpPr/>
            <p:nvPr/>
          </p:nvCxnSpPr>
          <p:spPr>
            <a:xfrm rot="5400000">
              <a:off x="4948035" y="2051912"/>
              <a:ext cx="4505731" cy="381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/>
            <p:cNvCxnSpPr/>
            <p:nvPr/>
          </p:nvCxnSpPr>
          <p:spPr>
            <a:xfrm rot="5400000">
              <a:off x="5405235" y="1747112"/>
              <a:ext cx="4505731" cy="990600"/>
            </a:xfrm>
            <a:prstGeom prst="line">
              <a:avLst/>
            </a:prstGeom>
            <a:ln w="28575">
              <a:solidFill>
                <a:schemeClr val="accent1">
                  <a:alpha val="58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rot="16200000" flipH="1">
              <a:off x="2547735" y="2013814"/>
              <a:ext cx="4505731" cy="457199"/>
            </a:xfrm>
            <a:prstGeom prst="line">
              <a:avLst/>
            </a:prstGeom>
            <a:ln w="38100">
              <a:solidFill>
                <a:schemeClr val="accent1">
                  <a:alpha val="47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4" name="Rectangle 93"/>
          <p:cNvSpPr/>
          <p:nvPr/>
        </p:nvSpPr>
        <p:spPr>
          <a:xfrm>
            <a:off x="0" y="4311168"/>
            <a:ext cx="9144000" cy="190500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96" name="Straight Connector 95"/>
          <p:cNvCxnSpPr/>
          <p:nvPr/>
        </p:nvCxnSpPr>
        <p:spPr>
          <a:xfrm>
            <a:off x="0" y="4387368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>
            <a:off x="0" y="6138380"/>
            <a:ext cx="914400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621364"/>
            <a:ext cx="8305800" cy="414649"/>
          </a:xfrm>
        </p:spPr>
        <p:txBody>
          <a:bodyPr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5" name="Title 94"/>
          <p:cNvSpPr>
            <a:spLocks noGrp="1"/>
          </p:cNvSpPr>
          <p:nvPr>
            <p:ph type="title"/>
          </p:nvPr>
        </p:nvSpPr>
        <p:spPr>
          <a:xfrm>
            <a:off x="457200" y="4463568"/>
            <a:ext cx="83058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91" name="Footer Placeholder 9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2" name="Slide Number Placeholder 9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00400" y="273050"/>
            <a:ext cx="5486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  <p:sp>
        <p:nvSpPr>
          <p:cNvPr id="37" name="Rectangle 36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9" name="Straight Connector 38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901952"/>
            <a:ext cx="2377440" cy="137160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tabLst>
                <a:tab pos="3830638" algn="l"/>
              </a:tabLst>
              <a:defRPr lang="en-US" sz="2600" b="1" kern="1200" cap="none" spc="20" baseline="0" dirty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3552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200400" y="381000"/>
            <a:ext cx="5562600" cy="5638800"/>
          </a:xfrm>
          <a:solidFill>
            <a:schemeClr val="bg2"/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  <p:sp>
        <p:nvSpPr>
          <p:cNvPr id="33" name="Rectangle 32"/>
          <p:cNvSpPr/>
          <p:nvPr/>
        </p:nvSpPr>
        <p:spPr>
          <a:xfrm>
            <a:off x="0" y="1563624"/>
            <a:ext cx="2761488" cy="3313176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38100" dir="2700000" algn="ctr" rotWithShape="0">
              <a:srgbClr val="000000">
                <a:alpha val="40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cxnSp>
        <p:nvCxnSpPr>
          <p:cNvPr id="34" name="Straight Connector 33"/>
          <p:cNvCxnSpPr/>
          <p:nvPr/>
        </p:nvCxnSpPr>
        <p:spPr>
          <a:xfrm rot="5400000">
            <a:off x="1128157" y="3221339"/>
            <a:ext cx="3017520" cy="794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0" y="1712976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0" y="4733544"/>
            <a:ext cx="2651760" cy="1588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" y="1905000"/>
            <a:ext cx="2377440" cy="1371600"/>
          </a:xfrm>
        </p:spPr>
        <p:txBody>
          <a:bodyPr anchor="b">
            <a:normAutofit/>
          </a:bodyPr>
          <a:lstStyle>
            <a:lvl1pPr algn="l">
              <a:defRPr sz="2600" b="1" cap="none" spc="20" baseline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400" y="3276600"/>
            <a:ext cx="2377440" cy="1371600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Rectangle 189"/>
          <p:cNvSpPr/>
          <p:nvPr/>
        </p:nvSpPr>
        <p:spPr>
          <a:xfrm>
            <a:off x="149352" y="137160"/>
            <a:ext cx="8869680" cy="6583680"/>
          </a:xfrm>
          <a:prstGeom prst="rect">
            <a:avLst/>
          </a:prstGeom>
          <a:noFill/>
          <a:ln w="19050" cmpd="sng"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 kern="1200">
              <a:solidFill>
                <a:prstClr val="white"/>
              </a:solidFill>
              <a:latin typeface="Tw Cen MT"/>
              <a:ea typeface="+mn-ea"/>
              <a:cs typeface="+mn-cs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7A495615-9B34-48C8-B13F-AEABA691D891}" type="datetimeFigureOut">
              <a:rPr lang="cs-CZ" smtClean="0"/>
              <a:t>22.5.2013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31123" y="6312408"/>
            <a:ext cx="34817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1240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B2B07DD6-A29B-4628-B7AD-A642105E0C69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tabLst>
          <a:tab pos="3830638" algn="l"/>
        </a:tabLst>
        <a:defRPr sz="3600" b="1" kern="1200" cap="none" spc="50">
          <a:ln w="13335" cmpd="sng">
            <a:solidFill>
              <a:schemeClr val="accent1">
                <a:lumMod val="50000"/>
              </a:schemeClr>
            </a:solidFill>
            <a:prstDash val="solid"/>
          </a:ln>
          <a:solidFill>
            <a:schemeClr val="accent6">
              <a:tint val="1000"/>
            </a:schemeClr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8872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91640" indent="-18288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4884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6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://blogs.wsj.com/chinarealtime/2011/06/03/can-chinas-new-peoples-representatives-light-a-fire-under-beijing/" TargetMode="External"/><Relationship Id="rId2" Type="http://schemas.openxmlformats.org/officeDocument/2006/relationships/hyperlink" Target="http://www.velkaepocha.sk/2013011620649/Cinsky-spisovatel-Li-Ccheng-pcheng-o-zakazu-promluvit-na-sve-autogramiade-Jsou-to-magori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smonitor.com/World/Asia-Pacific/2011/0406/After-Ai-Weiwei-s-arrest-a-hard-hitting-Chinese-author-remains-undeterred" TargetMode="External"/><Relationship Id="rId4" Type="http://schemas.openxmlformats.org/officeDocument/2006/relationships/hyperlink" Target="http://thediplomat.com/china-power/who-is-li-chengpeng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A9LMUJDZBHc" TargetMode="External"/><Relationship Id="rId2" Type="http://schemas.openxmlformats.org/officeDocument/2006/relationships/hyperlink" Target="http://www.dailymotion.com/video/xr109h_2-died-in-forced-demolition-in-northeast-china-s-heilongjiang-province_news#.UZzikMprfGo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28600" y="2132856"/>
            <a:ext cx="4419600" cy="2232248"/>
          </a:xfrm>
        </p:spPr>
        <p:txBody>
          <a:bodyPr>
            <a:normAutofit/>
          </a:bodyPr>
          <a:lstStyle/>
          <a:p>
            <a:r>
              <a:rPr lang="cs-CZ" sz="5300" dirty="0" err="1" smtClean="0"/>
              <a:t>李承鹏</a:t>
            </a:r>
            <a:r>
              <a:rPr lang="cs-CZ" sz="6700" dirty="0" smtClean="0"/>
              <a:t/>
            </a:r>
            <a:br>
              <a:rPr lang="cs-CZ" sz="6700" dirty="0" smtClean="0"/>
            </a:br>
            <a:r>
              <a:rPr lang="cs-CZ" sz="2700" dirty="0" err="1" smtClean="0"/>
              <a:t>Lǐ</a:t>
            </a:r>
            <a:r>
              <a:rPr lang="cs-CZ" sz="2700" dirty="0" smtClean="0"/>
              <a:t> </a:t>
            </a:r>
            <a:r>
              <a:rPr lang="cs-CZ" sz="2700" dirty="0" err="1"/>
              <a:t>Chéngpéng</a:t>
            </a:r>
            <a:r>
              <a:rPr lang="cs-CZ" sz="2700" dirty="0"/>
              <a:t> </a:t>
            </a:r>
            <a:r>
              <a:rPr lang="cs-CZ" sz="2700" dirty="0" smtClean="0"/>
              <a:t/>
            </a:r>
            <a:br>
              <a:rPr lang="cs-CZ" sz="2700" dirty="0" smtClean="0"/>
            </a:br>
            <a:r>
              <a:rPr lang="cs-CZ" sz="2700" dirty="0" smtClean="0"/>
              <a:t>aktivní občan</a:t>
            </a:r>
            <a:endParaRPr lang="cs-CZ" sz="67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51520" y="3933056"/>
            <a:ext cx="4487416" cy="1066800"/>
          </a:xfrm>
        </p:spPr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r>
              <a:rPr lang="cs-CZ" dirty="0" smtClean="0"/>
              <a:t>	</a:t>
            </a:r>
          </a:p>
          <a:p>
            <a:r>
              <a:rPr lang="cs-CZ" dirty="0"/>
              <a:t>	</a:t>
            </a:r>
            <a:r>
              <a:rPr lang="cs-CZ" dirty="0" smtClean="0"/>
              <a:t>		</a:t>
            </a:r>
            <a:r>
              <a:rPr lang="cs-CZ" sz="1700" dirty="0" smtClean="0"/>
              <a:t>zpracoval Petr Jedlička</a:t>
            </a:r>
            <a:endParaRPr lang="cs-CZ" sz="1700" dirty="0"/>
          </a:p>
        </p:txBody>
      </p:sp>
    </p:spTree>
    <p:extLst>
      <p:ext uri="{BB962C8B-B14F-4D97-AF65-F5344CB8AC3E}">
        <p14:creationId xmlns:p14="http://schemas.microsoft.com/office/powerpoint/2010/main" val="3449152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dirty="0" smtClean="0"/>
              <a:t>A trest za jeho snaživost?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74848" y="1639341"/>
            <a:ext cx="8229600" cy="4525963"/>
          </a:xfrm>
        </p:spPr>
        <p:txBody>
          <a:bodyPr/>
          <a:lstStyle/>
          <a:p>
            <a:r>
              <a:rPr lang="cs-CZ" dirty="0" smtClean="0"/>
              <a:t>Zákaz veřejného projevu při vlastní autogramiádě a </a:t>
            </a:r>
            <a:r>
              <a:rPr lang="cs-CZ" dirty="0" err="1" smtClean="0"/>
              <a:t>křestu</a:t>
            </a:r>
            <a:r>
              <a:rPr lang="cs-CZ" dirty="0" smtClean="0"/>
              <a:t> nové knihy </a:t>
            </a:r>
            <a:r>
              <a:rPr lang="cs-CZ" i="1" dirty="0" smtClean="0">
                <a:solidFill>
                  <a:srgbClr val="FFFF00"/>
                </a:solidFill>
              </a:rPr>
              <a:t>Celý svět ví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026" name="Picture 2" descr="http://www.ntdtv.cz/display17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2812473"/>
            <a:ext cx="4680520" cy="3190206"/>
          </a:xfrm>
          <a:prstGeom prst="rect">
            <a:avLst/>
          </a:prstGeom>
          <a:noFill/>
          <a:ln>
            <a:solidFill>
              <a:srgbClr val="FFFF0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940152" y="2812473"/>
            <a:ext cx="1584176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rgbClr val="FFFF00"/>
                </a:solidFill>
              </a:rPr>
              <a:t>Nesměl dokonce ani poděkovat fanouškům, kteří na autogramiádu přišli. Na protest si nasadil roušku.</a:t>
            </a:r>
            <a:endParaRPr lang="cs-CZ" dirty="0">
              <a:solidFill>
                <a:srgbClr val="FFFF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827584" y="6165304"/>
            <a:ext cx="77048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„Jsou to magoři.“ vyjádřil se.</a:t>
            </a:r>
          </a:p>
          <a:p>
            <a:r>
              <a:rPr lang="cs-CZ" sz="1000" dirty="0">
                <a:solidFill>
                  <a:srgbClr val="FFFF00"/>
                </a:solidFill>
              </a:rPr>
              <a:t>http://www.ntdtv.cz/li-ccheng-pcheng-zakazu-promluvit-na-sve-autogramiade</a:t>
            </a:r>
          </a:p>
        </p:txBody>
      </p:sp>
    </p:spTree>
    <p:extLst>
      <p:ext uri="{BB962C8B-B14F-4D97-AF65-F5344CB8AC3E}">
        <p14:creationId xmlns:p14="http://schemas.microsoft.com/office/powerpoint/2010/main" val="407784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Chengpeng</a:t>
            </a:r>
            <a:r>
              <a:rPr lang="cs-CZ" dirty="0" smtClean="0"/>
              <a:t>: 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„</a:t>
            </a:r>
            <a:r>
              <a:rPr lang="en-US" b="1" dirty="0" smtClean="0"/>
              <a:t>I'm </a:t>
            </a:r>
            <a:r>
              <a:rPr lang="en-US" b="1" dirty="0"/>
              <a:t>not </a:t>
            </a:r>
            <a:r>
              <a:rPr lang="en-US" b="1" dirty="0" smtClean="0"/>
              <a:t>scared</a:t>
            </a:r>
            <a:r>
              <a:rPr lang="cs-CZ" b="1" dirty="0" smtClean="0"/>
              <a:t>. </a:t>
            </a:r>
            <a:r>
              <a:rPr lang="en-US" b="1" dirty="0" smtClean="0"/>
              <a:t>There </a:t>
            </a:r>
            <a:r>
              <a:rPr lang="en-US" b="1" dirty="0"/>
              <a:t>are some things you have to face as a man</a:t>
            </a:r>
            <a:r>
              <a:rPr lang="en-US" b="1" dirty="0" smtClean="0"/>
              <a:t>.</a:t>
            </a:r>
            <a:r>
              <a:rPr lang="cs-CZ" b="1" dirty="0" smtClean="0"/>
              <a:t>“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158902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rgbClr val="FFFF00"/>
                </a:solidFill>
                <a:hlinkClick r:id="rId2"/>
              </a:rPr>
              <a:t>http://</a:t>
            </a:r>
            <a:r>
              <a:rPr lang="cs-CZ" dirty="0" smtClean="0">
                <a:solidFill>
                  <a:srgbClr val="FFFF00"/>
                </a:solidFill>
                <a:hlinkClick r:id="rId2"/>
              </a:rPr>
              <a:t>www.velkaepocha.sk/2013011620649/Cinsky-spisovatel-Li-Ccheng-pcheng-o-zakazu-promluvit-na-sve-autogramiade-Jsou-to-magori.html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  <a:hlinkClick r:id="rId3"/>
              </a:rPr>
              <a:t>http://blogs.wsj.com/chinarealtime/2011/06/03/can-chinas-new-peoples-representatives-light-a-fire-under-beijing</a:t>
            </a:r>
            <a:r>
              <a:rPr lang="cs-CZ" dirty="0" smtClean="0">
                <a:solidFill>
                  <a:srgbClr val="FFFF00"/>
                </a:solidFill>
                <a:hlinkClick r:id="rId3"/>
              </a:rPr>
              <a:t>/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  <a:hlinkClick r:id="rId4"/>
              </a:rPr>
              <a:t>http://thediplomat.com/china-power/who-is-li-chengpeng</a:t>
            </a:r>
            <a:r>
              <a:rPr lang="cs-CZ" dirty="0" smtClean="0">
                <a:solidFill>
                  <a:srgbClr val="FFFF00"/>
                </a:solidFill>
                <a:hlinkClick r:id="rId4"/>
              </a:rPr>
              <a:t>/</a:t>
            </a:r>
            <a:endParaRPr lang="cs-CZ" dirty="0" smtClean="0">
              <a:solidFill>
                <a:srgbClr val="FFFF00"/>
              </a:solidFill>
            </a:endParaRPr>
          </a:p>
          <a:p>
            <a:r>
              <a:rPr lang="cs-CZ" dirty="0">
                <a:solidFill>
                  <a:srgbClr val="FFFF00"/>
                </a:solidFill>
                <a:hlinkClick r:id="rId5"/>
              </a:rPr>
              <a:t>http://www.csmonitor.com/World/Asia-Pacific/2011/0406/After-Ai-Weiwei-s-arrest-a-hard-hitting-Chinese-author-remains-undeterred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44176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cs-CZ" i="1" dirty="0" err="1"/>
              <a:t>Lǐ</a:t>
            </a:r>
            <a:r>
              <a:rPr lang="cs-CZ" i="1" dirty="0"/>
              <a:t> </a:t>
            </a:r>
            <a:r>
              <a:rPr lang="cs-CZ" i="1" dirty="0" err="1"/>
              <a:t>Chéngpéng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>
          <a:xfrm>
            <a:off x="395536" y="1268760"/>
            <a:ext cx="4040188" cy="639762"/>
          </a:xfrm>
        </p:spPr>
        <p:txBody>
          <a:bodyPr/>
          <a:lstStyle/>
          <a:p>
            <a:r>
              <a:rPr lang="cs-CZ" u="sng" dirty="0"/>
              <a:t>ž</a:t>
            </a:r>
            <a:r>
              <a:rPr lang="cs-CZ" u="sng" dirty="0" smtClean="0"/>
              <a:t>ivot a dílo</a:t>
            </a:r>
            <a:endParaRPr lang="cs-CZ" u="sng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ar. </a:t>
            </a:r>
            <a:r>
              <a:rPr lang="cs-CZ" dirty="0" smtClean="0"/>
              <a:t>1968, </a:t>
            </a:r>
            <a:r>
              <a:rPr lang="cs-CZ" dirty="0" err="1" smtClean="0"/>
              <a:t>Chengdu</a:t>
            </a:r>
            <a:r>
              <a:rPr lang="cs-CZ" dirty="0" smtClean="0"/>
              <a:t>, </a:t>
            </a:r>
            <a:r>
              <a:rPr lang="cs-CZ" dirty="0" err="1" smtClean="0"/>
              <a:t>Sichuan</a:t>
            </a:r>
            <a:endParaRPr lang="cs-CZ" dirty="0" smtClean="0"/>
          </a:p>
          <a:p>
            <a:r>
              <a:rPr lang="cs-CZ" dirty="0"/>
              <a:t>e</a:t>
            </a:r>
            <a:r>
              <a:rPr lang="cs-CZ" dirty="0" smtClean="0"/>
              <a:t>sejista, novinář</a:t>
            </a:r>
          </a:p>
          <a:p>
            <a:r>
              <a:rPr lang="cs-CZ" dirty="0" smtClean="0"/>
              <a:t>6 mil. fanoušků na </a:t>
            </a:r>
            <a:r>
              <a:rPr lang="cs-CZ" dirty="0" err="1" smtClean="0"/>
              <a:t>Weibo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spisovatel</a:t>
            </a:r>
          </a:p>
          <a:p>
            <a:r>
              <a:rPr lang="cs-CZ" dirty="0"/>
              <a:t>n</a:t>
            </a:r>
            <a:r>
              <a:rPr lang="cs-CZ" dirty="0" smtClean="0"/>
              <a:t>ovinář</a:t>
            </a:r>
          </a:p>
          <a:p>
            <a:r>
              <a:rPr lang="cs-CZ" dirty="0"/>
              <a:t>k</a:t>
            </a:r>
            <a:r>
              <a:rPr lang="cs-CZ" dirty="0" smtClean="0"/>
              <a:t>ritik společenských poměrů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6" name="Picture 2" descr="https://encrypted-tbn1.gstatic.com/images?q=tbn:ANd9GcT-Qu66MJlvSFtp-aWYlulTA_fZf5S_CvBTgQH7m2MoYdDM3WEw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1916832"/>
            <a:ext cx="2760656" cy="41485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823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u="sng" dirty="0" smtClean="0"/>
              <a:t>Aféra s korupcí ve fotbale</a:t>
            </a:r>
          </a:p>
          <a:p>
            <a:r>
              <a:rPr lang="cs-CZ" dirty="0" smtClean="0"/>
              <a:t>V roce 2010 upozornil na provázanost čínského národního mužstva i jiných týmů s podsvětím.</a:t>
            </a:r>
          </a:p>
          <a:p>
            <a:r>
              <a:rPr lang="cs-CZ" dirty="0" smtClean="0"/>
              <a:t>Podle </a:t>
            </a: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Chengpenga</a:t>
            </a:r>
            <a:r>
              <a:rPr lang="cs-CZ" dirty="0" smtClean="0"/>
              <a:t> není v prostředí čínského fotbalu téměř možné, aby se kterýkoliv hráč vyhnul zapojení do široce zmanipulovaného systému předem naplánovaných utkání.</a:t>
            </a:r>
          </a:p>
          <a:p>
            <a:r>
              <a:rPr lang="cs-CZ" dirty="0"/>
              <a:t>n</a:t>
            </a:r>
            <a:r>
              <a:rPr lang="cs-CZ" dirty="0" smtClean="0"/>
              <a:t>apsal knihu: </a:t>
            </a:r>
            <a:r>
              <a:rPr lang="en-US" i="1" dirty="0"/>
              <a:t>Chinese Soccer: The Inside </a:t>
            </a:r>
            <a:r>
              <a:rPr lang="en-US" i="1" dirty="0" smtClean="0"/>
              <a:t>Story</a:t>
            </a:r>
            <a:endParaRPr lang="cs-CZ" i="1" dirty="0" smtClean="0"/>
          </a:p>
          <a:p>
            <a:r>
              <a:rPr lang="cs-CZ" i="1" dirty="0" smtClean="0"/>
              <a:t>Po vydání knihy se stal terčem násilných výhrůžek a výhružných dopisů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767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u="sng" dirty="0" smtClean="0"/>
              <a:t>Nucené demolice v </a:t>
            </a:r>
            <a:r>
              <a:rPr lang="cs-CZ" u="sng" dirty="0" err="1" smtClean="0"/>
              <a:t>Hunanu</a:t>
            </a:r>
            <a:r>
              <a:rPr lang="cs-CZ" u="sng" dirty="0" smtClean="0"/>
              <a:t> a </a:t>
            </a:r>
            <a:r>
              <a:rPr lang="cs-CZ" u="sng" dirty="0" err="1" smtClean="0"/>
              <a:t>Heilongjiangu</a:t>
            </a:r>
            <a:endParaRPr lang="cs-CZ" u="sng" dirty="0" smtClean="0"/>
          </a:p>
          <a:p>
            <a:r>
              <a:rPr lang="cs-CZ" dirty="0" smtClean="0"/>
              <a:t>Vláda vyvlastňuje půdu a s ní i nemovitosti bez přiměřené náhrady, argumentuje přitom veřejným zájmem.</a:t>
            </a:r>
          </a:p>
          <a:p>
            <a:r>
              <a:rPr lang="cs-CZ" dirty="0" smtClean="0"/>
              <a:t>Podle obecných zásad vlastnického práva je vyvlastnění možné vždy pouze za náhradu!</a:t>
            </a:r>
          </a:p>
          <a:p>
            <a:r>
              <a:rPr lang="cs-CZ" b="1" dirty="0" err="1" smtClean="0"/>
              <a:t>Li</a:t>
            </a:r>
            <a:r>
              <a:rPr lang="cs-CZ" b="1" dirty="0" smtClean="0"/>
              <a:t> </a:t>
            </a:r>
            <a:r>
              <a:rPr lang="cs-CZ" b="1" dirty="0" err="1" smtClean="0"/>
              <a:t>Chengpeng</a:t>
            </a:r>
            <a:r>
              <a:rPr lang="cs-CZ" b="1" dirty="0" smtClean="0"/>
              <a:t> </a:t>
            </a:r>
            <a:r>
              <a:rPr lang="cs-CZ" dirty="0" smtClean="0"/>
              <a:t>napsal knihu </a:t>
            </a:r>
            <a:r>
              <a:rPr lang="cs-CZ" b="1" i="1" dirty="0" err="1"/>
              <a:t>Li</a:t>
            </a:r>
            <a:r>
              <a:rPr lang="cs-CZ" b="1" i="1" dirty="0"/>
              <a:t> </a:t>
            </a:r>
            <a:r>
              <a:rPr lang="cs-CZ" b="1" i="1" dirty="0" err="1"/>
              <a:t>Kele</a:t>
            </a:r>
            <a:r>
              <a:rPr lang="cs-CZ" b="1" i="1" dirty="0"/>
              <a:t> </a:t>
            </a:r>
            <a:r>
              <a:rPr lang="cs-CZ" b="1" i="1" dirty="0" err="1"/>
              <a:t>Protests</a:t>
            </a:r>
            <a:r>
              <a:rPr lang="cs-CZ" b="1" i="1" dirty="0"/>
              <a:t> </a:t>
            </a:r>
            <a:r>
              <a:rPr lang="cs-CZ" b="1" i="1" dirty="0" err="1" smtClean="0"/>
              <a:t>Demolitions</a:t>
            </a:r>
            <a:r>
              <a:rPr lang="cs-CZ" b="1" i="1" dirty="0" smtClean="0"/>
              <a:t>, </a:t>
            </a: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>podařilo se mu ji vydat pouze v odlehlé provincii </a:t>
            </a:r>
            <a:r>
              <a:rPr lang="cs-CZ" dirty="0" err="1" smtClean="0"/>
              <a:t>Gansu</a:t>
            </a:r>
            <a:r>
              <a:rPr lang="cs-CZ" dirty="0" smtClean="0"/>
              <a:t>, jinde musel čelit neochotě vydavatelů.</a:t>
            </a:r>
            <a:endParaRPr lang="cs-CZ" b="1" i="1" dirty="0" smtClean="0"/>
          </a:p>
          <a:p>
            <a:r>
              <a:rPr lang="cs-CZ" b="1" i="1" dirty="0" smtClean="0"/>
              <a:t>Články</a:t>
            </a:r>
            <a:r>
              <a:rPr lang="cs-CZ" i="1" dirty="0" smtClean="0"/>
              <a:t>, které na toto téma publikuje na blogu, jsou </a:t>
            </a:r>
            <a:r>
              <a:rPr lang="cs-CZ" b="1" i="1" dirty="0" smtClean="0"/>
              <a:t>mazány během několika minut</a:t>
            </a:r>
            <a:r>
              <a:rPr lang="cs-CZ" i="1" dirty="0" smtClean="0"/>
              <a:t>, je proto nucen je publikovat na více stránkách současně a opakovaně.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72387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i="1" dirty="0" smtClean="0"/>
              <a:t>Nucené demolice a vyvlastňování</a:t>
            </a:r>
          </a:p>
          <a:p>
            <a:r>
              <a:rPr lang="cs-CZ" dirty="0" smtClean="0"/>
              <a:t>Majitelé nemovitostí jsou zoufalí, páchají sebevraždy: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r>
              <a:rPr lang="cs-CZ" sz="1900" dirty="0" smtClean="0"/>
              <a:t>Z knihy </a:t>
            </a:r>
            <a:r>
              <a:rPr lang="cs-CZ" sz="2000" b="1" dirty="0" err="1">
                <a:solidFill>
                  <a:srgbClr val="FFFF00"/>
                </a:solidFill>
              </a:rPr>
              <a:t>Li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b="1" dirty="0" err="1">
                <a:solidFill>
                  <a:srgbClr val="FFFF00"/>
                </a:solidFill>
              </a:rPr>
              <a:t>Kele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b="1" dirty="0" err="1">
                <a:solidFill>
                  <a:srgbClr val="FFFF00"/>
                </a:solidFill>
              </a:rPr>
              <a:t>Protests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b="1" dirty="0" err="1" smtClean="0">
                <a:solidFill>
                  <a:srgbClr val="FFFF00"/>
                </a:solidFill>
              </a:rPr>
              <a:t>Demolitions</a:t>
            </a:r>
            <a:r>
              <a:rPr lang="cs-CZ" sz="2000" b="1" dirty="0" smtClean="0">
                <a:solidFill>
                  <a:srgbClr val="FFFF00"/>
                </a:solidFill>
              </a:rPr>
              <a:t>: </a:t>
            </a:r>
            <a:r>
              <a:rPr lang="en-US" sz="1900" dirty="0" smtClean="0"/>
              <a:t>“In </a:t>
            </a:r>
            <a:r>
              <a:rPr lang="en-US" sz="1900" dirty="0"/>
              <a:t>China, there’s no such thing as real estate – at least, nobody knows if it’s really real. First they told us, ‘You can buy a house, it’s yours!’ But then they added another part: ‘But the government owns the land.’ And then they said, ‘And the house is part of the land.’ So who owns our houses, really?”</a:t>
            </a:r>
            <a:endParaRPr lang="cs-CZ" sz="19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827584" y="2420888"/>
            <a:ext cx="4680520" cy="2000548"/>
          </a:xfrm>
          <a:prstGeom prst="rect">
            <a:avLst/>
          </a:prstGeom>
          <a:solidFill>
            <a:srgbClr val="FFFF00"/>
          </a:solidFill>
          <a:ln>
            <a:solidFill>
              <a:schemeClr val="bg2">
                <a:lumMod val="75000"/>
                <a:lumOff val="2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FF00"/>
                </a:solidFill>
                <a:hlinkClick r:id="rId2"/>
              </a:rPr>
              <a:t>Ilustrační videa</a:t>
            </a:r>
          </a:p>
          <a:p>
            <a:endParaRPr lang="cs-CZ" dirty="0" smtClean="0">
              <a:hlinkClick r:id="rId2"/>
            </a:endParaRPr>
          </a:p>
          <a:p>
            <a:r>
              <a:rPr lang="cs-CZ" sz="1400" dirty="0" smtClean="0">
                <a:hlinkClick r:id="rId2"/>
              </a:rPr>
              <a:t>http</a:t>
            </a:r>
            <a:r>
              <a:rPr lang="cs-CZ" sz="1400" dirty="0">
                <a:hlinkClick r:id="rId2"/>
              </a:rPr>
              <a:t>://www.dailymotion.com/video/xr109h_2-died-in-forced-demolition-in-northeast-china-s-heilongjiang-province_news#.</a:t>
            </a:r>
            <a:r>
              <a:rPr lang="cs-CZ" sz="1400" dirty="0" smtClean="0">
                <a:hlinkClick r:id="rId2"/>
              </a:rPr>
              <a:t>UZzikMprfGo</a:t>
            </a:r>
            <a:endParaRPr lang="cs-CZ" sz="1400" dirty="0" smtClean="0"/>
          </a:p>
          <a:p>
            <a:endParaRPr lang="cs-CZ" sz="1400" dirty="0"/>
          </a:p>
          <a:p>
            <a:r>
              <a:rPr lang="cs-CZ" sz="1400" dirty="0">
                <a:hlinkClick r:id="rId3"/>
              </a:rPr>
              <a:t>https://</a:t>
            </a:r>
            <a:r>
              <a:rPr lang="cs-CZ" sz="1400" dirty="0" smtClean="0">
                <a:hlinkClick r:id="rId3"/>
              </a:rPr>
              <a:t>www.youtube.com/watch?v=A9LMUJDZBHc</a:t>
            </a:r>
            <a:endParaRPr lang="cs-CZ" sz="1400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356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Chengpeng</a:t>
            </a:r>
            <a:r>
              <a:rPr lang="cs-CZ" dirty="0" smtClean="0"/>
              <a:t> kvůli své aktivitě v lidskoprávní oblasti čelí neustálému tlaku ze všech stran. Je jedním z těch, které režim považuje za hrozbu, bojí se jej však otevřeně zlikvidovat díky jeho poměrně velké popularitě. Používá proti němu tedy jeho vlastní zbraně – média – a snaží se jej očernit alespoň v očích veřejnosti.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err="1" smtClean="0"/>
              <a:t>Li</a:t>
            </a:r>
            <a:r>
              <a:rPr lang="cs-CZ" dirty="0" smtClean="0"/>
              <a:t> </a:t>
            </a:r>
            <a:r>
              <a:rPr lang="cs-CZ" dirty="0" err="1" smtClean="0"/>
              <a:t>Chengpeng</a:t>
            </a:r>
            <a:r>
              <a:rPr lang="cs-CZ" dirty="0" smtClean="0"/>
              <a:t>: </a:t>
            </a:r>
            <a:r>
              <a:rPr lang="en-US" dirty="0" smtClean="0">
                <a:solidFill>
                  <a:srgbClr val="FFFF00"/>
                </a:solidFill>
              </a:rPr>
              <a:t>“</a:t>
            </a:r>
            <a:r>
              <a:rPr lang="en-US" i="1" dirty="0" smtClean="0">
                <a:solidFill>
                  <a:srgbClr val="FFFF00"/>
                </a:solidFill>
              </a:rPr>
              <a:t>They're </a:t>
            </a:r>
            <a:r>
              <a:rPr lang="en-US" i="1" dirty="0">
                <a:solidFill>
                  <a:srgbClr val="FFFF00"/>
                </a:solidFill>
              </a:rPr>
              <a:t>in the government's pay. They get a little bit of money each month, and they write these things. If people like that are criticizing you, you must be speaking for the people</a:t>
            </a:r>
            <a:r>
              <a:rPr lang="en-US" dirty="0">
                <a:solidFill>
                  <a:srgbClr val="FFFF00"/>
                </a:solidFill>
              </a:rPr>
              <a:t>.”</a:t>
            </a:r>
            <a:endParaRPr lang="cs-CZ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1200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Stojí za přečtení:</a:t>
            </a:r>
          </a:p>
          <a:p>
            <a:pPr marL="0" indent="0">
              <a:buNone/>
            </a:pPr>
            <a:r>
              <a:rPr lang="en-US" b="1" dirty="0"/>
              <a:t>China, Demolished: Forced Evictions and the Tenants' Rights Movement in China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http://books.google.cz/books?id=52lT218pZ7gC&amp;pg=PA16&amp;lpg=PA16&amp;dq=demolition+hunan+province&amp;source=bl&amp;ots=tIYFBbgXUZ&amp;sig=5VgHxxQGftK7zXL81_-jjozal44&amp;hl=cs&amp;sa=X&amp;ei=i-KcUcfpLsGXPYXMgcgP&amp;ved=0CHcQ6AEwBw#v=onepage&amp;q=demolition%20hunan%20province&amp;f=false</a:t>
            </a:r>
          </a:p>
        </p:txBody>
      </p:sp>
    </p:spTree>
    <p:extLst>
      <p:ext uri="{BB962C8B-B14F-4D97-AF65-F5344CB8AC3E}">
        <p14:creationId xmlns:p14="http://schemas.microsoft.com/office/powerpoint/2010/main" val="194899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u="sng" dirty="0" err="1" smtClean="0"/>
              <a:t>Li</a:t>
            </a:r>
            <a:r>
              <a:rPr lang="cs-CZ" u="sng" dirty="0" smtClean="0"/>
              <a:t> – nezávislý kandidát</a:t>
            </a:r>
          </a:p>
          <a:p>
            <a:r>
              <a:rPr lang="cs-CZ" dirty="0" smtClean="0"/>
              <a:t>V roce 2011 podal kandidaturu do místního samosprávného v orgánu v jeho rodném </a:t>
            </a:r>
            <a:r>
              <a:rPr lang="cs-CZ" dirty="0" err="1" smtClean="0"/>
              <a:t>Chengdu</a:t>
            </a:r>
            <a:r>
              <a:rPr lang="cs-CZ" dirty="0" smtClean="0"/>
              <a:t>, v okrese </a:t>
            </a:r>
            <a:r>
              <a:rPr lang="cs-CZ" dirty="0" err="1" smtClean="0"/>
              <a:t>Wuhou</a:t>
            </a:r>
            <a:r>
              <a:rPr lang="cs-CZ" dirty="0" smtClean="0"/>
              <a:t>.</a:t>
            </a:r>
          </a:p>
          <a:p>
            <a:r>
              <a:rPr lang="cs-CZ" dirty="0" smtClean="0"/>
              <a:t>To byl do té doby nevídaný krok. Je nepsaným pravidlem, že kandidáti všichni kandidáti do samosprávy jsou vždy jmenováni příslušnou organizační jednotkou Komunistické Strany.</a:t>
            </a:r>
          </a:p>
          <a:p>
            <a:r>
              <a:rPr lang="cs-CZ" dirty="0" smtClean="0"/>
              <a:t>Oficiální deník </a:t>
            </a:r>
            <a:r>
              <a:rPr lang="cs-CZ" dirty="0" err="1" smtClean="0"/>
              <a:t>Xinhua</a:t>
            </a:r>
            <a:r>
              <a:rPr lang="cs-CZ" dirty="0" smtClean="0"/>
              <a:t> se k tomu vyjádřil takto: </a:t>
            </a:r>
            <a:r>
              <a:rPr lang="en-US" dirty="0" smtClean="0"/>
              <a:t> 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en-US" i="1" dirty="0" smtClean="0">
                <a:solidFill>
                  <a:srgbClr val="FFFF00"/>
                </a:solidFill>
              </a:rPr>
              <a:t>‘</a:t>
            </a:r>
            <a:r>
              <a:rPr lang="en-US" i="1" dirty="0">
                <a:solidFill>
                  <a:srgbClr val="FFFF00"/>
                </a:solidFill>
              </a:rPr>
              <a:t>There is no such thing as an “</a:t>
            </a:r>
            <a:r>
              <a:rPr lang="en-US" b="1" i="1" dirty="0">
                <a:solidFill>
                  <a:srgbClr val="FFFF00"/>
                </a:solidFill>
              </a:rPr>
              <a:t>independent candidate</a:t>
            </a:r>
            <a:r>
              <a:rPr lang="en-US" i="1" dirty="0">
                <a:solidFill>
                  <a:srgbClr val="FFFF00"/>
                </a:solidFill>
              </a:rPr>
              <a:t>” as it’s not recognized by law</a:t>
            </a:r>
            <a:r>
              <a:rPr lang="en-US" i="1" dirty="0" smtClean="0">
                <a:solidFill>
                  <a:srgbClr val="FFFF00"/>
                </a:solidFill>
              </a:rPr>
              <a:t>.’</a:t>
            </a:r>
            <a:endParaRPr lang="cs-CZ" i="1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r>
              <a:rPr lang="cs-CZ" u="sng" dirty="0" err="1" smtClean="0"/>
              <a:t>Southern</a:t>
            </a:r>
            <a:r>
              <a:rPr lang="cs-CZ" u="sng" dirty="0" smtClean="0"/>
              <a:t> </a:t>
            </a:r>
            <a:r>
              <a:rPr lang="cs-CZ" u="sng" dirty="0" err="1" smtClean="0"/>
              <a:t>weekly</a:t>
            </a:r>
            <a:endParaRPr lang="cs-CZ" u="sng" dirty="0" smtClean="0"/>
          </a:p>
          <a:p>
            <a:r>
              <a:rPr lang="cs-CZ" dirty="0" smtClean="0"/>
              <a:t>Ohledně známé kauzy </a:t>
            </a:r>
            <a:r>
              <a:rPr lang="cs-CZ" dirty="0" err="1" smtClean="0"/>
              <a:t>cenzruy</a:t>
            </a:r>
            <a:r>
              <a:rPr lang="cs-CZ" dirty="0" smtClean="0"/>
              <a:t> v deníku </a:t>
            </a:r>
            <a:r>
              <a:rPr lang="cs-CZ" dirty="0" err="1" smtClean="0"/>
              <a:t>Southern</a:t>
            </a:r>
            <a:r>
              <a:rPr lang="cs-CZ" dirty="0" smtClean="0"/>
              <a:t> </a:t>
            </a:r>
            <a:r>
              <a:rPr lang="cs-CZ" dirty="0" err="1" smtClean="0"/>
              <a:t>Weekly</a:t>
            </a:r>
            <a:r>
              <a:rPr lang="cs-CZ" dirty="0" smtClean="0"/>
              <a:t> se razantně postavil na stranu deníku. I to mu mohlo přinést další </a:t>
            </a:r>
            <a:r>
              <a:rPr lang="cs-CZ" dirty="0" err="1" smtClean="0"/>
              <a:t>psotihy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76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0" name="Picture 2" descr="http://thediplomat.com/china-power/files/2011/06/LCP-campaign-poster-400x3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124743"/>
            <a:ext cx="6048672" cy="47633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485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ošky">
  <a:themeElements>
    <a:clrScheme name="Došky">
      <a:dk1>
        <a:sysClr val="windowText" lastClr="000000"/>
      </a:dk1>
      <a:lt1>
        <a:sysClr val="window" lastClr="FFFFFF"/>
      </a:lt1>
      <a:dk2>
        <a:srgbClr val="1D3641"/>
      </a:dk2>
      <a:lt2>
        <a:srgbClr val="DFE6D0"/>
      </a:lt2>
      <a:accent1>
        <a:srgbClr val="759AA5"/>
      </a:accent1>
      <a:accent2>
        <a:srgbClr val="CFC60D"/>
      </a:accent2>
      <a:accent3>
        <a:srgbClr val="99987F"/>
      </a:accent3>
      <a:accent4>
        <a:srgbClr val="90AC97"/>
      </a:accent4>
      <a:accent5>
        <a:srgbClr val="FFAD1C"/>
      </a:accent5>
      <a:accent6>
        <a:srgbClr val="B9AB6F"/>
      </a:accent6>
      <a:hlink>
        <a:srgbClr val="66AACD"/>
      </a:hlink>
      <a:folHlink>
        <a:srgbClr val="809DB3"/>
      </a:folHlink>
    </a:clrScheme>
    <a:fontScheme name="Medián">
      <a:maj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創英角ｺﾞｼｯｸUB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ošky">
      <a:fillStyleLst>
        <a:solidFill>
          <a:schemeClr val="phClr"/>
        </a:solidFill>
        <a:gradFill rotWithShape="1">
          <a:gsLst>
            <a:gs pos="0">
              <a:schemeClr val="phClr">
                <a:tint val="79000"/>
                <a:satMod val="180000"/>
              </a:schemeClr>
            </a:gs>
            <a:gs pos="65000">
              <a:schemeClr val="phClr">
                <a:tint val="52000"/>
                <a:satMod val="250000"/>
              </a:schemeClr>
            </a:gs>
            <a:gs pos="100000">
              <a:schemeClr val="phClr">
                <a:tint val="29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brightRoom" dir="t">
              <a:rot lat="0" lon="0" rev="8700000"/>
            </a:lightRig>
          </a:scene3d>
          <a:sp3d contourW="12700" prstMaterial="dkEdge">
            <a:bevelT w="0" h="0" prst="relaxedInset"/>
            <a:contourClr>
              <a:schemeClr val="phClr">
                <a:shade val="65000"/>
                <a:satMod val="15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13200000"/>
            </a:lightRig>
          </a:scene3d>
          <a:sp3d prstMaterial="dkEdge">
            <a:bevelT w="63500" h="50800" prst="relaxedIns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hade val="95000"/>
                <a:satMod val="200000"/>
              </a:schemeClr>
            </a:gs>
            <a:gs pos="53000">
              <a:schemeClr val="phClr">
                <a:shade val="60000"/>
                <a:satMod val="220000"/>
              </a:schemeClr>
            </a:gs>
            <a:gs pos="100000">
              <a:schemeClr val="phClr">
                <a:shade val="45000"/>
                <a:satMod val="22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3000"/>
                <a:shade val="97000"/>
                <a:satMod val="230000"/>
              </a:schemeClr>
            </a:gs>
            <a:gs pos="100000">
              <a:schemeClr val="phClr">
                <a:shade val="35000"/>
                <a:satMod val="250000"/>
              </a:schemeClr>
            </a:gs>
          </a:gsLst>
          <a:path path="circle">
            <a:fillToRect l="15000" t="50000" r="85000" b="6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Thatch</Template>
  <TotalTime>202</TotalTime>
  <Words>507</Words>
  <Application>Microsoft Office PowerPoint</Application>
  <PresentationFormat>Předvádění na obrazovce (4:3)</PresentationFormat>
  <Paragraphs>63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Došky</vt:lpstr>
      <vt:lpstr>李承鹏 Lǐ Chéngpéng  aktivní občan</vt:lpstr>
      <vt:lpstr>Lǐ Chéngpéng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A trest za jeho snaživost?</vt:lpstr>
      <vt:lpstr>Prezentace aplikace PowerPoint</vt:lpstr>
      <vt:lpstr>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李承鹏 Lǐ Chéngpéng  (narozen 1968)</dc:title>
  <dc:creator>uzivatel</dc:creator>
  <cp:lastModifiedBy>uzivatel</cp:lastModifiedBy>
  <cp:revision>16</cp:revision>
  <dcterms:created xsi:type="dcterms:W3CDTF">2013-05-22T10:32:50Z</dcterms:created>
  <dcterms:modified xsi:type="dcterms:W3CDTF">2013-05-22T16:34:33Z</dcterms:modified>
</cp:coreProperties>
</file>