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5B202B-5D19-4093-9E70-E62F1916E75F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C142250-1774-4733-AF20-551C8C25421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istryoftofu.com/2012/05/72-7-of-chinese-are-satisfied-with-crackdown-on-corruption-netizens-my-ss/" TargetMode="External"/><Relationship Id="rId2" Type="http://schemas.openxmlformats.org/officeDocument/2006/relationships/hyperlink" Target="http://offbeatchina.com/over-half-of-chinese-officials-have-weibophobi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inadaily.com.cn/china/2013-02/18/content_16230755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ibo.com/mannzi" TargetMode="External"/><Relationship Id="rId7" Type="http://schemas.openxmlformats.org/officeDocument/2006/relationships/hyperlink" Target="http://www.weibo.com/1911639815" TargetMode="External"/><Relationship Id="rId2" Type="http://schemas.openxmlformats.org/officeDocument/2006/relationships/hyperlink" Target="http://weibo.com/228614055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eibo.com/1701900690" TargetMode="External"/><Relationship Id="rId5" Type="http://schemas.openxmlformats.org/officeDocument/2006/relationships/hyperlink" Target="http://www.weibo.com/n/%E5%A4%B4%E6%9D%A1%E6%96%B0%E9%97%BB" TargetMode="External"/><Relationship Id="rId4" Type="http://schemas.openxmlformats.org/officeDocument/2006/relationships/hyperlink" Target="http://www.weibo.com/huojie0616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eibo.com/2621583053" TargetMode="External"/><Relationship Id="rId2" Type="http://schemas.openxmlformats.org/officeDocument/2006/relationships/hyperlink" Target="http://weibo.com/n/%E8%B4%B5si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eibo.com/n/%E8%80%81%E7%83%9F%E9%AC%BCq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Ondřej Macháček</a:t>
            </a:r>
          </a:p>
          <a:p>
            <a:r>
              <a:rPr lang="cs-CZ" dirty="0" smtClean="0">
                <a:latin typeface="+mj-lt"/>
              </a:rPr>
              <a:t>KSCB_034</a:t>
            </a:r>
          </a:p>
          <a:p>
            <a:r>
              <a:rPr lang="cs-CZ" dirty="0" smtClean="0">
                <a:latin typeface="+mj-lt"/>
              </a:rPr>
              <a:t>18. 4. 2013</a:t>
            </a:r>
            <a:endParaRPr lang="cs-CZ" dirty="0">
              <a:latin typeface="+mj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Korupce v Číně: </a:t>
            </a:r>
            <a:r>
              <a:rPr lang="cs-CZ" dirty="0" err="1" smtClean="0"/>
              <a:t>grassroot</a:t>
            </a:r>
            <a:r>
              <a:rPr lang="cs-CZ" dirty="0" smtClean="0"/>
              <a:t> reakce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71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>
                <a:latin typeface="Calibri" pitchFamily="34" charset="0"/>
                <a:cs typeface="Calibri" pitchFamily="34" charset="0"/>
              </a:rPr>
              <a:t>Grassroot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iniciativy jako skutečná možnost něco změnit?</a:t>
            </a:r>
          </a:p>
          <a:p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Centrální x lokální vláda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clash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Peking často takovéto aktivity podporuje</a:t>
            </a:r>
          </a:p>
          <a:p>
            <a:pPr lvl="1"/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Čína opět rozdrobená?</a:t>
            </a:r>
          </a:p>
          <a:p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dirty="0" err="1" smtClean="0">
                <a:latin typeface="Calibri" pitchFamily="34" charset="0"/>
                <a:cs typeface="Calibri" pitchFamily="34" charset="0"/>
              </a:rPr>
              <a:t>Weibo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jako skutečný mobilizační prostředek?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22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offbeatchina.com/over-half-of-chinese-officials-have-weibophobia</a:t>
            </a:r>
            <a:endParaRPr lang="cs-CZ" dirty="0" smtClean="0"/>
          </a:p>
          <a:p>
            <a:r>
              <a:rPr lang="sk-SK" dirty="0">
                <a:hlinkClick r:id="rId3"/>
              </a:rPr>
              <a:t>http://www.ministryoftofu.com/2012/05/72-7-of-chinese-are-satisfied-with-crackdown-on-corruption-netizens-my-ss</a:t>
            </a:r>
            <a:r>
              <a:rPr lang="sk-SK" dirty="0" smtClean="0">
                <a:hlinkClick r:id="rId3"/>
              </a:rPr>
              <a:t>/</a:t>
            </a:r>
            <a:endParaRPr lang="sk-SK" dirty="0" smtClean="0"/>
          </a:p>
          <a:p>
            <a:r>
              <a:rPr lang="sk-SK" dirty="0"/>
              <a:t>http://baike.baidu.com/view/5981927.htm</a:t>
            </a:r>
            <a:endParaRPr lang="cs-CZ" dirty="0"/>
          </a:p>
          <a:p>
            <a:r>
              <a:rPr lang="sk-SK" dirty="0"/>
              <a:t>http://www.whatsonsanya.com/news-17081-shandong-farmer-zhang-xiufang-62-hailed-as-anticorruption-hero.html</a:t>
            </a:r>
            <a:endParaRPr lang="cs-CZ" dirty="0"/>
          </a:p>
          <a:p>
            <a:r>
              <a:rPr lang="sk-SK" dirty="0"/>
              <a:t>http://www.theepochtimes.com/n2/china-news/grassroots-chinese-anti-corruption-campaign-draws-panicked-response-327905.html</a:t>
            </a:r>
            <a:endParaRPr lang="cs-CZ" dirty="0"/>
          </a:p>
          <a:p>
            <a:r>
              <a:rPr lang="cs-CZ" dirty="0" err="1" smtClean="0"/>
              <a:t>Transparency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www.chinadaily.com.cn/china/2013-02/18/content_16230755.htm</a:t>
            </a:r>
            <a:endParaRPr lang="cs-CZ" dirty="0" smtClean="0"/>
          </a:p>
          <a:p>
            <a:r>
              <a:rPr lang="sk-SK" dirty="0"/>
              <a:t>http://www.pewglobal.org/2008/04/15/where-trust-is-high-crime-and-corruption-are-low/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901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Korupce v Číně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Jsou Číňané spokojeni s bojem proti korupci?</a:t>
            </a:r>
          </a:p>
          <a:p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Letáková akce v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Henanu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Stély v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Shandongu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„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Weibophobia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“</a:t>
            </a:r>
          </a:p>
          <a:p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Závěr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17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Korupce v Číně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Podle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Transparency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International získává Čína hodnotu pouze 39 (0 =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highly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corrupted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100 = non-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corrupted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). Slovensko 50.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Korupce:	zpronevěra</a:t>
            </a:r>
            <a:br>
              <a:rPr lang="cs-CZ" dirty="0" smtClean="0">
                <a:latin typeface="Calibri" pitchFamily="34" charset="0"/>
                <a:cs typeface="Calibri" pitchFamily="34" charset="0"/>
              </a:rPr>
            </a:br>
            <a:r>
              <a:rPr lang="cs-CZ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cs-CZ" dirty="0">
                <a:latin typeface="Calibri" pitchFamily="34" charset="0"/>
                <a:cs typeface="Calibri" pitchFamily="34" charset="0"/>
              </a:rPr>
              <a:t>zanedbání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povinností</a:t>
            </a:r>
            <a:br>
              <a:rPr lang="cs-CZ" dirty="0" smtClean="0">
                <a:latin typeface="Calibri" pitchFamily="34" charset="0"/>
                <a:cs typeface="Calibri" pitchFamily="34" charset="0"/>
              </a:rPr>
            </a:br>
            <a:r>
              <a:rPr lang="cs-CZ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cs-CZ" dirty="0">
                <a:latin typeface="Calibri" pitchFamily="34" charset="0"/>
                <a:cs typeface="Calibri" pitchFamily="34" charset="0"/>
              </a:rPr>
              <a:t>manipulace s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předpisy</a:t>
            </a:r>
            <a:r>
              <a:rPr lang="cs-CZ" dirty="0">
                <a:latin typeface="Calibri" pitchFamily="34" charset="0"/>
                <a:cs typeface="Calibri" pitchFamily="34" charset="0"/>
              </a:rPr>
              <a:t/>
            </a:r>
            <a:br>
              <a:rPr lang="cs-CZ" dirty="0">
                <a:latin typeface="Calibri" pitchFamily="34" charset="0"/>
                <a:cs typeface="Calibri" pitchFamily="34" charset="0"/>
              </a:rPr>
            </a:br>
            <a:r>
              <a:rPr lang="cs-CZ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cs-CZ" dirty="0">
                <a:latin typeface="Calibri" pitchFamily="34" charset="0"/>
                <a:cs typeface="Calibri" pitchFamily="34" charset="0"/>
              </a:rPr>
              <a:t>nedovolené ovlivňování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obchodů</a:t>
            </a:r>
            <a:br>
              <a:rPr lang="cs-CZ" dirty="0" smtClean="0">
                <a:latin typeface="Calibri" pitchFamily="34" charset="0"/>
                <a:cs typeface="Calibri" pitchFamily="34" charset="0"/>
              </a:rPr>
            </a:br>
            <a:r>
              <a:rPr lang="cs-CZ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cs-CZ" dirty="0">
                <a:latin typeface="Calibri" pitchFamily="34" charset="0"/>
                <a:cs typeface="Calibri" pitchFamily="34" charset="0"/>
              </a:rPr>
              <a:t>zneužití úředních pečetí a razítek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dirty="0" smtClean="0">
                <a:latin typeface="Calibri" pitchFamily="34" charset="0"/>
                <a:cs typeface="Calibri" pitchFamily="34" charset="0"/>
              </a:rPr>
            </a:br>
            <a:r>
              <a:rPr lang="cs-CZ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cs-CZ" dirty="0">
                <a:latin typeface="Calibri" pitchFamily="34" charset="0"/>
                <a:cs typeface="Calibri" pitchFamily="34" charset="0"/>
              </a:rPr>
              <a:t>přijetí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nepatřičného daru (!)</a:t>
            </a:r>
          </a:p>
          <a:p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Průvodní jev: 	ztráta důvěry (implikace pro vládu -&gt; kampaně)</a:t>
            </a:r>
          </a:p>
          <a:p>
            <a:pPr lvl="1"/>
            <a:endParaRPr lang="cs-CZ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2008: 79% důvěra ve společnosti, 2013: 50% </a:t>
            </a:r>
          </a:p>
        </p:txBody>
      </p:sp>
    </p:spTree>
    <p:extLst>
      <p:ext uri="{BB962C8B-B14F-4D97-AF65-F5344CB8AC3E}">
        <p14:creationId xmlns:p14="http://schemas.microsoft.com/office/powerpoint/2010/main" val="133425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Jsou Číňané spokojeni s bojem proti korupci</a:t>
            </a:r>
            <a:r>
              <a:rPr lang="cs-CZ" sz="2800" dirty="0" smtClean="0"/>
              <a:t>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>
                <a:latin typeface="Calibri" pitchFamily="34" charset="0"/>
                <a:cs typeface="Calibri" pitchFamily="34" charset="0"/>
              </a:rPr>
              <a:t>Náměstek Národního úřadu pro prevenci korupce: </a:t>
            </a:r>
          </a:p>
          <a:p>
            <a:pPr lvl="1"/>
            <a:r>
              <a:rPr lang="cs-CZ" sz="1600" dirty="0" smtClean="0">
                <a:latin typeface="Calibri" pitchFamily="34" charset="0"/>
                <a:cs typeface="Calibri" pitchFamily="34" charset="0"/>
              </a:rPr>
              <a:t>„72,7% obyvatel je spokojeno s bojem proti korupcí“, přičemž tato důvěra neustále roste</a:t>
            </a:r>
          </a:p>
          <a:p>
            <a:pPr lvl="1"/>
            <a:r>
              <a:rPr lang="cs-CZ" sz="1600" dirty="0" smtClean="0">
                <a:latin typeface="Calibri" pitchFamily="34" charset="0"/>
                <a:cs typeface="Calibri" pitchFamily="34" charset="0"/>
              </a:rPr>
              <a:t>„83% obyvatel souhlasí, že korupce byla </a:t>
            </a:r>
            <a:r>
              <a:rPr lang="cs-CZ" sz="1600" i="1" dirty="0" smtClean="0">
                <a:latin typeface="Calibri" pitchFamily="34" charset="0"/>
                <a:cs typeface="Calibri" pitchFamily="34" charset="0"/>
              </a:rPr>
              <a:t>do jisté části</a:t>
            </a:r>
            <a:r>
              <a:rPr lang="cs-CZ" sz="1600" dirty="0" smtClean="0">
                <a:latin typeface="Calibri" pitchFamily="34" charset="0"/>
                <a:cs typeface="Calibri" pitchFamily="34" charset="0"/>
              </a:rPr>
              <a:t> potlačena“</a:t>
            </a:r>
          </a:p>
          <a:p>
            <a:pPr lvl="1"/>
            <a:r>
              <a:rPr lang="cs-CZ" sz="1600" dirty="0" smtClean="0">
                <a:latin typeface="Calibri" pitchFamily="34" charset="0"/>
                <a:cs typeface="Calibri" pitchFamily="34" charset="0"/>
              </a:rPr>
              <a:t>Postup o tři příčky v žebříčku TI považováno za obrovský úspěch </a:t>
            </a:r>
          </a:p>
          <a:p>
            <a:pPr lvl="1"/>
            <a:r>
              <a:rPr lang="cs-CZ" sz="1600" dirty="0" smtClean="0">
                <a:latin typeface="Calibri" pitchFamily="34" charset="0"/>
                <a:cs typeface="Calibri" pitchFamily="34" charset="0"/>
              </a:rPr>
              <a:t>V letech 1982-2011 bylo potrestáno (?) 4,2 milionu úředníků za porušení „disciplíny strany“ (?) z toho 42 000 za korupci (?) jen v posledních 9 letech</a:t>
            </a:r>
          </a:p>
          <a:p>
            <a:endParaRPr lang="cs-CZ" sz="1800" dirty="0">
              <a:latin typeface="Calibri" pitchFamily="34" charset="0"/>
              <a:cs typeface="Calibri" pitchFamily="34" charset="0"/>
            </a:endParaRPr>
          </a:p>
          <a:p>
            <a:r>
              <a:rPr lang="cs-CZ" sz="1800" dirty="0" smtClean="0">
                <a:latin typeface="Calibri" pitchFamily="34" charset="0"/>
                <a:cs typeface="Calibri" pitchFamily="34" charset="0"/>
              </a:rPr>
              <a:t>Reakce 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netizens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lvl="1"/>
            <a:r>
              <a:rPr lang="cs-CZ" sz="1600" dirty="0" err="1">
                <a:latin typeface="Calibri" pitchFamily="34" charset="0"/>
                <a:cs typeface="Calibri" pitchFamily="34" charset="0"/>
                <a:hlinkClick r:id="rId2"/>
              </a:rPr>
              <a:t>yaowei</a:t>
            </a:r>
            <a:r>
              <a:rPr lang="cs-CZ" sz="1600" dirty="0">
                <a:latin typeface="Calibri" pitchFamily="34" charset="0"/>
                <a:cs typeface="Calibri" pitchFamily="34" charset="0"/>
                <a:hlinkClick r:id="rId2"/>
              </a:rPr>
              <a:t>_</a:t>
            </a:r>
            <a:r>
              <a:rPr lang="zh-CN" altLang="en-US" sz="1600" dirty="0">
                <a:latin typeface="Calibri" pitchFamily="34" charset="0"/>
                <a:cs typeface="Calibri" pitchFamily="34" charset="0"/>
                <a:hlinkClick r:id="rId2"/>
              </a:rPr>
              <a:t>姚斯</a:t>
            </a:r>
            <a:r>
              <a:rPr lang="zh-CN" altLang="en-US" sz="1600" dirty="0">
                <a:latin typeface="Calibri" pitchFamily="34" charset="0"/>
                <a:cs typeface="Calibri" pitchFamily="34" charset="0"/>
              </a:rPr>
              <a:t>：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My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ass</a:t>
            </a:r>
            <a:r>
              <a:rPr lang="cs-CZ" sz="1600" dirty="0" smtClean="0">
                <a:latin typeface="Calibri" pitchFamily="34" charset="0"/>
                <a:cs typeface="Calibri" pitchFamily="34" charset="0"/>
              </a:rPr>
              <a:t>!</a:t>
            </a:r>
          </a:p>
          <a:p>
            <a:pPr lvl="1"/>
            <a:r>
              <a:rPr lang="zh-CN" altLang="en-US" sz="1600" dirty="0">
                <a:latin typeface="Calibri" pitchFamily="34" charset="0"/>
                <a:cs typeface="Calibri" pitchFamily="34" charset="0"/>
                <a:hlinkClick r:id="rId3"/>
              </a:rPr>
              <a:t>曼子要学术</a:t>
            </a:r>
            <a:r>
              <a:rPr lang="zh-CN" altLang="en-US" sz="1600" dirty="0">
                <a:latin typeface="Calibri" pitchFamily="34" charset="0"/>
                <a:cs typeface="Calibri" pitchFamily="34" charset="0"/>
              </a:rPr>
              <a:t>：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Our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country’s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statistics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are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always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so full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of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humor</a:t>
            </a:r>
            <a:r>
              <a:rPr lang="cs-CZ" sz="16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1"/>
            <a:r>
              <a:rPr lang="zh-CN" altLang="en-US" sz="1600" dirty="0">
                <a:latin typeface="Calibri" pitchFamily="34" charset="0"/>
                <a:cs typeface="Calibri" pitchFamily="34" charset="0"/>
                <a:hlinkClick r:id="rId4"/>
              </a:rPr>
              <a:t>选矿人</a:t>
            </a:r>
            <a:r>
              <a:rPr lang="zh-CN" altLang="en-US" sz="1600" dirty="0">
                <a:latin typeface="Calibri" pitchFamily="34" charset="0"/>
                <a:cs typeface="Calibri" pitchFamily="34" charset="0"/>
              </a:rPr>
              <a:t>：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This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is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so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funny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. </a:t>
            </a:r>
            <a:r>
              <a:rPr lang="cs-CZ" sz="1600" dirty="0">
                <a:latin typeface="Calibri" pitchFamily="34" charset="0"/>
                <a:cs typeface="Calibri" pitchFamily="34" charset="0"/>
                <a:hlinkClick r:id="rId5"/>
              </a:rPr>
              <a:t>@</a:t>
            </a:r>
            <a:r>
              <a:rPr lang="cs-CZ" sz="1600" dirty="0" err="1">
                <a:latin typeface="Calibri" pitchFamily="34" charset="0"/>
                <a:cs typeface="Calibri" pitchFamily="34" charset="0"/>
                <a:hlinkClick r:id="rId5"/>
              </a:rPr>
              <a:t>Sina</a:t>
            </a:r>
            <a:r>
              <a:rPr lang="cs-CZ" sz="1600" dirty="0">
                <a:latin typeface="Calibri" pitchFamily="34" charset="0"/>
                <a:cs typeface="Calibri" pitchFamily="34" charset="0"/>
                <a:hlinkClick r:id="rId5"/>
              </a:rPr>
              <a:t> Top </a:t>
            </a:r>
            <a:r>
              <a:rPr lang="cs-CZ" sz="1600" dirty="0" err="1">
                <a:latin typeface="Calibri" pitchFamily="34" charset="0"/>
                <a:cs typeface="Calibri" pitchFamily="34" charset="0"/>
                <a:hlinkClick r:id="rId5"/>
              </a:rPr>
              <a:t>News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,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can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be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any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more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deceitful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?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Today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is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not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April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Fools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’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Day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,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is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it</a:t>
            </a:r>
            <a:r>
              <a:rPr lang="cs-CZ" sz="1600" dirty="0" smtClean="0">
                <a:latin typeface="Calibri" pitchFamily="34" charset="0"/>
                <a:cs typeface="Calibri" pitchFamily="34" charset="0"/>
              </a:rPr>
              <a:t>?</a:t>
            </a:r>
          </a:p>
          <a:p>
            <a:pPr lvl="1"/>
            <a:r>
              <a:rPr lang="zh-CN" altLang="en-US" sz="1600" dirty="0">
                <a:latin typeface="Calibri" pitchFamily="34" charset="0"/>
                <a:cs typeface="Calibri" pitchFamily="34" charset="0"/>
                <a:hlinkClick r:id="rId6"/>
              </a:rPr>
              <a:t>九夜楼兰叹</a:t>
            </a:r>
            <a:r>
              <a:rPr lang="zh-CN" altLang="en-US" sz="1600" dirty="0">
                <a:latin typeface="Calibri" pitchFamily="34" charset="0"/>
                <a:cs typeface="Calibri" pitchFamily="34" charset="0"/>
              </a:rPr>
              <a:t>：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This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must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be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an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internal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  <a:cs typeface="Calibri" pitchFamily="34" charset="0"/>
              </a:rPr>
              <a:t>survey</a:t>
            </a:r>
            <a:r>
              <a:rPr lang="cs-CZ" sz="16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1"/>
            <a:r>
              <a:rPr lang="en-US" sz="1600" dirty="0" err="1">
                <a:latin typeface="Calibri" pitchFamily="34" charset="0"/>
                <a:cs typeface="Calibri" pitchFamily="34" charset="0"/>
                <a:hlinkClick r:id="rId7"/>
              </a:rPr>
              <a:t>Soundless_SH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：How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does the Bureau of Corruption Prevention prevent corruption inside Bureau of Corruption Prevention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?</a:t>
            </a:r>
            <a:endParaRPr lang="cs-CZ" sz="1800" dirty="0">
              <a:latin typeface="Calibri" pitchFamily="34" charset="0"/>
              <a:cs typeface="Calibri" pitchFamily="34" charset="0"/>
            </a:endParaRPr>
          </a:p>
          <a:p>
            <a:r>
              <a:rPr lang="cs-CZ" sz="1800" dirty="0" smtClean="0">
                <a:latin typeface="Calibri" pitchFamily="34" charset="0"/>
                <a:cs typeface="Calibri" pitchFamily="34" charset="0"/>
              </a:rPr>
              <a:t>Reakce na neustupující korupci: vlastní iniciativy</a:t>
            </a:r>
          </a:p>
        </p:txBody>
      </p:sp>
    </p:spTree>
    <p:extLst>
      <p:ext uri="{BB962C8B-B14F-4D97-AF65-F5344CB8AC3E}">
        <p14:creationId xmlns:p14="http://schemas.microsoft.com/office/powerpoint/2010/main" val="1639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Letáková akce v </a:t>
            </a:r>
            <a:r>
              <a:rPr lang="cs-CZ" dirty="0" err="1" smtClean="0"/>
              <a:t>Henanu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Několik měst v provincii zaplavily letáky upozorňující na korupci státních (lokálních) úředníků.</a:t>
            </a:r>
          </a:p>
          <a:p>
            <a:pPr lvl="1"/>
            <a:r>
              <a:rPr lang="cs-CZ" sz="2000" dirty="0" smtClean="0">
                <a:latin typeface="Calibri" pitchFamily="34" charset="0"/>
                <a:cs typeface="Calibri" pitchFamily="34" charset="0"/>
              </a:rPr>
              <a:t>Korupce obrovských rozměrů</a:t>
            </a:r>
          </a:p>
          <a:p>
            <a:pPr lvl="1"/>
            <a:r>
              <a:rPr lang="cs-CZ" sz="2000" dirty="0" smtClean="0">
                <a:latin typeface="Calibri" pitchFamily="34" charset="0"/>
                <a:cs typeface="Calibri" pitchFamily="34" charset="0"/>
              </a:rPr>
              <a:t>Obvinění na dané úrovni nepomáhá, apel na vyšší (lokální) úroveň naopak vede ještě k perzekuci jedince</a:t>
            </a:r>
          </a:p>
          <a:p>
            <a:pPr lvl="1"/>
            <a:endParaRPr lang="cs-CZ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Reakce </a:t>
            </a:r>
          </a:p>
          <a:p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Problematika:</a:t>
            </a:r>
          </a:p>
          <a:p>
            <a:pPr lvl="1"/>
            <a:r>
              <a:rPr lang="cs-CZ" sz="2000" dirty="0" smtClean="0">
                <a:latin typeface="Calibri" pitchFamily="34" charset="0"/>
                <a:cs typeface="Calibri" pitchFamily="34" charset="0"/>
              </a:rPr>
              <a:t>Snaha spíše o obrodu společnosti než vykořenění korupce</a:t>
            </a:r>
          </a:p>
          <a:p>
            <a:pPr lvl="2"/>
            <a:r>
              <a:rPr lang="cs-CZ" sz="1800" i="1" dirty="0" smtClean="0">
                <a:latin typeface="Calibri" pitchFamily="34" charset="0"/>
                <a:cs typeface="Calibri" pitchFamily="34" charset="0"/>
              </a:rPr>
              <a:t>„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undisclosed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private assets, keeping mistresses and illegitimate children, and the private use of government 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vehicles</a:t>
            </a:r>
            <a:r>
              <a:rPr lang="cs-CZ" sz="1800" i="1" dirty="0" smtClean="0">
                <a:latin typeface="Calibri" pitchFamily="34" charset="0"/>
                <a:cs typeface="Calibri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51121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Letáková akce v </a:t>
            </a:r>
            <a:r>
              <a:rPr lang="cs-CZ" dirty="0" err="1" smtClean="0"/>
              <a:t>Henanu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www.theepochtimes.com/n2/images/stories/large/2012/12/22/1212151650572583-ss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5705475" cy="427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07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Stély v </a:t>
            </a:r>
            <a:r>
              <a:rPr lang="cs-CZ" dirty="0" err="1" smtClean="0"/>
              <a:t>Shandongu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Iniciativa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Zhang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Xiufang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„sbírka případů zkorumpovaných úředníků“, monumenty </a:t>
            </a:r>
            <a:r>
              <a:rPr lang="cs-CZ" dirty="0">
                <a:latin typeface="Calibri" pitchFamily="34" charset="0"/>
                <a:cs typeface="Calibri" pitchFamily="34" charset="0"/>
              </a:rPr>
              <a:t>za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¥3 000, 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Reakce místního předáka (15 dní odnětí svobody, ¥1 000 pokuta), reakce médií</a:t>
            </a:r>
          </a:p>
          <a:p>
            <a:pPr lvl="1"/>
            <a:endParaRPr lang="cs-CZ" i="1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sk-SK" i="1" dirty="0" smtClean="0">
                <a:latin typeface="Calibri" pitchFamily="34" charset="0"/>
                <a:cs typeface="Calibri" pitchFamily="34" charset="0"/>
              </a:rPr>
              <a:t>„</a:t>
            </a:r>
            <a:r>
              <a:rPr lang="sk-SK" i="1" dirty="0" err="1" smtClean="0">
                <a:latin typeface="Calibri" pitchFamily="34" charset="0"/>
                <a:cs typeface="Calibri" pitchFamily="34" charset="0"/>
              </a:rPr>
              <a:t>They</a:t>
            </a:r>
            <a:r>
              <a:rPr lang="sk-SK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must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have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a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black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heart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why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else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would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they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fear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me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or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monument</a:t>
            </a:r>
            <a:r>
              <a:rPr lang="sk-SK" i="1" dirty="0" smtClean="0">
                <a:latin typeface="Calibri" pitchFamily="34" charset="0"/>
                <a:cs typeface="Calibri" pitchFamily="34" charset="0"/>
              </a:rPr>
              <a:t>?“</a:t>
            </a:r>
            <a:endParaRPr lang="cs-CZ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sk-SK" i="1" dirty="0">
                <a:latin typeface="Calibri" pitchFamily="34" charset="0"/>
                <a:cs typeface="Calibri" pitchFamily="34" charset="0"/>
              </a:rPr>
              <a:t>„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only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goal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was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to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alert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people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not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walk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wrong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way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“</a:t>
            </a:r>
            <a:endParaRPr lang="cs-CZ" sz="2000" i="1" dirty="0">
              <a:latin typeface="Calibri" pitchFamily="34" charset="0"/>
              <a:cs typeface="Calibri" pitchFamily="34" charset="0"/>
            </a:endParaRPr>
          </a:p>
          <a:p>
            <a:pPr marL="320040" lvl="1" indent="0">
              <a:buNone/>
            </a:pPr>
            <a:endParaRPr lang="sk-SK" i="1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cs-CZ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08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Stély v </a:t>
            </a:r>
            <a:r>
              <a:rPr lang="cs-CZ" dirty="0" err="1" smtClean="0"/>
              <a:t>Shandongu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h.hiphotos.baidu.com/baike/pic/item/9d82d158ccbf6c81b7226ab9bc3eb13533fa404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47625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20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Weibophobia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Oficiální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ambiguita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vůči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Weibo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a dalším platformám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Možnost upozorňovat vládu na korupci na nejnižších úrovních vs. potenciál takovéto platformy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Útoky na jednotlivce nebo vládu? Je někdo čistý? 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Špatné informace a následky. Oficiální aktivita na síti.</a:t>
            </a:r>
          </a:p>
          <a:p>
            <a:pPr lvl="2"/>
            <a:endParaRPr lang="cs-CZ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zh-CN" altLang="en-US" dirty="0">
                <a:latin typeface="Calibri" pitchFamily="34" charset="0"/>
                <a:cs typeface="Calibri" pitchFamily="34" charset="0"/>
              </a:rPr>
              <a:t> </a:t>
            </a:r>
            <a:r>
              <a:rPr lang="zh-CN" altLang="en-US" dirty="0">
                <a:latin typeface="Calibri" pitchFamily="34" charset="0"/>
                <a:cs typeface="Calibri" pitchFamily="34" charset="0"/>
                <a:hlinkClick r:id="rId2"/>
              </a:rPr>
              <a:t>贵</a:t>
            </a:r>
            <a:r>
              <a:rPr lang="cs-CZ" dirty="0" smtClean="0">
                <a:latin typeface="Calibri" pitchFamily="34" charset="0"/>
                <a:cs typeface="Calibri" pitchFamily="34" charset="0"/>
                <a:hlinkClick r:id="rId2"/>
              </a:rPr>
              <a:t>sir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cs-CZ" dirty="0">
                <a:latin typeface="Calibri" pitchFamily="34" charset="0"/>
                <a:cs typeface="Calibri" pitchFamily="34" charset="0"/>
              </a:rPr>
              <a:t> </a:t>
            </a:r>
            <a:r>
              <a:rPr lang="cs-CZ" i="1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cs-CZ" i="1" dirty="0" err="1">
                <a:latin typeface="Calibri" pitchFamily="34" charset="0"/>
                <a:cs typeface="Calibri" pitchFamily="34" charset="0"/>
              </a:rPr>
              <a:t>They</a:t>
            </a:r>
            <a:r>
              <a:rPr lang="cs-CZ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i="1" dirty="0" err="1">
                <a:latin typeface="Calibri" pitchFamily="34" charset="0"/>
                <a:cs typeface="Calibri" pitchFamily="34" charset="0"/>
              </a:rPr>
              <a:t>fear</a:t>
            </a:r>
            <a:r>
              <a:rPr lang="cs-CZ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i="1" dirty="0" err="1">
                <a:latin typeface="Calibri" pitchFamily="34" charset="0"/>
                <a:cs typeface="Calibri" pitchFamily="34" charset="0"/>
              </a:rPr>
              <a:t>because</a:t>
            </a:r>
            <a:r>
              <a:rPr lang="cs-CZ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i="1" dirty="0" err="1">
                <a:latin typeface="Calibri" pitchFamily="34" charset="0"/>
                <a:cs typeface="Calibri" pitchFamily="34" charset="0"/>
              </a:rPr>
              <a:t>none</a:t>
            </a:r>
            <a:r>
              <a:rPr lang="cs-CZ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i="1" dirty="0" err="1">
                <a:latin typeface="Calibri" pitchFamily="34" charset="0"/>
                <a:cs typeface="Calibri" pitchFamily="34" charset="0"/>
              </a:rPr>
              <a:t>of</a:t>
            </a:r>
            <a:r>
              <a:rPr lang="cs-CZ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i="1" dirty="0" err="1">
                <a:latin typeface="Calibri" pitchFamily="34" charset="0"/>
                <a:cs typeface="Calibri" pitchFamily="34" charset="0"/>
              </a:rPr>
              <a:t>them</a:t>
            </a:r>
            <a:r>
              <a:rPr lang="cs-CZ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i="1" dirty="0" err="1">
                <a:latin typeface="Calibri" pitchFamily="34" charset="0"/>
                <a:cs typeface="Calibri" pitchFamily="34" charset="0"/>
              </a:rPr>
              <a:t>is</a:t>
            </a:r>
            <a:r>
              <a:rPr lang="cs-CZ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i="1" dirty="0" err="1">
                <a:latin typeface="Calibri" pitchFamily="34" charset="0"/>
                <a:cs typeface="Calibri" pitchFamily="34" charset="0"/>
              </a:rPr>
              <a:t>clean</a:t>
            </a:r>
            <a:r>
              <a:rPr lang="cs-CZ" i="1" dirty="0" smtClean="0">
                <a:latin typeface="Calibri" pitchFamily="34" charset="0"/>
                <a:cs typeface="Calibri" pitchFamily="34" charset="0"/>
              </a:rPr>
              <a:t>.”</a:t>
            </a:r>
          </a:p>
          <a:p>
            <a:pPr lvl="2"/>
            <a:r>
              <a:rPr lang="zh-CN" altLang="en-US" dirty="0">
                <a:latin typeface="Calibri" pitchFamily="34" charset="0"/>
                <a:cs typeface="Calibri" pitchFamily="34" charset="0"/>
              </a:rPr>
              <a:t> </a:t>
            </a:r>
            <a:r>
              <a:rPr lang="zh-CN" altLang="en-US" u="sng" dirty="0">
                <a:latin typeface="Calibri" pitchFamily="34" charset="0"/>
                <a:cs typeface="Calibri" pitchFamily="34" charset="0"/>
                <a:hlinkClick r:id="rId3" tooltip="张敏编辑"/>
              </a:rPr>
              <a:t>张敏编</a:t>
            </a:r>
            <a:r>
              <a:rPr lang="zh-CN" altLang="en-US" u="sng" dirty="0" smtClean="0">
                <a:latin typeface="Calibri" pitchFamily="34" charset="0"/>
                <a:cs typeface="Calibri" pitchFamily="34" charset="0"/>
                <a:hlinkClick r:id="rId3" tooltip="张敏编辑"/>
              </a:rPr>
              <a:t>辑</a:t>
            </a:r>
            <a:r>
              <a:rPr lang="cs-CZ" altLang="zh-CN" u="sng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“They fear because they’ve never experienced people’s power of supervision in a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democracy</a:t>
            </a:r>
            <a:r>
              <a:rPr lang="cs-CZ" i="1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”</a:t>
            </a:r>
            <a:endParaRPr lang="cs-CZ" i="1" dirty="0" smtClean="0">
              <a:latin typeface="Calibri" pitchFamily="34" charset="0"/>
              <a:cs typeface="Calibri" pitchFamily="34" charset="0"/>
            </a:endParaRPr>
          </a:p>
          <a:p>
            <a:pPr lvl="2"/>
            <a:endParaRPr lang="cs-CZ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cs-CZ" b="1" dirty="0" err="1">
                <a:latin typeface="Calibri" pitchFamily="34" charset="0"/>
                <a:cs typeface="Calibri" pitchFamily="34" charset="0"/>
              </a:rPr>
              <a:t>Xinhua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News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Weibo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has made great contributions to the war against corruption. It helps to check and supervise power abuse. Officials’ fear of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Weibo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is at heart a fear of their power being limited. To use power with reverence is the only way to cure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Weibophobia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.”</a:t>
            </a:r>
            <a:endParaRPr lang="cs-CZ" i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zh-CN" altLang="en-US" dirty="0">
                <a:latin typeface="Calibri" pitchFamily="34" charset="0"/>
                <a:cs typeface="Calibri" pitchFamily="34" charset="0"/>
              </a:rPr>
              <a:t> </a:t>
            </a:r>
            <a:r>
              <a:rPr lang="zh-CN" altLang="en-US" dirty="0" smtClean="0">
                <a:latin typeface="Calibri" pitchFamily="34" charset="0"/>
                <a:cs typeface="Calibri" pitchFamily="34" charset="0"/>
                <a:hlinkClick r:id="rId4"/>
              </a:rPr>
              <a:t>老</a:t>
            </a:r>
            <a:r>
              <a:rPr lang="zh-CN" altLang="en-US" dirty="0">
                <a:latin typeface="Calibri" pitchFamily="34" charset="0"/>
                <a:cs typeface="Calibri" pitchFamily="34" charset="0"/>
                <a:hlinkClick r:id="rId4"/>
              </a:rPr>
              <a:t>烟鬼</a:t>
            </a:r>
            <a:r>
              <a:rPr lang="cs-CZ" dirty="0" err="1" smtClean="0">
                <a:latin typeface="Calibri" pitchFamily="34" charset="0"/>
                <a:cs typeface="Calibri" pitchFamily="34" charset="0"/>
                <a:hlinkClick r:id="rId4"/>
              </a:rPr>
              <a:t>qq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sk-SK" i="1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sk-SK" i="1" dirty="0" err="1" smtClean="0">
                <a:latin typeface="Calibri" pitchFamily="34" charset="0"/>
                <a:cs typeface="Calibri" pitchFamily="34" charset="0"/>
              </a:rPr>
              <a:t>Officials</a:t>
            </a:r>
            <a:r>
              <a:rPr lang="sk-SK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fear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not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law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but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Weibo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.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What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a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great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news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!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Weibo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has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become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a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key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weapon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to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supervise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sk-SK" i="1" dirty="0" err="1">
                <a:latin typeface="Calibri" pitchFamily="34" charset="0"/>
                <a:cs typeface="Calibri" pitchFamily="34" charset="0"/>
              </a:rPr>
              <a:t>power</a:t>
            </a:r>
            <a:r>
              <a:rPr lang="sk-SK" i="1" dirty="0">
                <a:latin typeface="Calibri" pitchFamily="34" charset="0"/>
                <a:cs typeface="Calibri" pitchFamily="34" charset="0"/>
              </a:rPr>
              <a:t>.”</a:t>
            </a:r>
            <a:endParaRPr lang="cs-CZ" sz="1600" i="1" dirty="0">
              <a:latin typeface="Calibri" pitchFamily="34" charset="0"/>
              <a:cs typeface="Calibri" pitchFamily="34" charset="0"/>
            </a:endParaRPr>
          </a:p>
          <a:p>
            <a:pPr lvl="3"/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6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76</TotalTime>
  <Words>424</Words>
  <Application>Microsoft Office PowerPoint</Application>
  <PresentationFormat>Předvádění na obrazovce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Jmění</vt:lpstr>
      <vt:lpstr>Korupce v Číně: grassroot reakce</vt:lpstr>
      <vt:lpstr>Obsah</vt:lpstr>
      <vt:lpstr>Korupce v Číně</vt:lpstr>
      <vt:lpstr>Jsou Číňané spokojeni s bojem proti korupci?</vt:lpstr>
      <vt:lpstr>Letáková akce v Henanu</vt:lpstr>
      <vt:lpstr>Letáková akce v Henanu</vt:lpstr>
      <vt:lpstr>Stély v Shandongu</vt:lpstr>
      <vt:lpstr>Stély v Shandongu</vt:lpstr>
      <vt:lpstr>Weibophobia</vt:lpstr>
      <vt:lpstr>Závěr</vt:lpstr>
      <vt:lpstr>Zdroje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Korupce v Číně: reakce nejnižších vrstev</dc:title>
  <dc:creator>Ondřej Macháček</dc:creator>
  <cp:lastModifiedBy>Ondřej Macháček</cp:lastModifiedBy>
  <cp:revision>8</cp:revision>
  <dcterms:created xsi:type="dcterms:W3CDTF">2013-04-17T15:57:39Z</dcterms:created>
  <dcterms:modified xsi:type="dcterms:W3CDTF">2013-04-17T17:13:48Z</dcterms:modified>
</cp:coreProperties>
</file>