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AAB56C-0A9D-45E5-AFBE-1DAF2EB10F55}" type="datetimeFigureOut">
              <a:rPr lang="cs-CZ" smtClean="0"/>
              <a:pPr/>
              <a:t>27.3.2013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809B20F-AA30-436A-B867-A863184463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pravy.ihned.cz/" TargetMode="External"/><Relationship Id="rId2" Type="http://schemas.openxmlformats.org/officeDocument/2006/relationships/hyperlink" Target="http://www.china.org.c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ctsanddetail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4365104"/>
            <a:ext cx="8299648" cy="1502296"/>
          </a:xfrm>
        </p:spPr>
        <p:txBody>
          <a:bodyPr>
            <a:normAutofit fontScale="90000"/>
          </a:bodyPr>
          <a:lstStyle/>
          <a:p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sz="5300" dirty="0" smtClean="0"/>
              <a:t>ZNEUŽÍVÁNÍ OSOB</a:t>
            </a:r>
            <a:br>
              <a:rPr lang="cs-CZ" sz="5300" dirty="0" smtClean="0"/>
            </a:br>
            <a:r>
              <a:rPr lang="cs-CZ" sz="5300" dirty="0" smtClean="0"/>
              <a:t>S POSTIŽENÍM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T. Hegerová, E. </a:t>
            </a:r>
            <a:r>
              <a:rPr lang="cs-CZ" dirty="0" err="1" smtClean="0">
                <a:solidFill>
                  <a:schemeClr val="accent3">
                    <a:lumMod val="50000"/>
                  </a:schemeClr>
                </a:solidFill>
              </a:rPr>
              <a:t>Michalská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847784" cy="990600"/>
          </a:xfrm>
        </p:spPr>
        <p:txBody>
          <a:bodyPr/>
          <a:lstStyle/>
          <a:p>
            <a:pPr algn="ctr"/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772816"/>
            <a:ext cx="8153400" cy="4323184"/>
          </a:xfrm>
        </p:spPr>
        <p:txBody>
          <a:bodyPr/>
          <a:lstStyle/>
          <a:p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china.org.cn</a:t>
            </a:r>
            <a:r>
              <a:rPr lang="cs-CZ" dirty="0" smtClean="0"/>
              <a:t> </a:t>
            </a:r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latimes.com</a:t>
            </a:r>
            <a:endParaRPr lang="cs-CZ" dirty="0" smtClean="0">
              <a:hlinkClick r:id="rId3"/>
            </a:endParaRPr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factsanddetails.com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zpravy.ihned.cz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Zaměstnávání osob s postižením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83 milionů lidí postižených, z toho celý 1 milion pouze v </a:t>
            </a:r>
            <a:r>
              <a:rPr lang="cs-CZ" dirty="0" err="1" smtClean="0"/>
              <a:t>Beijingu</a:t>
            </a:r>
            <a:endParaRPr lang="cs-CZ" dirty="0" smtClean="0"/>
          </a:p>
          <a:p>
            <a:r>
              <a:rPr lang="cs-CZ" dirty="0" smtClean="0"/>
              <a:t>mnoho handicapovaných osob odvrženo rodiči</a:t>
            </a:r>
          </a:p>
          <a:p>
            <a:r>
              <a:rPr lang="cs-CZ" dirty="0" smtClean="0"/>
              <a:t>průměrná mzda osoby s postižením minimálně o polovinu menší než mzda člověka zdravého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1026" name="obrázek 1" descr="http://factsanddetails.com/media/2/20080315-Bricl%20Slave%20Laboeres%20Telegrap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149080"/>
            <a:ext cx="3596285" cy="242057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8229600" cy="539225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nevládní organizace </a:t>
            </a:r>
            <a:r>
              <a:rPr lang="cs-CZ" dirty="0" err="1" smtClean="0"/>
              <a:t>Enable</a:t>
            </a:r>
            <a:r>
              <a:rPr lang="cs-CZ" dirty="0" smtClean="0"/>
              <a:t> </a:t>
            </a:r>
            <a:r>
              <a:rPr lang="cs-CZ" dirty="0" err="1" smtClean="0"/>
              <a:t>Disability</a:t>
            </a:r>
            <a:r>
              <a:rPr lang="cs-CZ" dirty="0" smtClean="0"/>
              <a:t> </a:t>
            </a:r>
            <a:r>
              <a:rPr lang="cs-CZ" dirty="0" err="1" smtClean="0"/>
              <a:t>Studies</a:t>
            </a:r>
            <a:r>
              <a:rPr lang="cs-CZ" dirty="0" smtClean="0"/>
              <a:t> Institute</a:t>
            </a:r>
          </a:p>
          <a:p>
            <a:r>
              <a:rPr lang="cs-CZ" dirty="0" smtClean="0"/>
              <a:t>psychiatrické léčebny prodávaly mladé pacientky jako sexuální partnerky</a:t>
            </a:r>
          </a:p>
          <a:p>
            <a:r>
              <a:rPr lang="cs-CZ" dirty="0" smtClean="0"/>
              <a:t>cihlárny notoricky známé pro zneužívání mentálně postižených pracovníků</a:t>
            </a:r>
          </a:p>
          <a:p>
            <a:r>
              <a:rPr lang="cs-CZ" dirty="0" smtClean="0"/>
              <a:t>(2008) umlácen k smrti dělník s postižením pro pokus o útěk</a:t>
            </a:r>
          </a:p>
          <a:p>
            <a:endParaRPr lang="cs-CZ" sz="1900" dirty="0" smtClean="0"/>
          </a:p>
          <a:p>
            <a:r>
              <a:rPr lang="cs-CZ" dirty="0" smtClean="0"/>
              <a:t>(2008) čínské úřady zachránili 11 dělníků, kteří byli charitativní organizací prodáni cihelně</a:t>
            </a:r>
          </a:p>
          <a:p>
            <a:r>
              <a:rPr lang="cs-CZ" dirty="0" smtClean="0"/>
              <a:t>více než rok jim nebylo umožněno se koupat a byli krmeni stravou pro psy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919792" cy="990600"/>
          </a:xfrm>
        </p:spPr>
        <p:txBody>
          <a:bodyPr/>
          <a:lstStyle/>
          <a:p>
            <a:pPr algn="ctr"/>
            <a:r>
              <a:rPr lang="cs-CZ" dirty="0" err="1" smtClean="0"/>
              <a:t>Liu</a:t>
            </a:r>
            <a:r>
              <a:rPr lang="cs-CZ" dirty="0" smtClean="0"/>
              <a:t> </a:t>
            </a:r>
            <a:r>
              <a:rPr lang="cs-CZ" dirty="0" err="1" smtClean="0"/>
              <a:t>Xiaoping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844824"/>
            <a:ext cx="8153400" cy="4251176"/>
          </a:xfrm>
        </p:spPr>
        <p:txBody>
          <a:bodyPr/>
          <a:lstStyle/>
          <a:p>
            <a:r>
              <a:rPr lang="cs-CZ" dirty="0" smtClean="0"/>
              <a:t>10 měsíců násilně držen jako dělník v cihelně</a:t>
            </a:r>
          </a:p>
          <a:p>
            <a:r>
              <a:rPr lang="cs-CZ" dirty="0" smtClean="0"/>
              <a:t>nucen k práci, mlácen a mučen</a:t>
            </a:r>
          </a:p>
          <a:p>
            <a:r>
              <a:rPr lang="cs-CZ" dirty="0" smtClean="0"/>
              <a:t>na sklonku sil vyhozen na ulici</a:t>
            </a:r>
          </a:p>
          <a:p>
            <a:r>
              <a:rPr lang="cs-CZ" dirty="0" smtClean="0"/>
              <a:t>dokázal na fotce určit ženu, která ho zlákala vidinou velkého výdělku</a:t>
            </a:r>
          </a:p>
          <a:p>
            <a:r>
              <a:rPr lang="cs-CZ" dirty="0" smtClean="0"/>
              <a:t>policie nenašla dostatek usvědčujících důkazů, nikdo nebyl potrestán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847784" cy="99060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Zotavující se </a:t>
            </a:r>
            <a:r>
              <a:rPr lang="cs-CZ" sz="3600" dirty="0" err="1" smtClean="0"/>
              <a:t>Liu</a:t>
            </a:r>
            <a:r>
              <a:rPr lang="cs-CZ" sz="3600" dirty="0" smtClean="0"/>
              <a:t> </a:t>
            </a:r>
            <a:r>
              <a:rPr lang="cs-CZ" sz="3600" dirty="0" err="1" smtClean="0"/>
              <a:t>Xiaoping</a:t>
            </a:r>
            <a:endParaRPr lang="cs-CZ" sz="3600" dirty="0"/>
          </a:p>
        </p:txBody>
      </p:sp>
      <p:pic>
        <p:nvPicPr>
          <p:cNvPr id="2050" name="Picture 2" descr="Liu Xiaoping, who is mentally disabled, recovers after being enslaved last year at a brick factory, among the hundreds of workers who have been held in slavery at brick kilns in China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844824"/>
            <a:ext cx="6912768" cy="456242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7847784" cy="990600"/>
          </a:xfrm>
        </p:spPr>
        <p:txBody>
          <a:bodyPr/>
          <a:lstStyle/>
          <a:p>
            <a:pPr algn="ctr"/>
            <a:r>
              <a:rPr lang="cs-CZ" dirty="0" smtClean="0"/>
              <a:t>Dělníci v cihlárnách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844824"/>
            <a:ext cx="8153400" cy="425117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(2011) v cihlárně v provincii </a:t>
            </a:r>
            <a:r>
              <a:rPr lang="cs-CZ" dirty="0" err="1" smtClean="0"/>
              <a:t>Henan</a:t>
            </a:r>
            <a:r>
              <a:rPr lang="cs-CZ" dirty="0" smtClean="0"/>
              <a:t> objeveno </a:t>
            </a:r>
            <a:br>
              <a:rPr lang="cs-CZ" dirty="0" smtClean="0"/>
            </a:br>
            <a:r>
              <a:rPr lang="cs-CZ" dirty="0" smtClean="0"/>
              <a:t>30 mentálně postižených pracovníků</a:t>
            </a:r>
          </a:p>
          <a:p>
            <a:r>
              <a:rPr lang="cs-CZ" dirty="0" smtClean="0"/>
              <a:t>reportér se vydával za postiženého, strávil </a:t>
            </a:r>
            <a:br>
              <a:rPr lang="cs-CZ" dirty="0" smtClean="0"/>
            </a:br>
            <a:r>
              <a:rPr lang="cs-CZ" dirty="0" smtClean="0"/>
              <a:t>v cihlárně tři hodiny, během kterých byl často mlácen</a:t>
            </a:r>
          </a:p>
          <a:p>
            <a:r>
              <a:rPr lang="cs-CZ" dirty="0" smtClean="0"/>
              <a:t>mezi jeho spolupracovníky slepí dělníci, kteří </a:t>
            </a:r>
            <a:br>
              <a:rPr lang="cs-CZ" dirty="0" smtClean="0"/>
            </a:br>
            <a:r>
              <a:rPr lang="cs-CZ" dirty="0" smtClean="0"/>
              <a:t>v cihlárně pracovali již sedmým rokem</a:t>
            </a:r>
          </a:p>
          <a:p>
            <a:r>
              <a:rPr lang="cs-CZ" dirty="0" smtClean="0"/>
              <a:t>dělníci bez platu a fyzicky trestáni</a:t>
            </a:r>
          </a:p>
          <a:p>
            <a:r>
              <a:rPr lang="cs-CZ" dirty="0" smtClean="0"/>
              <a:t>mentální postižení pracovníků ztěžuje výslechy, není jisté, co se bude moct připsat k vině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28600"/>
            <a:ext cx="7560840" cy="990600"/>
          </a:xfrm>
        </p:spPr>
        <p:txBody>
          <a:bodyPr/>
          <a:lstStyle/>
          <a:p>
            <a:pPr algn="ctr"/>
            <a:r>
              <a:rPr lang="cs-CZ" dirty="0" smtClean="0"/>
              <a:t>Mycí linka (2012)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395192"/>
          </a:xfrm>
        </p:spPr>
        <p:txBody>
          <a:bodyPr/>
          <a:lstStyle/>
          <a:p>
            <a:r>
              <a:rPr lang="cs-CZ" dirty="0" smtClean="0"/>
              <a:t>zadrženo 5 únosců osob s mentálním postižením</a:t>
            </a:r>
          </a:p>
          <a:p>
            <a:r>
              <a:rPr lang="cs-CZ" dirty="0" smtClean="0"/>
              <a:t>práce minimálně 12 hodin denně, krmeni zbytky jídla, fyzicky trestáni</a:t>
            </a:r>
          </a:p>
          <a:p>
            <a:r>
              <a:rPr lang="cs-CZ" dirty="0" smtClean="0"/>
              <a:t>obžalovaní „sbírali“ pracovníky na železničních stanicích</a:t>
            </a:r>
          </a:p>
          <a:p>
            <a:r>
              <a:rPr lang="cs-CZ" dirty="0" smtClean="0"/>
              <a:t>v listopadu policie zahájila akci a zachránila </a:t>
            </a:r>
            <a:br>
              <a:rPr lang="cs-CZ" dirty="0" smtClean="0"/>
            </a:br>
            <a:r>
              <a:rPr lang="cs-CZ" dirty="0" smtClean="0"/>
              <a:t>11 pracovníků, myčka posléze zavřena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0512" cy="990600"/>
          </a:xfrm>
        </p:spPr>
        <p:txBody>
          <a:bodyPr>
            <a:normAutofit/>
          </a:bodyPr>
          <a:lstStyle/>
          <a:p>
            <a:pPr algn="ctr"/>
            <a:r>
              <a:rPr lang="cs-CZ" sz="3600" dirty="0" err="1" smtClean="0"/>
              <a:t>Amity</a:t>
            </a:r>
            <a:r>
              <a:rPr lang="cs-CZ" sz="3600" dirty="0" smtClean="0"/>
              <a:t> </a:t>
            </a:r>
            <a:r>
              <a:rPr lang="cs-CZ" sz="3600" dirty="0" err="1" smtClean="0"/>
              <a:t>Bakery</a:t>
            </a:r>
            <a:r>
              <a:rPr lang="cs-CZ" sz="3600" dirty="0" smtClean="0"/>
              <a:t> – šance na uplatnění se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700808"/>
            <a:ext cx="8153400" cy="4395192"/>
          </a:xfrm>
        </p:spPr>
        <p:txBody>
          <a:bodyPr/>
          <a:lstStyle/>
          <a:p>
            <a:r>
              <a:rPr lang="cs-CZ" dirty="0" smtClean="0"/>
              <a:t>pekárna v </a:t>
            </a:r>
            <a:r>
              <a:rPr lang="cs-CZ" dirty="0" err="1" smtClean="0"/>
              <a:t>Nanjingu</a:t>
            </a:r>
            <a:endParaRPr lang="cs-CZ" dirty="0" smtClean="0"/>
          </a:p>
          <a:p>
            <a:r>
              <a:rPr lang="cs-CZ" dirty="0" smtClean="0"/>
              <a:t>třetina zaměstnanců s mentálním postižením</a:t>
            </a:r>
          </a:p>
          <a:p>
            <a:r>
              <a:rPr lang="cs-CZ" dirty="0" smtClean="0"/>
              <a:t>učí děti samostatnosti</a:t>
            </a:r>
          </a:p>
          <a:p>
            <a:r>
              <a:rPr lang="cs-CZ" dirty="0" smtClean="0"/>
              <a:t>pracovníci dostávají peníze </a:t>
            </a:r>
            <a:br>
              <a:rPr lang="cs-CZ" dirty="0" smtClean="0"/>
            </a:br>
            <a:r>
              <a:rPr lang="cs-CZ" dirty="0" smtClean="0"/>
              <a:t>za přesčasy a mají možnost </a:t>
            </a:r>
            <a:br>
              <a:rPr lang="cs-CZ" dirty="0" smtClean="0"/>
            </a:br>
            <a:r>
              <a:rPr lang="cs-CZ" dirty="0" smtClean="0"/>
              <a:t>náhradního volna</a:t>
            </a:r>
          </a:p>
          <a:p>
            <a:r>
              <a:rPr lang="cs-CZ" dirty="0" smtClean="0"/>
              <a:t>práci si více užívají </a:t>
            </a:r>
            <a:br>
              <a:rPr lang="cs-CZ" dirty="0" smtClean="0"/>
            </a:br>
            <a:r>
              <a:rPr lang="cs-CZ" dirty="0" smtClean="0"/>
              <a:t>a nevadí jim </a:t>
            </a:r>
            <a:r>
              <a:rPr lang="cs-CZ" sz="2600" dirty="0" smtClean="0">
                <a:solidFill>
                  <a:schemeClr val="tx1"/>
                </a:solidFill>
              </a:rPr>
              <a:t>monotónnost</a:t>
            </a:r>
          </a:p>
          <a:p>
            <a:endParaRPr lang="cs-CZ" dirty="0"/>
          </a:p>
        </p:txBody>
      </p:sp>
      <p:pic>
        <p:nvPicPr>
          <p:cNvPr id="4" name="Obrázek 3" descr="AiDeTaobaoScreenSho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852936"/>
            <a:ext cx="3096344" cy="3675991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764704"/>
            <a:ext cx="7991800" cy="4824536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cs-CZ" sz="3200" dirty="0" smtClean="0"/>
          </a:p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endParaRPr lang="cs-CZ" sz="2400" dirty="0" smtClean="0"/>
          </a:p>
          <a:p>
            <a:pPr algn="ctr">
              <a:buNone/>
            </a:pPr>
            <a:r>
              <a:rPr lang="cs-CZ" sz="3200" dirty="0" smtClean="0"/>
              <a:t>„ Nižší IQ neznamená, že člověk není schopen dobrých skutků, jen se pomaleji učí. Ve skutečnosti jsou lepší než ti s vysokým IQ, kteří ubližují zemi a lidem.“</a:t>
            </a:r>
          </a:p>
          <a:p>
            <a:pPr algn="ctr">
              <a:buNone/>
            </a:pPr>
            <a:r>
              <a:rPr lang="cs-CZ" sz="3200" dirty="0" smtClean="0"/>
              <a:t>					</a:t>
            </a:r>
            <a:r>
              <a:rPr lang="cs-CZ" sz="2400" dirty="0" smtClean="0"/>
              <a:t>Čínský režisér</a:t>
            </a:r>
            <a:endParaRPr lang="cs-CZ" sz="3200" dirty="0" smtClean="0"/>
          </a:p>
          <a:p>
            <a:pPr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</TotalTime>
  <Words>255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Medián</vt:lpstr>
      <vt:lpstr>  ZNEUŽÍVÁNÍ OSOB S POSTIŽENÍM</vt:lpstr>
      <vt:lpstr>Zaměstnávání osob s postižením</vt:lpstr>
      <vt:lpstr>Snímek 3</vt:lpstr>
      <vt:lpstr>Liu Xiaoping</vt:lpstr>
      <vt:lpstr>Zotavující se Liu Xiaoping</vt:lpstr>
      <vt:lpstr>Dělníci v cihlárnách</vt:lpstr>
      <vt:lpstr>Mycí linka (2012)</vt:lpstr>
      <vt:lpstr>Amity Bakery – šance na uplatnění se</vt:lpstr>
      <vt:lpstr>Snímek 9</vt:lpstr>
      <vt:lpstr>Zdroje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Zneužívání handicapovaných osob</dc:title>
  <dc:creator>Eva</dc:creator>
  <cp:lastModifiedBy>Eva</cp:lastModifiedBy>
  <cp:revision>15</cp:revision>
  <dcterms:created xsi:type="dcterms:W3CDTF">2013-03-22T14:17:40Z</dcterms:created>
  <dcterms:modified xsi:type="dcterms:W3CDTF">2013-03-27T20:14:02Z</dcterms:modified>
</cp:coreProperties>
</file>