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7" r:id="rId3"/>
    <p:sldId id="308" r:id="rId4"/>
    <p:sldId id="312" r:id="rId5"/>
    <p:sldId id="313" r:id="rId6"/>
    <p:sldId id="317" r:id="rId7"/>
    <p:sldId id="318" r:id="rId8"/>
    <p:sldId id="314" r:id="rId9"/>
    <p:sldId id="316" r:id="rId10"/>
    <p:sldId id="288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315" r:id="rId24"/>
    <p:sldId id="306" r:id="rId25"/>
    <p:sldId id="311" r:id="rId26"/>
    <p:sldId id="283" r:id="rId27"/>
    <p:sldId id="287" r:id="rId28"/>
    <p:sldId id="285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7" autoAdjust="0"/>
    <p:restoredTop sz="94660"/>
  </p:normalViewPr>
  <p:slideViewPr>
    <p:cSldViewPr>
      <p:cViewPr varScale="1">
        <p:scale>
          <a:sx n="50" d="100"/>
          <a:sy n="50" d="100"/>
        </p:scale>
        <p:origin x="-571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22" name="Untertitel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14.4.2013</a:t>
            </a:fld>
            <a:endParaRPr lang="cs-CZ"/>
          </a:p>
        </p:txBody>
      </p:sp>
      <p:sp>
        <p:nvSpPr>
          <p:cNvPr id="20" name="Fußzeilenplatzhalt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‹Nr.›</a:t>
            </a:fld>
            <a:endParaRPr lang="cs-CZ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14.4.2013</a:t>
            </a:fld>
            <a:endParaRPr lang="cs-CZ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‹Nr.›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14.4.2013</a:t>
            </a:fld>
            <a:endParaRPr lang="cs-CZ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‹Nr.›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14.4.2013</a:t>
            </a:fld>
            <a:endParaRPr lang="cs-CZ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‹Nr.›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14.4.2013</a:t>
            </a:fld>
            <a:endParaRPr lang="cs-CZ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‹Nr.›</a:t>
            </a:fld>
            <a:endParaRPr lang="cs-CZ"/>
          </a:p>
        </p:txBody>
      </p:sp>
      <p:sp>
        <p:nvSpPr>
          <p:cNvPr id="10" name="Rechtec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14.4.2013</a:t>
            </a:fld>
            <a:endParaRPr lang="cs-CZ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‹Nr.›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14.4.2013</a:t>
            </a:fld>
            <a:endParaRPr lang="cs-CZ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‹Nr.›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14.4.2013</a:t>
            </a:fld>
            <a:endParaRPr lang="cs-CZ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‹Nr.›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14.4.2013</a:t>
            </a:fld>
            <a:endParaRPr lang="cs-CZ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‹Nr.›</a:t>
            </a:fld>
            <a:endParaRPr lang="cs-CZ"/>
          </a:p>
        </p:txBody>
      </p:sp>
      <p:sp>
        <p:nvSpPr>
          <p:cNvPr id="6" name="Rechtec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14.4.2013</a:t>
            </a:fld>
            <a:endParaRPr lang="cs-CZ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‹Nr.›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14.4.2013</a:t>
            </a:fld>
            <a:endParaRPr lang="cs-CZ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‹Nr.›</a:t>
            </a:fld>
            <a:endParaRPr lang="cs-CZ"/>
          </a:p>
        </p:txBody>
      </p:sp>
      <p:sp>
        <p:nvSpPr>
          <p:cNvPr id="8" name="Rechtec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9" name="Flussdiagramm: Proz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ssdiagramm: Proz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ad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elplatzhalt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Textplatzhalt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24" name="Datumsplatzhalt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03ABE1C-4D53-4814-A08E-2FAB79DF5288}" type="datetimeFigureOut">
              <a:rPr lang="cs-CZ" smtClean="0"/>
              <a:pPr/>
              <a:t>14.4.2013</a:t>
            </a:fld>
            <a:endParaRPr lang="cs-CZ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Foliennummernplatzhalt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9E39A70-C18B-4A15-951B-DA400726B9A7}" type="slidenum">
              <a:rPr lang="cs-CZ" smtClean="0"/>
              <a:pPr/>
              <a:t>‹Nr.›</a:t>
            </a:fld>
            <a:endParaRPr lang="cs-CZ"/>
          </a:p>
        </p:txBody>
      </p:sp>
      <p:sp>
        <p:nvSpPr>
          <p:cNvPr id="15" name="Rechtec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386119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NJII_3343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PLANEN UND GESTALTEN VON UNTERRICHTS-EINHEITEN</a:t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dirty="0" smtClean="0"/>
              <a:t>Block 9: Fertigkeit Schreiben</a:t>
            </a:r>
            <a:endParaRPr lang="cs-CZ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03648" y="4437112"/>
            <a:ext cx="7406640" cy="1752600"/>
          </a:xfrm>
        </p:spPr>
        <p:txBody>
          <a:bodyPr/>
          <a:lstStyle/>
          <a:p>
            <a:r>
              <a:rPr lang="cs-CZ" dirty="0" smtClean="0"/>
              <a:t>Di. 10.50-12.25 Uhr</a:t>
            </a:r>
          </a:p>
          <a:p>
            <a:r>
              <a:rPr lang="cs-CZ" dirty="0" smtClean="0"/>
              <a:t>G31</a:t>
            </a:r>
          </a:p>
          <a:p>
            <a:r>
              <a:rPr lang="cs-CZ" dirty="0" smtClean="0"/>
              <a:t>Mgr. Andrea Eskisan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764704"/>
          </a:xfrm>
        </p:spPr>
        <p:txBody>
          <a:bodyPr/>
          <a:lstStyle/>
          <a:p>
            <a:r>
              <a:rPr lang="cs-CZ" dirty="0" smtClean="0"/>
              <a:t>Funktionen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71600" y="692696"/>
            <a:ext cx="7962088" cy="6165304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Wechselwirkung zwischen Sprech- und Schreibübungen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Abschreiben, schriftliches Bearbeiten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s</a:t>
            </a:r>
            <a:r>
              <a:rPr lang="cs-CZ" dirty="0" smtClean="0"/>
              <a:t>chriftliche </a:t>
            </a:r>
            <a:r>
              <a:rPr lang="cs-CZ" dirty="0" smtClean="0"/>
              <a:t>Vorbereitungen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Fixierung von Gehörtem und Gesagten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Hausaufgaben, </a:t>
            </a:r>
            <a:r>
              <a:rPr lang="cs-CZ" dirty="0" smtClean="0"/>
              <a:t>Kontrollformen</a:t>
            </a:r>
            <a:endParaRPr lang="cs-CZ" dirty="0" smtClean="0"/>
          </a:p>
          <a:p>
            <a:r>
              <a:rPr lang="cs-CZ" b="1" dirty="0" smtClean="0"/>
              <a:t>Mittlerfertigkeit 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unterstützt </a:t>
            </a:r>
            <a:r>
              <a:rPr lang="cs-CZ" dirty="0" smtClean="0"/>
              <a:t>die Integrationsprozesse zwischen den Teilaspekten des Spracherwebs (Grammatik, Lexik,...)</a:t>
            </a:r>
          </a:p>
          <a:p>
            <a:r>
              <a:rPr lang="cs-CZ" b="1" dirty="0" smtClean="0"/>
              <a:t>Zielfertigkeit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Inhalte schriftlich fixieren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Informationen an Kommunikationspartner vermitteln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Texte strukturieren und Inhalte verknüpfen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die </a:t>
            </a:r>
            <a:r>
              <a:rPr lang="cs-CZ" dirty="0" smtClean="0"/>
              <a:t>dazu erforderlichen sprachlichen Mittel einsetzen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textsortenspezifische </a:t>
            </a:r>
            <a:r>
              <a:rPr lang="cs-CZ" dirty="0" smtClean="0"/>
              <a:t>Merkmale beachten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Schreibkonventionen der Zielkultur berücksichtigen</a:t>
            </a:r>
          </a:p>
          <a:p>
            <a:pPr lvl="1"/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Schreiben als Zielfertigkeit:</a:t>
            </a:r>
            <a:br>
              <a:rPr lang="cs-CZ" dirty="0" smtClean="0"/>
            </a:br>
            <a:r>
              <a:rPr lang="cs-CZ" dirty="0" smtClean="0"/>
              <a:t>Didaktisches </a:t>
            </a:r>
            <a:r>
              <a:rPr lang="cs-CZ" dirty="0" smtClean="0"/>
              <a:t>Schreibmodell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96646" indent="-514350">
              <a:buFont typeface="+mj-lt"/>
              <a:buAutoNum type="arabicPeriod"/>
            </a:pPr>
            <a:endParaRPr lang="cs-CZ" dirty="0" smtClean="0"/>
          </a:p>
          <a:p>
            <a:pPr marL="596646" indent="-514350">
              <a:lnSpc>
                <a:spcPct val="150000"/>
              </a:lnSpc>
              <a:buFont typeface="+mj-lt"/>
              <a:buAutoNum type="arabicPeriod"/>
            </a:pPr>
            <a:r>
              <a:rPr lang="cs-CZ" dirty="0" smtClean="0"/>
              <a:t>„prewriting“ (Vorphase)</a:t>
            </a:r>
          </a:p>
          <a:p>
            <a:pPr marL="596646" indent="-514350">
              <a:lnSpc>
                <a:spcPct val="150000"/>
              </a:lnSpc>
              <a:buFont typeface="+mj-lt"/>
              <a:buAutoNum type="arabicPeriod"/>
            </a:pPr>
            <a:r>
              <a:rPr lang="cs-CZ" dirty="0" smtClean="0"/>
              <a:t>„writing“ (Schreibphase)</a:t>
            </a:r>
          </a:p>
          <a:p>
            <a:pPr marL="596646" indent="-514350">
              <a:lnSpc>
                <a:spcPct val="150000"/>
              </a:lnSpc>
              <a:buFont typeface="+mj-lt"/>
              <a:buAutoNum type="arabicPeriod"/>
            </a:pPr>
            <a:r>
              <a:rPr lang="cs-CZ" dirty="0" smtClean="0"/>
              <a:t>„revising“ (Revidieren)</a:t>
            </a:r>
          </a:p>
          <a:p>
            <a:pPr marL="596646" indent="-514350">
              <a:lnSpc>
                <a:spcPct val="150000"/>
              </a:lnSpc>
              <a:buFont typeface="+mj-lt"/>
              <a:buAutoNum type="arabicPeriod"/>
            </a:pPr>
            <a:r>
              <a:rPr lang="cs-CZ" dirty="0" smtClean="0"/>
              <a:t>„editing“ (Edieren)</a:t>
            </a:r>
          </a:p>
          <a:p>
            <a:pPr marL="596646" indent="-514350">
              <a:lnSpc>
                <a:spcPct val="150000"/>
              </a:lnSpc>
              <a:buFont typeface="+mj-lt"/>
              <a:buAutoNum type="arabicPeriod"/>
            </a:pPr>
            <a:r>
              <a:rPr lang="cs-CZ" dirty="0" smtClean="0"/>
              <a:t>„postwriting“ (Anschlussphase)</a:t>
            </a:r>
          </a:p>
          <a:p>
            <a:pPr marL="596646" indent="-514350">
              <a:buFont typeface="+mj-lt"/>
              <a:buAutoNum type="arabicPeriod"/>
            </a:pPr>
            <a:endParaRPr lang="cs-CZ" dirty="0" smtClean="0"/>
          </a:p>
          <a:p>
            <a:pPr marL="596646" indent="-514350" algn="r">
              <a:buNone/>
            </a:pPr>
            <a:r>
              <a:rPr lang="cs-CZ" sz="2000" i="1" dirty="0" smtClean="0"/>
              <a:t>(nach: Pogner; Heyd 1997)</a:t>
            </a:r>
            <a:endParaRPr lang="cs-CZ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1. „prewriting“ (Vorphase)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Vorüberlegungen zum potenziellen Leser, zur Textsorte, zu Zweck und Absicht des </a:t>
            </a:r>
            <a:r>
              <a:rPr lang="cs-CZ" b="1" dirty="0" smtClean="0"/>
              <a:t>Textes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Materialsammlung </a:t>
            </a:r>
            <a:r>
              <a:rPr lang="cs-CZ" dirty="0" smtClean="0"/>
              <a:t>(durch Brainstorming, Diskussion)</a:t>
            </a:r>
          </a:p>
          <a:p>
            <a:r>
              <a:rPr lang="cs-CZ" dirty="0" smtClean="0"/>
              <a:t>Relevante </a:t>
            </a:r>
            <a:r>
              <a:rPr lang="cs-CZ" dirty="0" smtClean="0"/>
              <a:t>Informationen und/oder Argumente auswählen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2. „writing“ (Schreibphase)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ein e</a:t>
            </a:r>
            <a:r>
              <a:rPr lang="cs-CZ" b="1" dirty="0" smtClean="0"/>
              <a:t>rster </a:t>
            </a:r>
            <a:r>
              <a:rPr lang="cs-CZ" b="1" dirty="0" smtClean="0"/>
              <a:t>Entwurf</a:t>
            </a:r>
          </a:p>
          <a:p>
            <a:endParaRPr lang="cs-CZ" dirty="0" smtClean="0"/>
          </a:p>
          <a:p>
            <a:r>
              <a:rPr lang="cs-CZ" dirty="0" smtClean="0"/>
              <a:t>Was </a:t>
            </a:r>
            <a:r>
              <a:rPr lang="cs-CZ" dirty="0" smtClean="0"/>
              <a:t>soll mitgeteilt werden?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3. „revising</a:t>
            </a:r>
            <a:r>
              <a:rPr lang="cs-CZ" dirty="0" smtClean="0"/>
              <a:t>“ (Revidieren)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b="1" dirty="0" smtClean="0"/>
              <a:t>Kritische Durchsicht und Reflexion des bereits Geschriebenen</a:t>
            </a:r>
          </a:p>
          <a:p>
            <a:endParaRPr lang="cs-CZ" dirty="0" smtClean="0"/>
          </a:p>
          <a:p>
            <a:r>
              <a:rPr lang="cs-CZ" dirty="0" smtClean="0"/>
              <a:t>mögliche Arbeitstechniken nutzen: Umschreiben, Kürzen, Gliedern, Strukturieren...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4. „editing“ (Edieren)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b="1" dirty="0" smtClean="0"/>
          </a:p>
          <a:p>
            <a:r>
              <a:rPr lang="cs-CZ" b="1" dirty="0" smtClean="0"/>
              <a:t>Korrekturen an der Oberfläche: Grammatik, Orthographie, Interpunktion, äußere Gestaltung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674056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5. „postwriting“ (Anschlussphase)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b="1" dirty="0" smtClean="0"/>
              <a:t>Veröffentlichung und Reaktion der Leser</a:t>
            </a:r>
          </a:p>
          <a:p>
            <a:endParaRPr lang="cs-CZ" dirty="0" smtClean="0"/>
          </a:p>
          <a:p>
            <a:r>
              <a:rPr lang="cs-CZ" dirty="0" smtClean="0"/>
              <a:t>Im Unterricht meist: Bewertung/Benotung durch den Lehrer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Übungstypologie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eriod"/>
            </a:pPr>
            <a:r>
              <a:rPr lang="cs-CZ" dirty="0" smtClean="0"/>
              <a:t>Vorbereitende Übungen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 smtClean="0"/>
              <a:t>Aufbauende Übungen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 smtClean="0"/>
              <a:t>Strukturierende Übungen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 smtClean="0"/>
              <a:t>Übungen zum kreativen und freien Schreiben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 smtClean="0"/>
              <a:t>Auf reale Kommunikationssituationen bezogenes Schreiben</a:t>
            </a:r>
          </a:p>
          <a:p>
            <a:pPr marL="596646" indent="-514350" algn="r">
              <a:buNone/>
            </a:pPr>
            <a:r>
              <a:rPr lang="cs-CZ" sz="2000" i="1" dirty="0" smtClean="0"/>
              <a:t>(nach: Kast 1998)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1. Vorbereitende Übungen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i="1" dirty="0" smtClean="0"/>
              <a:t>Vorbereitung auf Textprodukion</a:t>
            </a:r>
          </a:p>
          <a:p>
            <a:r>
              <a:rPr lang="cs-CZ" dirty="0" smtClean="0"/>
              <a:t>Erarbeitung, Erweiterung und Festigung von Wortschatz</a:t>
            </a:r>
          </a:p>
          <a:p>
            <a:r>
              <a:rPr lang="cs-CZ" dirty="0" smtClean="0"/>
              <a:t>Aktivierung vorhandenen Wissens</a:t>
            </a:r>
          </a:p>
          <a:p>
            <a:r>
              <a:rPr lang="cs-CZ" dirty="0" smtClean="0"/>
              <a:t>Erarbeitung und Festigung von Redemitteln</a:t>
            </a:r>
          </a:p>
          <a:p>
            <a:r>
              <a:rPr lang="cs-CZ" dirty="0" smtClean="0"/>
              <a:t>Einüben von Rechtschreibung und Zeichensetzung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2. Aufbauende Übungen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i="1" dirty="0" smtClean="0"/>
              <a:t>Isolierte Übungen, Teiltätigkeiten</a:t>
            </a:r>
          </a:p>
          <a:p>
            <a:r>
              <a:rPr lang="cs-CZ" dirty="0" smtClean="0"/>
              <a:t>Satzkonstruktionsübungen (kontextualisiert)</a:t>
            </a:r>
          </a:p>
          <a:p>
            <a:r>
              <a:rPr lang="cs-CZ" dirty="0" smtClean="0"/>
              <a:t>Satzkombinationsübungen</a:t>
            </a:r>
          </a:p>
          <a:p>
            <a:r>
              <a:rPr lang="cs-CZ" dirty="0" smtClean="0"/>
              <a:t>Übungen zum Gebrauch von Kennektoren und Textreferenzen (Konjunktionen, Adverbien, Partikeln)</a:t>
            </a:r>
          </a:p>
          <a:p>
            <a:r>
              <a:rPr lang="cs-CZ" dirty="0" smtClean="0"/>
              <a:t>Texterstellungsübungen (z.B. Paralleltexte)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674642"/>
          </a:xfrm>
        </p:spPr>
        <p:txBody>
          <a:bodyPr>
            <a:normAutofit/>
          </a:bodyPr>
          <a:lstStyle/>
          <a:p>
            <a:r>
              <a:rPr lang="cs-CZ" dirty="0" smtClean="0"/>
              <a:t>Wiederholung...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... ist die Mutter der Weisheit.</a:t>
            </a:r>
            <a:br>
              <a:rPr lang="cs-CZ" dirty="0" smtClean="0"/>
            </a:br>
            <a:endParaRPr lang="cs-CZ" dirty="0"/>
          </a:p>
        </p:txBody>
      </p:sp>
      <p:pic>
        <p:nvPicPr>
          <p:cNvPr id="1027" name="Picture 3" descr="C:\Users\owner\AppData\Local\Microsoft\Windows\Temporary Internet Files\Content.IE5\GIO1MP6Y\MC90043438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4293096"/>
            <a:ext cx="1206500" cy="1901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3. Strukturierende Übungen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55892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i="1" dirty="0" smtClean="0"/>
              <a:t>Gesteuerte Textarbeit</a:t>
            </a:r>
          </a:p>
          <a:p>
            <a:r>
              <a:rPr lang="cs-CZ" dirty="0" smtClean="0"/>
              <a:t>Umwandeln von Dialogen oder </a:t>
            </a:r>
            <a:r>
              <a:rPr lang="cs-CZ" dirty="0" smtClean="0"/>
              <a:t>Kurznachrichten </a:t>
            </a:r>
            <a:r>
              <a:rPr lang="cs-CZ" dirty="0" smtClean="0"/>
              <a:t>in Erzähltexte</a:t>
            </a:r>
          </a:p>
          <a:p>
            <a:r>
              <a:rPr lang="cs-CZ" dirty="0" smtClean="0"/>
              <a:t>Textergänzungen</a:t>
            </a:r>
          </a:p>
          <a:p>
            <a:r>
              <a:rPr lang="cs-CZ" dirty="0" smtClean="0"/>
              <a:t>Schreiben von Zusammenfassungen</a:t>
            </a:r>
          </a:p>
          <a:p>
            <a:r>
              <a:rPr lang="cs-CZ" dirty="0" smtClean="0"/>
              <a:t>Perspektivenwechsel</a:t>
            </a:r>
          </a:p>
          <a:p>
            <a:r>
              <a:rPr lang="cs-CZ" dirty="0" smtClean="0"/>
              <a:t>Versprachlichen von Bildgeschichten freies Schreiben mit Strukturierungshilfen (z.B. Leitfragen)</a:t>
            </a:r>
          </a:p>
          <a:p>
            <a:r>
              <a:rPr lang="cs-CZ" dirty="0" smtClean="0"/>
              <a:t>Füllen von Textbauplänen oder Textschablonen mit neuen Inhalten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4. Übungen zum kreativen und freien Schreiben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4102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u="sng" dirty="0" smtClean="0"/>
              <a:t>Freies Schreiben: 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Verfassen eigener Texte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Relativ freie Wahl der Themen, Ausdrucksmittel und Formen</a:t>
            </a:r>
          </a:p>
          <a:p>
            <a:pPr>
              <a:buNone/>
            </a:pPr>
            <a:r>
              <a:rPr lang="cs-CZ" u="sng" dirty="0" smtClean="0"/>
              <a:t>Kreatives Schreiben: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n</a:t>
            </a:r>
            <a:r>
              <a:rPr lang="cs-CZ" dirty="0" smtClean="0"/>
              <a:t>icht </a:t>
            </a:r>
            <a:r>
              <a:rPr lang="cs-CZ" dirty="0" smtClean="0"/>
              <a:t>sachorientierte/zweckgebundene Schreiben</a:t>
            </a:r>
          </a:p>
          <a:p>
            <a:pPr lvl="1">
              <a:buNone/>
            </a:pPr>
            <a:endParaRPr lang="cs-CZ" dirty="0" smtClean="0"/>
          </a:p>
          <a:p>
            <a:r>
              <a:rPr lang="cs-CZ" dirty="0" smtClean="0"/>
              <a:t>Assoziogramm/Wortigel</a:t>
            </a:r>
          </a:p>
          <a:p>
            <a:r>
              <a:rPr lang="cs-CZ" dirty="0" smtClean="0"/>
              <a:t>Clustering</a:t>
            </a:r>
          </a:p>
          <a:p>
            <a:r>
              <a:rPr lang="cs-CZ" dirty="0" smtClean="0"/>
              <a:t>Hypothesenbildung anhand eines auditiven, visuellen oder verbalen Stimulus</a:t>
            </a:r>
          </a:p>
          <a:p>
            <a:r>
              <a:rPr lang="cs-CZ" dirty="0" smtClean="0"/>
              <a:t>k</a:t>
            </a:r>
            <a:r>
              <a:rPr lang="cs-CZ" dirty="0" smtClean="0"/>
              <a:t>ooperatives </a:t>
            </a:r>
            <a:r>
              <a:rPr lang="cs-CZ" dirty="0" smtClean="0"/>
              <a:t>Schreiben (Motivation, Ermutigung schwächerer Schüler)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5. Auf reale Kommunikationssituationen bezogenes Schreiben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35608" y="1844824"/>
            <a:ext cx="7498080" cy="5013176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cs-CZ" b="1" dirty="0" smtClean="0"/>
              <a:t>Kommunikation in Realsituationen </a:t>
            </a:r>
            <a:r>
              <a:rPr lang="cs-CZ" dirty="0" smtClean="0"/>
              <a:t>(</a:t>
            </a:r>
            <a:r>
              <a:rPr lang="cs-CZ" dirty="0" smtClean="0"/>
              <a:t>Einkaufslisten, Briefe</a:t>
            </a:r>
            <a:r>
              <a:rPr lang="cs-CZ" dirty="0" smtClean="0"/>
              <a:t>, Postkarten</a:t>
            </a:r>
            <a:r>
              <a:rPr lang="cs-CZ" dirty="0" smtClean="0"/>
              <a:t>, </a:t>
            </a:r>
            <a:r>
              <a:rPr lang="cs-CZ" dirty="0" smtClean="0"/>
              <a:t>E-Mails, SMS, </a:t>
            </a:r>
            <a:r>
              <a:rPr lang="cs-CZ" dirty="0" smtClean="0"/>
              <a:t>Entschuldigungen, Blogs, Chats, Leserbriefe, Kommentare, Berichte, Notizen</a:t>
            </a:r>
            <a:r>
              <a:rPr lang="cs-CZ" dirty="0" smtClean="0"/>
              <a:t>, Anzeigen,  </a:t>
            </a:r>
            <a:r>
              <a:rPr lang="cs-CZ" dirty="0" smtClean="0"/>
              <a:t>Bestellungen, Beschwerden, </a:t>
            </a:r>
            <a:r>
              <a:rPr lang="cs-CZ" dirty="0" smtClean="0"/>
              <a:t>Protokolle...)</a:t>
            </a:r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Vielzahl an Komponenten schriftlicher Kommunikation </a:t>
            </a:r>
          </a:p>
          <a:p>
            <a:pPr>
              <a:buNone/>
            </a:pPr>
            <a:r>
              <a:rPr lang="cs-CZ" dirty="0" smtClean="0"/>
              <a:t>	(</a:t>
            </a:r>
            <a:r>
              <a:rPr lang="cs-CZ" dirty="0" smtClean="0"/>
              <a:t>inhaltliche Vorgaben, Adressat, Schreibabsicht, formale und sprachliche Konventionen)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Brief- oder Postkartenpuzzle zur Verdeutlichung des Aubaus</a:t>
            </a:r>
          </a:p>
          <a:p>
            <a:r>
              <a:rPr lang="cs-CZ" dirty="0" smtClean="0"/>
              <a:t>Ergänzungsübungen</a:t>
            </a:r>
          </a:p>
          <a:p>
            <a:r>
              <a:rPr lang="cs-CZ" dirty="0" smtClean="0"/>
              <a:t>Umschreiben von erzählerischen Texten in Berichtform</a:t>
            </a:r>
          </a:p>
          <a:p>
            <a:r>
              <a:rPr lang="cs-CZ" dirty="0" smtClean="0"/>
              <a:t>Verbalisieren von Schaubildern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-315416"/>
            <a:ext cx="8172400" cy="129614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Kreative Übungen </a:t>
            </a:r>
            <a:r>
              <a:rPr lang="cs-CZ" dirty="0" smtClean="0"/>
              <a:t>zur Orthographie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35608" y="692696"/>
            <a:ext cx="7498080" cy="6165304"/>
          </a:xfrm>
        </p:spPr>
        <p:txBody>
          <a:bodyPr>
            <a:normAutofit fontScale="77500" lnSpcReduction="20000"/>
          </a:bodyPr>
          <a:lstStyle/>
          <a:p>
            <a:r>
              <a:rPr lang="cs-CZ" dirty="0" err="1" smtClean="0"/>
              <a:t>Wortpaare</a:t>
            </a:r>
            <a:r>
              <a:rPr lang="cs-CZ" dirty="0" smtClean="0"/>
              <a:t> </a:t>
            </a:r>
            <a:r>
              <a:rPr lang="cs-CZ" dirty="0" err="1" smtClean="0"/>
              <a:t>diktieren</a:t>
            </a:r>
            <a:endParaRPr lang="cs-CZ" dirty="0" smtClean="0"/>
          </a:p>
          <a:p>
            <a:pPr lvl="1"/>
            <a:r>
              <a:rPr lang="cs-CZ" dirty="0" smtClean="0"/>
              <a:t>(z.B. schon x schön)</a:t>
            </a:r>
          </a:p>
          <a:p>
            <a:r>
              <a:rPr lang="cs-CZ" dirty="0" smtClean="0"/>
              <a:t>Orthographisches Lückendiktat </a:t>
            </a:r>
          </a:p>
          <a:p>
            <a:pPr lvl="1"/>
            <a:r>
              <a:rPr lang="cs-CZ" dirty="0" smtClean="0"/>
              <a:t>z.B. </a:t>
            </a:r>
            <a:r>
              <a:rPr lang="cs-CZ" i="1" dirty="0" smtClean="0"/>
              <a:t>s – ss – ß: </a:t>
            </a:r>
            <a:r>
              <a:rPr lang="cs-CZ" dirty="0" smtClean="0"/>
              <a:t>Wo e__en wir? I__t du Pizza? Ich wei__ nicht.</a:t>
            </a:r>
          </a:p>
          <a:p>
            <a:pPr lvl="1"/>
            <a:r>
              <a:rPr lang="cs-CZ" dirty="0" smtClean="0"/>
              <a:t>z.B. </a:t>
            </a:r>
            <a:r>
              <a:rPr lang="cs-CZ" i="1" dirty="0" smtClean="0"/>
              <a:t>Groß-/Kleinschreibung: </a:t>
            </a:r>
            <a:r>
              <a:rPr lang="cs-CZ" dirty="0" smtClean="0"/>
              <a:t>_ch _eiße _ax.</a:t>
            </a:r>
          </a:p>
          <a:p>
            <a:r>
              <a:rPr lang="cs-CZ" dirty="0" smtClean="0"/>
              <a:t>Abschreiben </a:t>
            </a:r>
          </a:p>
          <a:p>
            <a:r>
              <a:rPr lang="cs-CZ" dirty="0" smtClean="0"/>
              <a:t>Lesetexte mit </a:t>
            </a:r>
            <a:r>
              <a:rPr lang="cs-CZ" dirty="0" err="1" smtClean="0"/>
              <a:t>orthographischen</a:t>
            </a:r>
            <a:r>
              <a:rPr lang="cs-CZ" dirty="0" smtClean="0"/>
              <a:t> </a:t>
            </a:r>
            <a:r>
              <a:rPr lang="cs-CZ" dirty="0" err="1" smtClean="0"/>
              <a:t>Fehlern</a:t>
            </a:r>
            <a:r>
              <a:rPr lang="cs-CZ" dirty="0" smtClean="0"/>
              <a:t> </a:t>
            </a:r>
            <a:r>
              <a:rPr lang="cs-CZ" dirty="0" err="1" smtClean="0"/>
              <a:t>korrigieren</a:t>
            </a:r>
            <a:endParaRPr lang="cs-CZ" dirty="0" smtClean="0"/>
          </a:p>
          <a:p>
            <a:r>
              <a:rPr lang="cs-CZ" dirty="0" smtClean="0"/>
              <a:t>Wörter bilden </a:t>
            </a:r>
          </a:p>
          <a:p>
            <a:pPr lvl="1"/>
            <a:r>
              <a:rPr lang="cs-CZ" dirty="0" smtClean="0"/>
              <a:t>aus </a:t>
            </a:r>
            <a:r>
              <a:rPr lang="cs-CZ" dirty="0" err="1" smtClean="0"/>
              <a:t>vorgegebenen</a:t>
            </a:r>
            <a:r>
              <a:rPr lang="cs-CZ" dirty="0" smtClean="0"/>
              <a:t> </a:t>
            </a:r>
            <a:r>
              <a:rPr lang="cs-CZ" dirty="0" err="1" smtClean="0"/>
              <a:t>Buchstaben</a:t>
            </a:r>
            <a:r>
              <a:rPr lang="cs-CZ" dirty="0" smtClean="0"/>
              <a:t> (ERNSTLBD)</a:t>
            </a:r>
          </a:p>
          <a:p>
            <a:r>
              <a:rPr lang="cs-CZ" dirty="0" err="1" smtClean="0"/>
              <a:t>Buchstaben</a:t>
            </a:r>
            <a:r>
              <a:rPr lang="cs-CZ" dirty="0" smtClean="0"/>
              <a:t> </a:t>
            </a:r>
            <a:r>
              <a:rPr lang="cs-CZ" dirty="0" err="1" smtClean="0"/>
              <a:t>sortieren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smtClean="0"/>
              <a:t>DTEUCSH)</a:t>
            </a:r>
          </a:p>
          <a:p>
            <a:r>
              <a:rPr lang="cs-CZ" dirty="0" smtClean="0"/>
              <a:t>Kreuzworträtsel</a:t>
            </a:r>
          </a:p>
          <a:p>
            <a:r>
              <a:rPr lang="cs-CZ" dirty="0" smtClean="0"/>
              <a:t>Silbenrätsel</a:t>
            </a:r>
          </a:p>
          <a:p>
            <a:r>
              <a:rPr lang="cs-CZ" dirty="0" err="1" smtClean="0"/>
              <a:t>Galgenraten</a:t>
            </a:r>
            <a:endParaRPr lang="cs-CZ" dirty="0" smtClean="0"/>
          </a:p>
          <a:p>
            <a:r>
              <a:rPr lang="cs-CZ" dirty="0" smtClean="0"/>
              <a:t>Scrabble</a:t>
            </a:r>
          </a:p>
          <a:p>
            <a:r>
              <a:rPr lang="cs-CZ" dirty="0" smtClean="0"/>
              <a:t>Wortfußball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Kreative Übungsvarianten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Geschichtenschlange</a:t>
            </a:r>
          </a:p>
          <a:p>
            <a:r>
              <a:rPr lang="cs-CZ" dirty="0" smtClean="0"/>
              <a:t>Alle Diktatvarianten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Laufdiktat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Rückendiktat</a:t>
            </a:r>
          </a:p>
          <a:p>
            <a:r>
              <a:rPr lang="cs-CZ" dirty="0" smtClean="0"/>
              <a:t>Schreiben nach Wörtern, Bildern, Überschriften, Textteilen</a:t>
            </a:r>
          </a:p>
          <a:p>
            <a:r>
              <a:rPr lang="cs-CZ" dirty="0" smtClean="0"/>
              <a:t>Modifiktaion von Texten</a:t>
            </a:r>
          </a:p>
          <a:p>
            <a:pPr lvl="1"/>
            <a:r>
              <a:rPr lang="cs-CZ" dirty="0" smtClean="0"/>
              <a:t>Zusammenfassung, Perspektivenwechsel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105" name="Picture 9" descr="C:\Users\owner\AppData\Local\Microsoft\Windows\Temporary Internet Files\Content.IE5\EE2A7XJ1\MC90039102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1268760"/>
            <a:ext cx="2440266" cy="24018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764704"/>
          </a:xfrm>
        </p:spPr>
        <p:txBody>
          <a:bodyPr/>
          <a:lstStyle/>
          <a:p>
            <a:r>
              <a:rPr lang="cs-CZ" dirty="0" smtClean="0"/>
              <a:t>Wichtig zu wissen: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71600" y="620688"/>
            <a:ext cx="7962088" cy="623731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cs-CZ" dirty="0" smtClean="0"/>
              <a:t>Präzise Aufgabenstellungen </a:t>
            </a:r>
          </a:p>
          <a:p>
            <a:pPr lvl="1">
              <a:lnSpc>
                <a:spcPct val="160000"/>
              </a:lnSpc>
            </a:pPr>
            <a:r>
              <a:rPr lang="cs-CZ" dirty="0" smtClean="0"/>
              <a:t>Textsorte, Zielgruppe, Textlänge, Zeit</a:t>
            </a:r>
          </a:p>
          <a:p>
            <a:pPr>
              <a:lnSpc>
                <a:spcPct val="160000"/>
              </a:lnSpc>
            </a:pPr>
            <a:r>
              <a:rPr lang="cs-CZ" dirty="0" smtClean="0"/>
              <a:t>Schreiben im DaF ist eine Vorbereitung auf reale und später zu erwartende Texte</a:t>
            </a:r>
          </a:p>
          <a:p>
            <a:pPr>
              <a:lnSpc>
                <a:spcPct val="160000"/>
              </a:lnSpc>
            </a:pPr>
            <a:r>
              <a:rPr lang="cs-CZ" dirty="0" smtClean="0"/>
              <a:t>ein guter Text entsteht nicht beim ersten Versuch</a:t>
            </a:r>
          </a:p>
          <a:p>
            <a:pPr>
              <a:lnSpc>
                <a:spcPct val="160000"/>
              </a:lnSpc>
            </a:pPr>
            <a:r>
              <a:rPr lang="cs-CZ" dirty="0" smtClean="0"/>
              <a:t>es gibt interkulturelle Unterschiede</a:t>
            </a:r>
          </a:p>
          <a:p>
            <a:pPr>
              <a:lnSpc>
                <a:spcPct val="160000"/>
              </a:lnSpc>
            </a:pPr>
            <a:r>
              <a:rPr lang="cs-CZ" dirty="0" smtClean="0"/>
              <a:t>kleine </a:t>
            </a:r>
            <a:r>
              <a:rPr lang="cs-CZ" dirty="0" smtClean="0"/>
              <a:t>„eigene“ Kreationen schreiben</a:t>
            </a:r>
          </a:p>
          <a:p>
            <a:pPr>
              <a:lnSpc>
                <a:spcPct val="160000"/>
              </a:lnSpc>
            </a:pPr>
            <a:r>
              <a:rPr lang="cs-CZ" dirty="0" smtClean="0"/>
              <a:t>diese Kreationen weiternutzen</a:t>
            </a:r>
          </a:p>
          <a:p>
            <a:pPr lvl="1">
              <a:lnSpc>
                <a:spcPct val="160000"/>
              </a:lnSpc>
            </a:pPr>
            <a:r>
              <a:rPr lang="cs-CZ" dirty="0" smtClean="0"/>
              <a:t>Klassenzeitung, Material für andere Lerner etc.</a:t>
            </a:r>
          </a:p>
          <a:p>
            <a:pPr lvl="1">
              <a:lnSpc>
                <a:spcPct val="160000"/>
              </a:lnSpc>
            </a:pPr>
            <a:r>
              <a:rPr lang="cs-CZ" dirty="0" smtClean="0"/>
              <a:t>dient zur Motivation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Reflexion: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i="1" dirty="0" smtClean="0"/>
              <a:t>Haben Sie heute gut aufgepasst??? </a:t>
            </a:r>
            <a:r>
              <a:rPr lang="de-DE" i="1" dirty="0" smtClean="0">
                <a:sym typeface="Wingdings" pitchFamily="2" charset="2"/>
              </a:rPr>
              <a:t></a:t>
            </a:r>
          </a:p>
          <a:p>
            <a:pPr>
              <a:buNone/>
            </a:pPr>
            <a:endParaRPr lang="de-DE" dirty="0" smtClean="0">
              <a:sym typeface="Wingdings" pitchFamily="2" charset="2"/>
            </a:endParaRPr>
          </a:p>
          <a:p>
            <a:r>
              <a:rPr lang="de-DE" dirty="0" smtClean="0">
                <a:sym typeface="Wingdings" pitchFamily="2" charset="2"/>
              </a:rPr>
              <a:t>Was wurde alles in den 90 Minuten gemacht?</a:t>
            </a:r>
          </a:p>
          <a:p>
            <a:pPr>
              <a:buNone/>
            </a:pPr>
            <a:endParaRPr lang="de-DE" dirty="0" smtClean="0">
              <a:sym typeface="Wingdings" pitchFamily="2" charset="2"/>
            </a:endParaRPr>
          </a:p>
          <a:p>
            <a:r>
              <a:rPr lang="de-DE" dirty="0" smtClean="0">
                <a:sym typeface="Wingdings" pitchFamily="2" charset="2"/>
              </a:rPr>
              <a:t>Warum wurde es so gemacht?</a:t>
            </a:r>
          </a:p>
          <a:p>
            <a:endParaRPr lang="cs-CZ" dirty="0" smtClean="0">
              <a:sym typeface="Wingdings" pitchFamily="2" charset="2"/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Ergebnisse</a:t>
            </a:r>
            <a:r>
              <a:rPr lang="cs-CZ" dirty="0" smtClean="0"/>
              <a:t> der </a:t>
            </a:r>
            <a:r>
              <a:rPr lang="cs-CZ" dirty="0" err="1" smtClean="0"/>
              <a:t>Reflexion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cs-CZ" dirty="0" smtClean="0"/>
              <a:t>Schreibenlernen braucht </a:t>
            </a:r>
            <a:r>
              <a:rPr lang="cs-CZ" b="1" dirty="0" smtClean="0"/>
              <a:t>Zeit und Raum</a:t>
            </a:r>
            <a:r>
              <a:rPr lang="cs-CZ" dirty="0" smtClean="0"/>
              <a:t> – auch im und während des Untterichts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Schreiben gilt als </a:t>
            </a:r>
            <a:r>
              <a:rPr lang="cs-CZ" b="1" dirty="0" smtClean="0"/>
              <a:t>schwierigste </a:t>
            </a:r>
            <a:r>
              <a:rPr lang="cs-CZ" b="1" dirty="0" smtClean="0"/>
              <a:t>Zieltätigkeit</a:t>
            </a:r>
            <a:r>
              <a:rPr lang="cs-CZ" dirty="0" smtClean="0"/>
              <a:t> neben und nach dem Sprechen, Hören und </a:t>
            </a:r>
            <a:r>
              <a:rPr lang="cs-CZ" dirty="0" smtClean="0"/>
              <a:t>Lesen.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 smtClean="0"/>
              <a:t>Auch Schreiben kann </a:t>
            </a:r>
            <a:r>
              <a:rPr lang="cs-CZ" b="1" dirty="0" smtClean="0"/>
              <a:t>Spaß</a:t>
            </a:r>
            <a:r>
              <a:rPr lang="cs-CZ" dirty="0" smtClean="0"/>
              <a:t> machen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Quellen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JANÍKOVÁ, Věra; MICHELS-MCGOVERN, Monika: </a:t>
            </a:r>
            <a:r>
              <a:rPr lang="cs-CZ" i="1" dirty="0" smtClean="0"/>
              <a:t>Methodik und Didaktik des Unterrichts Deutsch als Fremdsprache im Überblick</a:t>
            </a:r>
            <a:r>
              <a:rPr lang="cs-CZ" dirty="0" smtClean="0"/>
              <a:t>. Brno: Masarykova universita v Brně, Pedagogická fakulta, 2002. ISBN 80-210-2344-9</a:t>
            </a:r>
          </a:p>
          <a:p>
            <a:r>
              <a:rPr lang="cs-CZ" dirty="0" smtClean="0"/>
              <a:t>ESSER, Ruth: </a:t>
            </a:r>
            <a:r>
              <a:rPr lang="cs-CZ" i="1" dirty="0" smtClean="0"/>
              <a:t>Übungen zum Schreiben </a:t>
            </a:r>
            <a:r>
              <a:rPr lang="cs-CZ" dirty="0" smtClean="0"/>
              <a:t>in: BAUSCH</a:t>
            </a:r>
            <a:r>
              <a:rPr lang="cs-CZ" dirty="0" smtClean="0"/>
              <a:t>, Karl-Richard; CHRIST, Herbert; KRUMM, Hans-Jürgen: </a:t>
            </a:r>
            <a:r>
              <a:rPr lang="cs-CZ" i="1" dirty="0" smtClean="0"/>
              <a:t>Handbuch Fremdsprachenunterricht</a:t>
            </a:r>
            <a:r>
              <a:rPr lang="cs-CZ" dirty="0" smtClean="0"/>
              <a:t>.. 5. Aufl. Tübingen: Francke, 2007. xviii, 655. ISBN 978-3-8252-8043.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908720"/>
          </a:xfrm>
        </p:spPr>
        <p:txBody>
          <a:bodyPr/>
          <a:lstStyle/>
          <a:p>
            <a:r>
              <a:rPr lang="de-DE" dirty="0" smtClean="0"/>
              <a:t>Ergebnisse der Reflexion: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908720"/>
            <a:ext cx="7818072" cy="594928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Sprechen ist ein </a:t>
            </a:r>
            <a:r>
              <a:rPr lang="cs-CZ" b="1" dirty="0" smtClean="0"/>
              <a:t>vielschichtiger Kommunikationsprozess</a:t>
            </a:r>
            <a:r>
              <a:rPr lang="cs-CZ" dirty="0" smtClean="0"/>
              <a:t>.</a:t>
            </a:r>
          </a:p>
          <a:p>
            <a:r>
              <a:rPr lang="cs-CZ" dirty="0" smtClean="0"/>
              <a:t>Wir sprechen </a:t>
            </a:r>
            <a:r>
              <a:rPr lang="cs-CZ" b="1" dirty="0" smtClean="0"/>
              <a:t>aus einem bestimmten Grund</a:t>
            </a:r>
            <a:r>
              <a:rPr lang="cs-CZ" dirty="0" smtClean="0"/>
              <a:t> bzw. </a:t>
            </a:r>
            <a:r>
              <a:rPr lang="cs-CZ" b="1" dirty="0" smtClean="0"/>
              <a:t>zu einem bestimmten Zweck.</a:t>
            </a:r>
            <a:endParaRPr lang="cs-CZ" dirty="0" smtClean="0"/>
          </a:p>
          <a:p>
            <a:r>
              <a:rPr lang="cs-CZ" dirty="0" smtClean="0"/>
              <a:t>Sprechen kann und/oder muss durch </a:t>
            </a:r>
            <a:r>
              <a:rPr lang="cs-CZ" b="1" dirty="0" smtClean="0"/>
              <a:t>strukturierende Übungstypen </a:t>
            </a:r>
            <a:r>
              <a:rPr lang="cs-CZ" dirty="0" smtClean="0"/>
              <a:t>vorbereitet werden.</a:t>
            </a:r>
          </a:p>
          <a:p>
            <a:r>
              <a:rPr lang="cs-CZ" dirty="0" smtClean="0"/>
              <a:t>Das Ziel besteht in „</a:t>
            </a:r>
            <a:r>
              <a:rPr lang="cs-CZ" b="1" dirty="0" smtClean="0"/>
              <a:t>verständlichem, flüssigem, spontanem (freiem)</a:t>
            </a:r>
            <a:r>
              <a:rPr lang="cs-CZ" dirty="0" smtClean="0"/>
              <a:t> Sprechen, das nicht unbedingt fehlerfrei sein muss, aber </a:t>
            </a:r>
            <a:r>
              <a:rPr lang="cs-CZ" b="1" dirty="0" smtClean="0"/>
              <a:t>Korrektheit anstrebt</a:t>
            </a:r>
            <a:r>
              <a:rPr lang="cs-CZ" dirty="0" smtClean="0"/>
              <a:t>“</a:t>
            </a:r>
          </a:p>
          <a:p>
            <a:pPr algn="r">
              <a:buNone/>
            </a:pPr>
            <a:r>
              <a:rPr lang="cs-CZ" sz="2000" i="1" dirty="0" smtClean="0"/>
              <a:t>(Neuf/Münkel/Roland 1994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Sprechen x Schreiben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i="1" dirty="0" smtClean="0"/>
          </a:p>
          <a:p>
            <a:r>
              <a:rPr lang="cs-CZ" i="1" dirty="0" smtClean="0"/>
              <a:t>Was haben beide Fertigkeiten gemeinsam, was ist anders?</a:t>
            </a:r>
            <a:endParaRPr lang="cs-CZ" i="1" dirty="0"/>
          </a:p>
        </p:txBody>
      </p:sp>
      <p:pic>
        <p:nvPicPr>
          <p:cNvPr id="1027" name="Picture 3" descr="C:\Users\owner\AppData\Local\Microsoft\Windows\Temporary Internet Files\Content.IE5\FSKRO67E\MC90038355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996952"/>
            <a:ext cx="1480728" cy="32607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Sprechen x Schreiben</a:t>
            </a:r>
            <a:endParaRPr lang="cs-CZ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6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9675"/>
                <a:gridCol w="3749675"/>
              </a:tblGrid>
              <a:tr h="575188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SPRECHEN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SCHREIBEN</a:t>
                      </a:r>
                      <a:endParaRPr lang="cs-CZ" dirty="0"/>
                    </a:p>
                  </a:txBody>
                  <a:tcPr/>
                </a:tc>
              </a:tr>
              <a:tr h="575188"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Produktive Fertigkeit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75188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Gestik und Mimik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Keine</a:t>
                      </a:r>
                      <a:r>
                        <a:rPr lang="cs-CZ" baseline="0" dirty="0" smtClean="0"/>
                        <a:t> nonverbalen Zeichen</a:t>
                      </a:r>
                      <a:endParaRPr lang="cs-CZ" dirty="0"/>
                    </a:p>
                  </a:txBody>
                  <a:tcPr/>
                </a:tc>
              </a:tr>
              <a:tr h="575188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Gleichzeitigkeit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Zeitlich versetzt</a:t>
                      </a:r>
                      <a:endParaRPr lang="cs-CZ" dirty="0"/>
                    </a:p>
                  </a:txBody>
                  <a:tcPr/>
                </a:tc>
              </a:tr>
              <a:tr h="575188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Gleicher</a:t>
                      </a:r>
                      <a:r>
                        <a:rPr lang="cs-CZ" baseline="0" dirty="0" smtClean="0"/>
                        <a:t> Raum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Unterschiedlicher Raum</a:t>
                      </a:r>
                      <a:endParaRPr lang="cs-CZ" dirty="0"/>
                    </a:p>
                  </a:txBody>
                  <a:tcPr/>
                </a:tc>
              </a:tr>
              <a:tr h="99279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Fehler werden eher toleriert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Höher</a:t>
                      </a:r>
                      <a:r>
                        <a:rPr lang="cs-CZ" baseline="0" dirty="0" smtClean="0"/>
                        <a:t>e Anforderungen an Korrektheit und Formalität</a:t>
                      </a:r>
                      <a:endParaRPr lang="cs-CZ" dirty="0"/>
                    </a:p>
                  </a:txBody>
                  <a:tcPr/>
                </a:tc>
              </a:tr>
              <a:tr h="99279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Rückfragemöglichkeit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Geschriebenes</a:t>
                      </a:r>
                      <a:r>
                        <a:rPr lang="cs-CZ" baseline="0" dirty="0" smtClean="0"/>
                        <a:t> muss verstehbar </a:t>
                      </a:r>
                      <a:r>
                        <a:rPr lang="cs-CZ" baseline="0" dirty="0" smtClean="0"/>
                        <a:t>sein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Fragestellung: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i="1" dirty="0" smtClean="0"/>
          </a:p>
          <a:p>
            <a:endParaRPr lang="cs-CZ" i="1" dirty="0" smtClean="0"/>
          </a:p>
          <a:p>
            <a:endParaRPr lang="cs-CZ" i="1" dirty="0" smtClean="0"/>
          </a:p>
          <a:p>
            <a:r>
              <a:rPr lang="cs-CZ" i="1" dirty="0" smtClean="0"/>
              <a:t>Was ist Schreiben im FSU???</a:t>
            </a:r>
            <a:endParaRPr lang="cs-CZ" i="1" dirty="0"/>
          </a:p>
        </p:txBody>
      </p:sp>
      <p:pic>
        <p:nvPicPr>
          <p:cNvPr id="2050" name="Picture 2" descr="C:\Users\owner\AppData\Local\Microsoft\Windows\Temporary Internet Files\Content.IE5\DSZYSO3U\MC90029828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3861048"/>
            <a:ext cx="1729111" cy="25936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i="1" dirty="0" smtClean="0"/>
              <a:t>Was ist Schreiben im FSU</a:t>
            </a:r>
            <a:r>
              <a:rPr lang="cs-CZ" i="1" dirty="0" smtClean="0"/>
              <a:t>???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Schreiben kann Verschiedenes bedeuten. In der Fremdsprachendidaktik gilt das Schreiben als vierte und zugleich schwierigste Zieltätigkeit neben und nach dem Sprechen, Hören und Lesen.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Was macht Schreiben so schwer?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35608" y="1772816"/>
            <a:ext cx="7498080" cy="4475584"/>
          </a:xfrm>
        </p:spPr>
        <p:txBody>
          <a:bodyPr/>
          <a:lstStyle/>
          <a:p>
            <a:r>
              <a:rPr lang="cs-CZ" dirty="0" smtClean="0"/>
              <a:t>Orthographische Probleme</a:t>
            </a:r>
          </a:p>
          <a:p>
            <a:r>
              <a:rPr lang="cs-CZ" dirty="0" smtClean="0"/>
              <a:t>Grammatische Probleme</a:t>
            </a:r>
          </a:p>
          <a:p>
            <a:r>
              <a:rPr lang="cs-CZ" dirty="0" smtClean="0"/>
              <a:t>Wortschatzprobleme</a:t>
            </a:r>
          </a:p>
          <a:p>
            <a:r>
              <a:rPr lang="cs-CZ" dirty="0" smtClean="0"/>
              <a:t>Textpragmatische Probleme</a:t>
            </a:r>
          </a:p>
          <a:p>
            <a:r>
              <a:rPr lang="cs-CZ" dirty="0" smtClean="0"/>
              <a:t>Allgemeine Schreibprobleme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Planungs-, Gliederungs- und Inhaltsfragen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Schreiben im Unterricht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Tafelanschrift</a:t>
            </a:r>
          </a:p>
          <a:p>
            <a:r>
              <a:rPr lang="cs-CZ" dirty="0" smtClean="0"/>
              <a:t>Eigene Notizen im Heft</a:t>
            </a:r>
          </a:p>
          <a:p>
            <a:r>
              <a:rPr lang="cs-CZ" dirty="0" smtClean="0"/>
              <a:t>Wortschatz und dessen Erklärung/Übersetzung</a:t>
            </a:r>
          </a:p>
          <a:p>
            <a:r>
              <a:rPr lang="cs-CZ" dirty="0" smtClean="0"/>
              <a:t>Grammatik und deren Erklärung</a:t>
            </a:r>
          </a:p>
          <a:p>
            <a:r>
              <a:rPr lang="cs-CZ" dirty="0" smtClean="0"/>
              <a:t>Schriftliche Wortschatz- und Grammatikübungen</a:t>
            </a:r>
          </a:p>
          <a:p>
            <a:r>
              <a:rPr lang="cs-CZ" dirty="0" smtClean="0"/>
              <a:t>Eigene Schreiben</a:t>
            </a:r>
            <a:endParaRPr lang="cs-CZ" dirty="0"/>
          </a:p>
        </p:txBody>
      </p:sp>
      <p:pic>
        <p:nvPicPr>
          <p:cNvPr id="3074" name="Picture 2" descr="C:\Users\owner\AppData\Local\Microsoft\Windows\Temporary Internet Files\Content.IE5\DSZYSO3U\MC90044042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1412776"/>
            <a:ext cx="1736725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yad">
  <a:themeElements>
    <a:clrScheme name="Iapetus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Nya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Nyad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937</Words>
  <Application>Microsoft Office PowerPoint</Application>
  <PresentationFormat>Bildschirmpräsentation (4:3)</PresentationFormat>
  <Paragraphs>196</Paragraphs>
  <Slides>28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28</vt:i4>
      </vt:variant>
    </vt:vector>
  </HeadingPairs>
  <TitlesOfParts>
    <vt:vector size="29" baseType="lpstr">
      <vt:lpstr>Nyad</vt:lpstr>
      <vt:lpstr>NJII_3343  PLANEN UND GESTALTEN VON UNTERRICHTS-EINHEITEN  Block 9: Fertigkeit Schreiben</vt:lpstr>
      <vt:lpstr>Wiederholung...    ... ist die Mutter der Weisheit. </vt:lpstr>
      <vt:lpstr>Ergebnisse der Reflexion:</vt:lpstr>
      <vt:lpstr>Sprechen x Schreiben</vt:lpstr>
      <vt:lpstr>Sprechen x Schreiben</vt:lpstr>
      <vt:lpstr>Fragestellung:</vt:lpstr>
      <vt:lpstr>Was ist Schreiben im FSU???</vt:lpstr>
      <vt:lpstr>Was macht Schreiben so schwer?</vt:lpstr>
      <vt:lpstr>Schreiben im Unterricht</vt:lpstr>
      <vt:lpstr>Funktionen</vt:lpstr>
      <vt:lpstr>Schreiben als Zielfertigkeit: Didaktisches Schreibmodell</vt:lpstr>
      <vt:lpstr>1. „prewriting“ (Vorphase)</vt:lpstr>
      <vt:lpstr>2. „writing“ (Schreibphase)</vt:lpstr>
      <vt:lpstr>3. „revising“ (Revidieren)</vt:lpstr>
      <vt:lpstr>4. „editing“ (Edieren)</vt:lpstr>
      <vt:lpstr>5. „postwriting“ (Anschlussphase) </vt:lpstr>
      <vt:lpstr>Übungstypologie</vt:lpstr>
      <vt:lpstr>1. Vorbereitende Übungen</vt:lpstr>
      <vt:lpstr>2. Aufbauende Übungen</vt:lpstr>
      <vt:lpstr>3. Strukturierende Übungen</vt:lpstr>
      <vt:lpstr>4. Übungen zum kreativen und freien Schreiben</vt:lpstr>
      <vt:lpstr>5. Auf reale Kommunikationssituationen bezogenes Schreiben</vt:lpstr>
      <vt:lpstr>Kreative Übungen zur Orthographie</vt:lpstr>
      <vt:lpstr>Kreative Übungsvarianten</vt:lpstr>
      <vt:lpstr>Wichtig zu wissen:</vt:lpstr>
      <vt:lpstr>Reflexion:</vt:lpstr>
      <vt:lpstr>Ergebnisse der Reflexion:</vt:lpstr>
      <vt:lpstr>Quellen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PLANEN UND GESTALTEN VON UNTERRICHTS-EINHEITEN</dc:title>
  <dc:creator>owner</dc:creator>
  <cp:lastModifiedBy>owner</cp:lastModifiedBy>
  <cp:revision>121</cp:revision>
  <dcterms:created xsi:type="dcterms:W3CDTF">2013-02-01T23:50:02Z</dcterms:created>
  <dcterms:modified xsi:type="dcterms:W3CDTF">2013-04-14T08:48:57Z</dcterms:modified>
</cp:coreProperties>
</file>