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8" r:id="rId3"/>
    <p:sldId id="291" r:id="rId4"/>
    <p:sldId id="289" r:id="rId5"/>
    <p:sldId id="292" r:id="rId6"/>
    <p:sldId id="307" r:id="rId7"/>
    <p:sldId id="305" r:id="rId8"/>
    <p:sldId id="293" r:id="rId9"/>
    <p:sldId id="294" r:id="rId10"/>
    <p:sldId id="290" r:id="rId11"/>
    <p:sldId id="296" r:id="rId12"/>
    <p:sldId id="297" r:id="rId13"/>
    <p:sldId id="298" r:id="rId14"/>
    <p:sldId id="299" r:id="rId15"/>
    <p:sldId id="300" r:id="rId16"/>
    <p:sldId id="304" r:id="rId17"/>
    <p:sldId id="303" r:id="rId18"/>
    <p:sldId id="306" r:id="rId19"/>
    <p:sldId id="301" r:id="rId20"/>
    <p:sldId id="283" r:id="rId21"/>
    <p:sldId id="287" r:id="rId22"/>
    <p:sldId id="285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4660"/>
  </p:normalViewPr>
  <p:slideViewPr>
    <p:cSldViewPr>
      <p:cViewPr varScale="1">
        <p:scale>
          <a:sx n="63" d="100"/>
          <a:sy n="63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03ABE1C-4D53-4814-A08E-2FAB79DF5288}" type="datetimeFigureOut">
              <a:rPr lang="cs-CZ" smtClean="0"/>
              <a:pPr/>
              <a:t>1.4.2013</a:t>
            </a:fld>
            <a:endParaRPr lang="cs-CZ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9E39A70-C18B-4A15-951B-DA400726B9A7}" type="slidenum">
              <a:rPr lang="cs-CZ" smtClean="0"/>
              <a:pPr/>
              <a:t>‹Nr.›</a:t>
            </a:fld>
            <a:endParaRPr lang="cs-CZ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86119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NJII_3343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PLANEN UND GESTALTEN VON UNTERRICHTS-EINHEITEN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dirty="0" smtClean="0"/>
              <a:t>Block 7: Fertigkeit Hörverstehen</a:t>
            </a:r>
            <a:endParaRPr lang="cs-CZ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03648" y="4437112"/>
            <a:ext cx="7406640" cy="1752600"/>
          </a:xfrm>
        </p:spPr>
        <p:txBody>
          <a:bodyPr/>
          <a:lstStyle/>
          <a:p>
            <a:r>
              <a:rPr lang="cs-CZ" dirty="0" smtClean="0"/>
              <a:t>Di. 10.50-12.25 Uhr</a:t>
            </a:r>
          </a:p>
          <a:p>
            <a:r>
              <a:rPr lang="cs-CZ" dirty="0" smtClean="0"/>
              <a:t>G31</a:t>
            </a:r>
          </a:p>
          <a:p>
            <a:r>
              <a:rPr lang="cs-CZ" dirty="0" smtClean="0"/>
              <a:t>Mgr. Andrea Eskisan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Phase 2: </a:t>
            </a:r>
            <a:br>
              <a:rPr lang="cs-CZ" dirty="0" smtClean="0"/>
            </a:br>
            <a:r>
              <a:rPr lang="cs-CZ" dirty="0" smtClean="0"/>
              <a:t>Hörstile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Extensives Hören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Globales (kursorisches) Hören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Selektives Hören </a:t>
            </a:r>
          </a:p>
          <a:p>
            <a:r>
              <a:rPr lang="cs-CZ" b="1" dirty="0" smtClean="0"/>
              <a:t>Intensives Hören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Detailliertes Hören</a:t>
            </a:r>
          </a:p>
          <a:p>
            <a:pPr lvl="1"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b="1" dirty="0" smtClean="0"/>
              <a:t>Hörstilauswahl</a:t>
            </a:r>
            <a:r>
              <a:rPr lang="cs-CZ" dirty="0" smtClean="0"/>
              <a:t>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smtClean="0"/>
              <a:t>je nach Lernziel, Textsorte und Schwierigkeitsgrad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Phase 2: </a:t>
            </a:r>
            <a:br>
              <a:rPr lang="cs-CZ" dirty="0" smtClean="0"/>
            </a:br>
            <a:r>
              <a:rPr lang="cs-CZ" dirty="0" smtClean="0"/>
              <a:t>Übungen während des Hörens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58052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u="sng" dirty="0" smtClean="0"/>
              <a:t>Ziel: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Überprüfung des Hörverstehens auf verschiedenen Ebenen</a:t>
            </a:r>
          </a:p>
          <a:p>
            <a:pPr>
              <a:buNone/>
            </a:pPr>
            <a:endParaRPr lang="cs-CZ" dirty="0" smtClean="0"/>
          </a:p>
          <a:p>
            <a:pPr marL="596646" indent="-514350">
              <a:buAutoNum type="arabicPeriod"/>
            </a:pPr>
            <a:r>
              <a:rPr lang="cs-CZ" dirty="0" smtClean="0"/>
              <a:t>Ebene: </a:t>
            </a:r>
            <a:r>
              <a:rPr lang="cs-CZ" u="sng" dirty="0" smtClean="0"/>
              <a:t>Wiedererkennen</a:t>
            </a:r>
          </a:p>
          <a:p>
            <a:pPr marL="596646" indent="-514350">
              <a:buAutoNum type="arabicPeriod"/>
            </a:pPr>
            <a:r>
              <a:rPr lang="cs-CZ" dirty="0" smtClean="0"/>
              <a:t>Ebene: </a:t>
            </a:r>
            <a:r>
              <a:rPr lang="cs-CZ" u="sng" dirty="0" smtClean="0"/>
              <a:t>Verstehen</a:t>
            </a:r>
          </a:p>
          <a:p>
            <a:pPr marL="596646" indent="-514350">
              <a:buAutoNum type="arabicPeriod"/>
            </a:pPr>
            <a:r>
              <a:rPr lang="cs-CZ" dirty="0" smtClean="0"/>
              <a:t>Ebene: </a:t>
            </a:r>
            <a:r>
              <a:rPr lang="cs-CZ" u="sng" dirty="0" smtClean="0"/>
              <a:t>Analytisches Verstehen</a:t>
            </a:r>
          </a:p>
          <a:p>
            <a:pPr marL="596646" indent="-514350">
              <a:buAutoNum type="arabicPeriod"/>
            </a:pPr>
            <a:r>
              <a:rPr lang="cs-CZ" dirty="0" smtClean="0"/>
              <a:t>Ebene: </a:t>
            </a:r>
            <a:r>
              <a:rPr lang="cs-CZ" u="sng" dirty="0" smtClean="0"/>
              <a:t>Evaluation</a:t>
            </a:r>
          </a:p>
          <a:p>
            <a:pPr marL="1117854" lvl="2" indent="-514350">
              <a:buFont typeface="Wingdings" pitchFamily="2" charset="2"/>
              <a:buChar char="§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Ebene: Wiedererkennen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17854" lvl="2" indent="-514350">
              <a:buFont typeface="Wingdings" pitchFamily="2" charset="2"/>
              <a:buChar char="§"/>
            </a:pPr>
            <a:endParaRPr lang="cs-CZ" sz="3200" dirty="0" smtClean="0"/>
          </a:p>
          <a:p>
            <a:pPr marL="1117854" lvl="2" indent="-514350">
              <a:buFont typeface="Wingdings" pitchFamily="2" charset="2"/>
              <a:buChar char="§"/>
            </a:pPr>
            <a:r>
              <a:rPr lang="cs-CZ" sz="3200" dirty="0" smtClean="0"/>
              <a:t>von Lauten, Wörtern, Wortgruppen</a:t>
            </a:r>
          </a:p>
          <a:p>
            <a:pPr marL="1117854" lvl="2" indent="-514350">
              <a:buFont typeface="Wingdings" pitchFamily="2" charset="2"/>
              <a:buChar char="§"/>
            </a:pPr>
            <a:r>
              <a:rPr lang="cs-CZ" sz="3200" dirty="0" smtClean="0"/>
              <a:t>Nonverbale Aufgabenstellungen </a:t>
            </a:r>
          </a:p>
          <a:p>
            <a:pPr marL="1117854" lvl="2" indent="-514350">
              <a:buNone/>
            </a:pPr>
            <a:endParaRPr lang="cs-CZ" sz="3200" dirty="0" smtClean="0"/>
          </a:p>
          <a:p>
            <a:pPr marL="1117854" lvl="2" indent="-514350">
              <a:buFont typeface="Wingdings" pitchFamily="2" charset="2"/>
              <a:buChar char="Ø"/>
            </a:pPr>
            <a:r>
              <a:rPr lang="cs-CZ" sz="3200" dirty="0" smtClean="0"/>
              <a:t>Ankreuzen</a:t>
            </a:r>
          </a:p>
          <a:p>
            <a:pPr marL="1117854" lvl="2" indent="-514350">
              <a:buFont typeface="Wingdings" pitchFamily="2" charset="2"/>
              <a:buChar char="Ø"/>
            </a:pPr>
            <a:r>
              <a:rPr lang="cs-CZ" sz="3200" dirty="0" smtClean="0"/>
              <a:t>Markieren</a:t>
            </a:r>
          </a:p>
          <a:p>
            <a:pPr marL="1117854" lvl="2" indent="-514350">
              <a:buFont typeface="Wingdings" pitchFamily="2" charset="2"/>
              <a:buChar char="Ø"/>
            </a:pPr>
            <a:r>
              <a:rPr lang="cs-CZ" sz="3200" dirty="0" smtClean="0"/>
              <a:t>Identifizieren...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Ebene: Verstehen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17854" lvl="2" indent="-514350">
              <a:buFont typeface="Wingdings" pitchFamily="2" charset="2"/>
              <a:buChar char="§"/>
            </a:pPr>
            <a:r>
              <a:rPr lang="cs-CZ" sz="3200" dirty="0" smtClean="0"/>
              <a:t>Globale Sinnerfassung oder</a:t>
            </a:r>
          </a:p>
          <a:p>
            <a:pPr marL="1117854" lvl="2" indent="-514350">
              <a:buFont typeface="Wingdings" pitchFamily="2" charset="2"/>
              <a:buChar char="§"/>
            </a:pPr>
            <a:r>
              <a:rPr lang="cs-CZ" sz="3200" dirty="0" smtClean="0"/>
              <a:t>Gezielte selektive Informationsentnahme</a:t>
            </a:r>
          </a:p>
          <a:p>
            <a:pPr marL="1117854" lvl="2" indent="-514350">
              <a:buNone/>
            </a:pPr>
            <a:endParaRPr lang="cs-CZ" sz="3200" dirty="0" smtClean="0"/>
          </a:p>
          <a:p>
            <a:pPr marL="1117854" lvl="2" indent="-514350">
              <a:buFont typeface="Wingdings" pitchFamily="2" charset="2"/>
              <a:buChar char="Ø"/>
            </a:pPr>
            <a:r>
              <a:rPr lang="cs-CZ" sz="3200" dirty="0" smtClean="0"/>
              <a:t>Ordnungs- und Zuordnungsaufgaben</a:t>
            </a:r>
          </a:p>
          <a:p>
            <a:pPr marL="1117854" lvl="2" indent="-514350">
              <a:buFont typeface="Wingdings" pitchFamily="2" charset="2"/>
              <a:buChar char="Ø"/>
            </a:pPr>
            <a:r>
              <a:rPr lang="cs-CZ" sz="3200" dirty="0" smtClean="0"/>
              <a:t>Multiple-Choice-Aufgaben</a:t>
            </a:r>
          </a:p>
          <a:p>
            <a:pPr marL="1117854" lvl="2" indent="-514350">
              <a:buFont typeface="Wingdings" pitchFamily="2" charset="2"/>
              <a:buChar char="Ø"/>
            </a:pPr>
            <a:r>
              <a:rPr lang="cs-CZ" sz="3200" dirty="0" smtClean="0"/>
              <a:t>Zeichnungen</a:t>
            </a:r>
          </a:p>
          <a:p>
            <a:pPr marL="1117854" lvl="2" indent="-514350">
              <a:buFont typeface="Wingdings" pitchFamily="2" charset="2"/>
              <a:buChar char="Ø"/>
            </a:pPr>
            <a:r>
              <a:rPr lang="cs-CZ" sz="3200" dirty="0" smtClean="0"/>
              <a:t>Pantomime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3. Ebene: Analytisches Verstehen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908720"/>
            <a:ext cx="7498080" cy="5949280"/>
          </a:xfrm>
        </p:spPr>
        <p:txBody>
          <a:bodyPr>
            <a:normAutofit/>
          </a:bodyPr>
          <a:lstStyle/>
          <a:p>
            <a:pPr lvl="2">
              <a:buFont typeface="Wingdings" pitchFamily="2" charset="2"/>
              <a:buChar char="§"/>
            </a:pPr>
            <a:endParaRPr lang="cs-CZ" dirty="0" smtClean="0"/>
          </a:p>
          <a:p>
            <a:pPr lvl="2">
              <a:buFont typeface="Wingdings" pitchFamily="2" charset="2"/>
              <a:buChar char="§"/>
            </a:pPr>
            <a:r>
              <a:rPr lang="cs-CZ" dirty="0" smtClean="0"/>
              <a:t>Mehr als nur Erfassen des expliziten Wortlauts</a:t>
            </a:r>
          </a:p>
          <a:p>
            <a:pPr lvl="2">
              <a:buFont typeface="Wingdings" pitchFamily="2" charset="2"/>
              <a:buChar char="§"/>
            </a:pPr>
            <a:r>
              <a:rPr lang="cs-CZ" dirty="0" smtClean="0"/>
              <a:t>Umfasst Schlussfolgerungen in Bezug auf Beziehungen einzelner Aspekte zueinander, Textabsicht, </a:t>
            </a:r>
            <a:r>
              <a:rPr lang="cs-CZ" dirty="0" err="1" smtClean="0"/>
              <a:t>Sprechermotivation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</a:p>
          <a:p>
            <a:pPr marL="658368" lvl="2" indent="0">
              <a:buNone/>
            </a:pPr>
            <a:r>
              <a:rPr lang="cs-CZ" dirty="0"/>
              <a:t>	</a:t>
            </a:r>
            <a:r>
              <a:rPr lang="cs-CZ" dirty="0" smtClean="0"/>
              <a:t>–</a:t>
            </a:r>
            <a:r>
              <a:rPr lang="cs-CZ" dirty="0" err="1" smtClean="0"/>
              <a:t>einstellungen</a:t>
            </a:r>
            <a:endParaRPr lang="cs-CZ" dirty="0" smtClean="0"/>
          </a:p>
          <a:p>
            <a:pPr lvl="2">
              <a:buFont typeface="Wingdings" pitchFamily="2" charset="2"/>
              <a:buChar char="§"/>
            </a:pPr>
            <a:endParaRPr lang="cs-CZ" dirty="0" smtClean="0"/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Ergänzen von Lückentexten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Zusammenstellen von Schlüsselinformationen</a:t>
            </a:r>
          </a:p>
          <a:p>
            <a:pPr lvl="2">
              <a:buFont typeface="Wingdings" pitchFamily="2" charset="2"/>
              <a:buChar char="Ø"/>
            </a:pPr>
            <a:r>
              <a:rPr lang="cs-CZ" dirty="0" smtClean="0"/>
              <a:t>Offene und halboffene Fragen (Personen-, Orts- oder Zeitbezug, die im Text nicht explizit angegeben sind)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Ebene: </a:t>
            </a:r>
            <a:r>
              <a:rPr lang="cs-CZ" dirty="0" smtClean="0"/>
              <a:t>Evaluation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(auch Übungen nach dem Hören)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Font typeface="Wingdings" pitchFamily="2" charset="2"/>
              <a:buChar char="§"/>
            </a:pPr>
            <a:endParaRPr lang="cs-CZ" dirty="0" smtClean="0"/>
          </a:p>
          <a:p>
            <a:pPr lvl="2">
              <a:buFont typeface="Wingdings" pitchFamily="2" charset="2"/>
              <a:buChar char="§"/>
            </a:pPr>
            <a:r>
              <a:rPr lang="cs-CZ" sz="3200" dirty="0" smtClean="0"/>
              <a:t>Persönliche, wertende Stellungnahme zum Gehörten</a:t>
            </a:r>
          </a:p>
          <a:p>
            <a:pPr lvl="2">
              <a:buFont typeface="Wingdings" pitchFamily="2" charset="2"/>
              <a:buChar char="§"/>
            </a:pPr>
            <a:r>
              <a:rPr lang="cs-CZ" sz="3200" dirty="0" smtClean="0"/>
              <a:t>Angemessene sprachliche oder außersprachliche Reaktion auf das Gehörte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7647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Phase 3: </a:t>
            </a:r>
            <a:r>
              <a:rPr lang="cs-CZ" dirty="0" smtClean="0"/>
              <a:t>Übungen </a:t>
            </a:r>
            <a:r>
              <a:rPr lang="cs-CZ" dirty="0" smtClean="0"/>
              <a:t>nach dem </a:t>
            </a:r>
            <a:r>
              <a:rPr lang="cs-CZ" dirty="0" smtClean="0"/>
              <a:t>Hören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620688"/>
            <a:ext cx="8172400" cy="623731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u="sng" dirty="0" smtClean="0"/>
              <a:t>Texte (Transkriptionen nutzen):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Aufgabe lösen, und was haben Sie noch verstanden</a:t>
            </a:r>
            <a:r>
              <a:rPr lang="cs-CZ" dirty="0" smtClean="0"/>
              <a:t>?</a:t>
            </a:r>
            <a:r>
              <a:rPr lang="cs-CZ" dirty="0" smtClean="0"/>
              <a:t> </a:t>
            </a:r>
            <a:endParaRPr lang="de-DE" dirty="0" smtClean="0"/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Höraufgaben </a:t>
            </a:r>
            <a:r>
              <a:rPr lang="cs-CZ" dirty="0" smtClean="0"/>
              <a:t>unter Lernern </a:t>
            </a:r>
            <a:r>
              <a:rPr lang="cs-CZ" dirty="0" smtClean="0"/>
              <a:t>aufteilen</a:t>
            </a:r>
            <a:endParaRPr lang="de-DE" dirty="0" smtClean="0"/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Textteile ordnen (praktisch: Dialoge)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Korrekturaufgaben</a:t>
            </a:r>
          </a:p>
          <a:p>
            <a:pPr lvl="1">
              <a:buFont typeface="Wingdings" pitchFamily="2" charset="2"/>
              <a:buChar char="§"/>
            </a:pPr>
            <a:r>
              <a:rPr lang="cs-CZ" dirty="0" smtClean="0"/>
              <a:t>Bereits </a:t>
            </a:r>
            <a:r>
              <a:rPr lang="cs-CZ" dirty="0" smtClean="0"/>
              <a:t>gehörte Texte didaktisieren, danach Hörkontrolle</a:t>
            </a:r>
            <a:r>
              <a:rPr lang="de-DE" dirty="0" smtClean="0"/>
              <a:t> (Transkriptionen nutzen)</a:t>
            </a:r>
          </a:p>
          <a:p>
            <a:pPr lvl="2">
              <a:buFont typeface="Wingdings" pitchFamily="2" charset="2"/>
              <a:buChar char="§"/>
            </a:pPr>
            <a:r>
              <a:rPr lang="cs-CZ" dirty="0" smtClean="0"/>
              <a:t>Wörter ausla</a:t>
            </a:r>
            <a:r>
              <a:rPr lang="de-DE" dirty="0" err="1" smtClean="0"/>
              <a:t>ssen</a:t>
            </a:r>
            <a:r>
              <a:rPr lang="de-DE" dirty="0" smtClean="0"/>
              <a:t> und ergänzen lassen</a:t>
            </a:r>
            <a:endParaRPr lang="cs-CZ" dirty="0" smtClean="0"/>
          </a:p>
          <a:p>
            <a:pPr lvl="2">
              <a:buFont typeface="Wingdings" pitchFamily="2" charset="2"/>
              <a:buChar char="§"/>
            </a:pPr>
            <a:r>
              <a:rPr lang="cs-CZ" dirty="0" smtClean="0"/>
              <a:t>nur Anfangsbuchstaben </a:t>
            </a:r>
            <a:r>
              <a:rPr lang="de-DE" dirty="0" smtClean="0"/>
              <a:t>von fehlenden Wörtern </a:t>
            </a:r>
            <a:r>
              <a:rPr lang="cs-CZ" dirty="0" smtClean="0"/>
              <a:t>lassen</a:t>
            </a:r>
            <a:r>
              <a:rPr lang="de-DE" dirty="0" smtClean="0"/>
              <a:t> und ergänzen lassen</a:t>
            </a:r>
            <a:endParaRPr lang="cs-CZ" dirty="0" smtClean="0"/>
          </a:p>
          <a:p>
            <a:pPr lvl="2">
              <a:buFont typeface="Wingdings" pitchFamily="2" charset="2"/>
              <a:buChar char="§"/>
            </a:pPr>
            <a:r>
              <a:rPr lang="cs-CZ" dirty="0" smtClean="0"/>
              <a:t>Bestimmte </a:t>
            </a:r>
            <a:r>
              <a:rPr lang="de-DE" dirty="0" smtClean="0"/>
              <a:t>sprachliche Phänomene</a:t>
            </a:r>
            <a:r>
              <a:rPr lang="cs-CZ" dirty="0" smtClean="0"/>
              <a:t> </a:t>
            </a:r>
            <a:r>
              <a:rPr lang="de-DE" dirty="0" smtClean="0"/>
              <a:t>ergänzen lassen</a:t>
            </a:r>
          </a:p>
          <a:p>
            <a:pPr lvl="2">
              <a:buFont typeface="Wingdings" pitchFamily="2" charset="2"/>
              <a:buChar char="§"/>
            </a:pPr>
            <a:r>
              <a:rPr lang="de-DE" dirty="0" smtClean="0"/>
              <a:t>Multiple-Choice-Aufgaben</a:t>
            </a:r>
            <a:endParaRPr lang="de-DE" dirty="0" smtClean="0"/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induktiv Grammatik/Wortschatz einführen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in Rollen lesen lassen (erst zu zweit, dann im Plenum)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...</a:t>
            </a:r>
            <a:endParaRPr lang="cs-CZ" dirty="0" smtClean="0"/>
          </a:p>
          <a:p>
            <a:pPr lvl="1">
              <a:buFont typeface="Wingdings" pitchFamily="2" charset="2"/>
              <a:buChar char="§"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3085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Übungstypologie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de-DE" u="sng" dirty="0" smtClean="0"/>
              <a:t>Lied</a:t>
            </a:r>
            <a:r>
              <a:rPr lang="cs-CZ" u="sng" dirty="0" smtClean="0"/>
              <a:t>er</a:t>
            </a:r>
            <a:r>
              <a:rPr lang="de-DE" u="sng" dirty="0" smtClean="0"/>
              <a:t> einsetzen: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Im </a:t>
            </a:r>
            <a:r>
              <a:rPr lang="de-DE" dirty="0" err="1" smtClean="0"/>
              <a:t>Liedtext</a:t>
            </a:r>
            <a:r>
              <a:rPr lang="de-DE" dirty="0" smtClean="0"/>
              <a:t> Wörter ergänzen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Liedtextpuzzle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Wörter schnappen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Bilder schnappen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Wortfeld – welche kommen im Text vor?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Beim </a:t>
            </a:r>
            <a:r>
              <a:rPr lang="de-DE" dirty="0" smtClean="0"/>
              <a:t>Hören suchen: z.B. Adjektive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Aufstehen nach gehörten Wörtern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Fehlerkorrektur</a:t>
            </a:r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Singen – 3 Chinesen mit dem </a:t>
            </a:r>
            <a:r>
              <a:rPr lang="de-DE" dirty="0" err="1" smtClean="0"/>
              <a:t>Kontrobass</a:t>
            </a:r>
            <a:endParaRPr lang="de-DE" dirty="0" smtClean="0"/>
          </a:p>
          <a:p>
            <a:pPr lvl="1">
              <a:buFont typeface="Wingdings" pitchFamily="2" charset="2"/>
              <a:buChar char="§"/>
            </a:pPr>
            <a:r>
              <a:rPr lang="de-DE" dirty="0" smtClean="0"/>
              <a:t>Singen – Mein Hut, der hat 3 Ecken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25536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124886"/>
          </a:xfrm>
        </p:spPr>
        <p:txBody>
          <a:bodyPr/>
          <a:lstStyle/>
          <a:p>
            <a:r>
              <a:rPr lang="de-DE" dirty="0" smtClean="0"/>
              <a:t>Beispiel: Lied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955200"/>
          </a:xfrm>
        </p:spPr>
        <p:txBody>
          <a:bodyPr>
            <a:normAutofit/>
          </a:bodyPr>
          <a:lstStyle/>
          <a:p>
            <a:endParaRPr lang="de-DE" dirty="0" smtClean="0"/>
          </a:p>
          <a:p>
            <a:endParaRPr lang="de-DE" sz="3200" dirty="0" smtClean="0"/>
          </a:p>
          <a:p>
            <a:pPr lvl="1" algn="l">
              <a:buFont typeface="Arial" pitchFamily="34" charset="0"/>
              <a:buChar char="•"/>
            </a:pPr>
            <a:r>
              <a:rPr lang="de-DE" sz="3200" dirty="0" smtClean="0"/>
              <a:t>Die Ärzte:</a:t>
            </a:r>
            <a:endParaRPr lang="de-DE" sz="3200" dirty="0"/>
          </a:p>
        </p:txBody>
      </p:sp>
      <p:sp>
        <p:nvSpPr>
          <p:cNvPr id="5" name="Textfeld 4"/>
          <p:cNvSpPr txBox="1"/>
          <p:nvPr/>
        </p:nvSpPr>
        <p:spPr>
          <a:xfrm>
            <a:off x="2915816" y="4149080"/>
            <a:ext cx="4464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 smtClean="0"/>
              <a:t>„Zu spät“</a:t>
            </a:r>
            <a:endParaRPr lang="de-DE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-243408"/>
            <a:ext cx="7498080" cy="1512168"/>
          </a:xfrm>
        </p:spPr>
        <p:txBody>
          <a:bodyPr/>
          <a:lstStyle/>
          <a:p>
            <a:r>
              <a:rPr lang="cs-CZ" dirty="0" smtClean="0"/>
              <a:t>Wichtig zu wissen!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602128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Ziel ist auch die </a:t>
            </a:r>
            <a:r>
              <a:rPr lang="cs-CZ" b="1" dirty="0" smtClean="0"/>
              <a:t>Entwicklung von Verstehensstrategien </a:t>
            </a:r>
            <a:endParaRPr lang="cs-CZ" dirty="0" smtClean="0"/>
          </a:p>
          <a:p>
            <a:pPr lvl="1"/>
            <a:r>
              <a:rPr lang="cs-CZ" dirty="0" smtClean="0"/>
              <a:t>Konzentration</a:t>
            </a:r>
          </a:p>
          <a:p>
            <a:pPr lvl="1"/>
            <a:r>
              <a:rPr lang="cs-CZ" dirty="0" smtClean="0"/>
              <a:t>Erkennen von sprachlichen und inhaltlichen Informationen</a:t>
            </a:r>
          </a:p>
          <a:p>
            <a:pPr lvl="1"/>
            <a:r>
              <a:rPr lang="cs-CZ" dirty="0" smtClean="0"/>
              <a:t>Unterscheiden von Wichtigem und Nebensächlichem</a:t>
            </a:r>
          </a:p>
          <a:p>
            <a:r>
              <a:rPr lang="cs-CZ" dirty="0" smtClean="0"/>
              <a:t>Trainiert werden sollen </a:t>
            </a:r>
            <a:r>
              <a:rPr lang="cs-CZ" b="1" dirty="0" smtClean="0"/>
              <a:t>verschiedene Hörstile</a:t>
            </a:r>
            <a:endParaRPr lang="cs-CZ" dirty="0" smtClean="0"/>
          </a:p>
          <a:p>
            <a:r>
              <a:rPr lang="cs-CZ" b="1" dirty="0" smtClean="0"/>
              <a:t>Validität </a:t>
            </a:r>
          </a:p>
          <a:p>
            <a:pPr lvl="1"/>
            <a:r>
              <a:rPr lang="cs-CZ" dirty="0" smtClean="0"/>
              <a:t>Hörverstehensergebnisse x sprachliche Korrektheit der Antworten</a:t>
            </a:r>
          </a:p>
          <a:p>
            <a:r>
              <a:rPr lang="cs-CZ" b="1" dirty="0" smtClean="0"/>
              <a:t>Gedächtnisleistung </a:t>
            </a:r>
          </a:p>
          <a:p>
            <a:pPr lvl="1"/>
            <a:r>
              <a:rPr lang="cs-CZ" dirty="0" smtClean="0"/>
              <a:t>wortwörtliche Speicherung kaum möglich, deshalb: wortwörtliche Reproduktion zur Überprüfung der Verständnisleistung </a:t>
            </a:r>
            <a:r>
              <a:rPr lang="cs-CZ" u="sng" dirty="0" smtClean="0"/>
              <a:t>nicht</a:t>
            </a:r>
            <a:r>
              <a:rPr lang="cs-CZ" dirty="0" smtClean="0"/>
              <a:t> geeignet!)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Fragestellung: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i="1" dirty="0" smtClean="0"/>
              <a:t>Ist Hören eine passive Aktivität im Unterricht?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NEIN!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Hören ist eine </a:t>
            </a:r>
            <a:r>
              <a:rPr lang="cs-CZ" b="1" dirty="0" smtClean="0"/>
              <a:t>rezeptive Verarbeitung </a:t>
            </a:r>
            <a:r>
              <a:rPr lang="cs-CZ" dirty="0" smtClean="0"/>
              <a:t>von Sprache, erfordert aber ein </a:t>
            </a:r>
            <a:r>
              <a:rPr lang="cs-CZ" b="1" dirty="0" smtClean="0"/>
              <a:t>hohes Maß an Aktivität </a:t>
            </a:r>
          </a:p>
          <a:p>
            <a:pPr lvl="1">
              <a:buFont typeface="Courier New" pitchFamily="49" charset="0"/>
              <a:buChar char="o"/>
            </a:pPr>
            <a:r>
              <a:rPr lang="cs-CZ" dirty="0" err="1" smtClean="0"/>
              <a:t>Konzentration</a:t>
            </a:r>
            <a:r>
              <a:rPr lang="cs-CZ" dirty="0" smtClean="0"/>
              <a:t>, Aufmerksamkeit, </a:t>
            </a:r>
            <a:r>
              <a:rPr lang="cs-CZ" dirty="0" err="1" smtClean="0"/>
              <a:t>Sprachkönnen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Hören verläuft </a:t>
            </a:r>
            <a:r>
              <a:rPr lang="cs-CZ" b="1" dirty="0" smtClean="0"/>
              <a:t>gleichzeitig und direkt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i="1" dirty="0" smtClean="0"/>
              <a:t>Haben Sie heute gut aufgepasst??? </a:t>
            </a:r>
            <a:r>
              <a:rPr lang="de-DE" i="1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Was wurde alles in den 90 Minuten gemacht?</a:t>
            </a:r>
          </a:p>
          <a:p>
            <a:pPr>
              <a:buNone/>
            </a:pPr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Warum wurde es so gemacht?</a:t>
            </a:r>
          </a:p>
          <a:p>
            <a:endParaRPr lang="cs-CZ" dirty="0" smtClean="0">
              <a:sym typeface="Wingdings" pitchFamily="2" charset="2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Ergebnisse der Reflexion: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Hörverstehen ist ein </a:t>
            </a:r>
            <a:r>
              <a:rPr lang="de-DE" b="1" dirty="0" smtClean="0"/>
              <a:t>aktiver Denk- und Lernprozess</a:t>
            </a:r>
            <a:r>
              <a:rPr lang="de-DE" dirty="0" smtClean="0"/>
              <a:t>.</a:t>
            </a:r>
          </a:p>
          <a:p>
            <a:r>
              <a:rPr lang="de-DE" dirty="0" smtClean="0"/>
              <a:t>Man muss </a:t>
            </a:r>
            <a:r>
              <a:rPr lang="de-DE" b="1" dirty="0" smtClean="0"/>
              <a:t>nicht immer alles </a:t>
            </a:r>
            <a:r>
              <a:rPr lang="de-DE" dirty="0" smtClean="0"/>
              <a:t>verstehen.</a:t>
            </a:r>
          </a:p>
          <a:p>
            <a:r>
              <a:rPr lang="de-DE" dirty="0" smtClean="0"/>
              <a:t>Durch </a:t>
            </a:r>
            <a:r>
              <a:rPr lang="de-DE" b="1" dirty="0" smtClean="0"/>
              <a:t>verschiedenste Übungsvarianten </a:t>
            </a:r>
            <a:r>
              <a:rPr lang="de-DE" dirty="0" smtClean="0"/>
              <a:t>kann Hörverstehen trainiert werden.</a:t>
            </a:r>
          </a:p>
          <a:p>
            <a:r>
              <a:rPr lang="de-DE" b="1" dirty="0" smtClean="0"/>
              <a:t>Hören Sie mehr </a:t>
            </a:r>
            <a:r>
              <a:rPr lang="de-DE" b="1" dirty="0" smtClean="0"/>
              <a:t>D</a:t>
            </a:r>
            <a:r>
              <a:rPr lang="de-DE" b="1" dirty="0" smtClean="0"/>
              <a:t>eutschsprachiges </a:t>
            </a:r>
            <a:r>
              <a:rPr lang="de-DE" b="1" dirty="0" smtClean="0">
                <a:sym typeface="Wingdings" pitchFamily="2" charset="2"/>
              </a:rPr>
              <a:t></a:t>
            </a:r>
            <a:endParaRPr lang="de-DE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Quellen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JANÍKOVÁ, Věra; MICHELS-MCGOVERN, Monika: </a:t>
            </a:r>
            <a:r>
              <a:rPr lang="cs-CZ" i="1" dirty="0" smtClean="0"/>
              <a:t>Methodik und Didaktik des Unterrichts Deutsch als Fremdsprache im Überblick</a:t>
            </a:r>
            <a:r>
              <a:rPr lang="cs-CZ" dirty="0" smtClean="0"/>
              <a:t>. Brno: Masarykova universita v Brně, Pedagogická fakulta, 2002. ISBN 80-210-2344-9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59632" y="-243408"/>
            <a:ext cx="7674056" cy="1224136"/>
          </a:xfrm>
        </p:spPr>
        <p:txBody>
          <a:bodyPr>
            <a:normAutofit/>
          </a:bodyPr>
          <a:lstStyle/>
          <a:p>
            <a:r>
              <a:rPr lang="cs-CZ" dirty="0" smtClean="0"/>
              <a:t>Lernpsychologische Grundlagen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83264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Wie funktioniert „Hören?</a:t>
            </a:r>
          </a:p>
          <a:p>
            <a:pPr>
              <a:buNone/>
            </a:pPr>
            <a:endParaRPr lang="cs-CZ" dirty="0" smtClean="0"/>
          </a:p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Auditive Wahrnehmung der akustischen Signale</a:t>
            </a:r>
          </a:p>
          <a:p>
            <a:pPr marL="870966" lvl="1" indent="-514350">
              <a:buFont typeface="Courier New" pitchFamily="49" charset="0"/>
              <a:buChar char="o"/>
            </a:pPr>
            <a:r>
              <a:rPr lang="cs-CZ" dirty="0" smtClean="0"/>
              <a:t>Registrieren von Lauten, Intonation...</a:t>
            </a:r>
          </a:p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Auditive Integration oder Assimilation</a:t>
            </a:r>
          </a:p>
          <a:p>
            <a:pPr marL="870966" lvl="1" indent="-514350">
              <a:buFont typeface="Courier New" pitchFamily="49" charset="0"/>
              <a:buChar char="o"/>
            </a:pPr>
            <a:r>
              <a:rPr lang="cs-CZ" dirty="0" smtClean="0"/>
              <a:t>Ordnen der Signale</a:t>
            </a:r>
          </a:p>
          <a:p>
            <a:pPr marL="870966" lvl="1" indent="-514350">
              <a:buFont typeface="Courier New" pitchFamily="49" charset="0"/>
              <a:buChar char="o"/>
            </a:pPr>
            <a:r>
              <a:rPr lang="cs-CZ" dirty="0" smtClean="0"/>
              <a:t>Interpretation im Kontext</a:t>
            </a:r>
          </a:p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Auditive Identifikation</a:t>
            </a:r>
          </a:p>
          <a:p>
            <a:pPr marL="870966" lvl="1" indent="-514350">
              <a:buFont typeface="Courier New" pitchFamily="49" charset="0"/>
              <a:buChar char="o"/>
            </a:pPr>
            <a:r>
              <a:rPr lang="cs-CZ" dirty="0" smtClean="0"/>
              <a:t>Zuordnung von Bedeutungen unter Anwendung lexikalischer, grammatischer, syntaktischer und stilistischer Kenntnisse</a:t>
            </a:r>
          </a:p>
          <a:p>
            <a:pPr marL="596646" indent="-514350">
              <a:buFont typeface="+mj-lt"/>
              <a:buAutoNum type="arabicPeriod"/>
            </a:pPr>
            <a:r>
              <a:rPr lang="cs-CZ" b="1" dirty="0" smtClean="0"/>
              <a:t>Semantische Interpretation</a:t>
            </a:r>
          </a:p>
          <a:p>
            <a:pPr marL="870966" lvl="1" indent="-514350">
              <a:buFont typeface="Courier New" pitchFamily="49" charset="0"/>
              <a:buChar char="o"/>
            </a:pPr>
            <a:r>
              <a:rPr lang="cs-CZ" dirty="0" smtClean="0"/>
              <a:t>Bedeutungseinheiten in einen sinnvollen Zusammenhang bringen</a:t>
            </a:r>
          </a:p>
          <a:p>
            <a:pPr marL="870966" lvl="1" indent="-514350">
              <a:buFont typeface="Courier New" pitchFamily="49" charset="0"/>
              <a:buChar char="o"/>
            </a:pPr>
            <a:r>
              <a:rPr lang="cs-CZ" dirty="0" smtClean="0"/>
              <a:t>und somit Sprechsituation und Sprechintention bestimmen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Ziele des Hörverstehens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b="1" dirty="0" smtClean="0">
                <a:sym typeface="Wingdings"/>
              </a:rPr>
              <a:t></a:t>
            </a:r>
            <a:endParaRPr lang="cs-CZ" b="1" dirty="0" smtClean="0"/>
          </a:p>
          <a:p>
            <a:r>
              <a:rPr lang="cs-CZ" strike="sngStrike" dirty="0" err="1" smtClean="0"/>
              <a:t>Wörtliches</a:t>
            </a:r>
            <a:r>
              <a:rPr lang="cs-CZ" strike="sngStrike" dirty="0" smtClean="0"/>
              <a:t> </a:t>
            </a:r>
            <a:r>
              <a:rPr lang="cs-CZ" strike="sngStrike" dirty="0" err="1" smtClean="0"/>
              <a:t>Reproduzieren</a:t>
            </a:r>
            <a:r>
              <a:rPr lang="cs-CZ" strike="sngStrike" dirty="0" smtClean="0"/>
              <a:t> </a:t>
            </a:r>
            <a:r>
              <a:rPr lang="cs-CZ" strike="sngStrike" dirty="0" err="1" smtClean="0"/>
              <a:t>gehörter</a:t>
            </a:r>
            <a:r>
              <a:rPr lang="cs-CZ" strike="sngStrike" dirty="0" smtClean="0"/>
              <a:t> </a:t>
            </a:r>
            <a:r>
              <a:rPr lang="cs-CZ" strike="sngStrike" dirty="0" err="1" smtClean="0"/>
              <a:t>Informationen</a:t>
            </a:r>
            <a:endParaRPr lang="cs-CZ" strike="sngStrike" dirty="0" smtClean="0"/>
          </a:p>
          <a:p>
            <a:pPr marL="82296" indent="0" algn="ctr">
              <a:buNone/>
            </a:pPr>
            <a:r>
              <a:rPr lang="cs-CZ" b="1" dirty="0" smtClean="0">
                <a:sym typeface="Wingdings"/>
              </a:rPr>
              <a:t></a:t>
            </a:r>
            <a:endParaRPr lang="cs-CZ" b="1" dirty="0" smtClean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Sinngemäßes</a:t>
            </a:r>
            <a:r>
              <a:rPr lang="cs-CZ" dirty="0" smtClean="0"/>
              <a:t> Erfassen von Informationen und der Aussageabsicht des Sprechers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80728"/>
          </a:xfrm>
        </p:spPr>
        <p:txBody>
          <a:bodyPr/>
          <a:lstStyle/>
          <a:p>
            <a:r>
              <a:rPr lang="cs-CZ" dirty="0" smtClean="0"/>
              <a:t>Grundsätzlich gilt: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3648" y="764704"/>
            <a:ext cx="7498080" cy="5904656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Es können nur </a:t>
            </a:r>
            <a:r>
              <a:rPr lang="cs-CZ" b="1" dirty="0" smtClean="0"/>
              <a:t>bereits bekannte </a:t>
            </a:r>
            <a:r>
              <a:rPr lang="cs-CZ" dirty="0" smtClean="0"/>
              <a:t>sprachliche Signale identifiziert und interpretiert werden.</a:t>
            </a:r>
          </a:p>
          <a:p>
            <a:r>
              <a:rPr lang="cs-CZ" dirty="0" smtClean="0"/>
              <a:t>Hörverstehen basiert auf einer </a:t>
            </a:r>
            <a:r>
              <a:rPr lang="cs-CZ" b="1" dirty="0" smtClean="0"/>
              <a:t>intensiven Interaktion von Hörer und Text </a:t>
            </a:r>
            <a:r>
              <a:rPr lang="cs-CZ" dirty="0" smtClean="0"/>
              <a:t>(...).</a:t>
            </a:r>
          </a:p>
          <a:p>
            <a:r>
              <a:rPr lang="cs-CZ" b="1" dirty="0" smtClean="0"/>
              <a:t>Zielgerichtetes Hören </a:t>
            </a:r>
            <a:r>
              <a:rPr lang="cs-CZ" dirty="0" smtClean="0"/>
              <a:t>ist eine wesentliche Hilfe bei der Entschlüsselung auch schwieriger Texte.</a:t>
            </a:r>
          </a:p>
          <a:p>
            <a:r>
              <a:rPr lang="cs-CZ" dirty="0" smtClean="0"/>
              <a:t>Nicht nur der Text selbst, sondern auch die Aufgabenstellung bestimmen den </a:t>
            </a:r>
            <a:r>
              <a:rPr lang="cs-CZ" b="1" dirty="0" smtClean="0"/>
              <a:t>Schwierigkeitsgrad</a:t>
            </a:r>
            <a:r>
              <a:rPr lang="cs-CZ" dirty="0" smtClean="0"/>
              <a:t> einer Höraufgabe. </a:t>
            </a:r>
          </a:p>
          <a:p>
            <a:pPr algn="r">
              <a:buNone/>
            </a:pPr>
            <a:r>
              <a:rPr lang="cs-CZ" i="1" dirty="0" smtClean="0"/>
              <a:t>(nach Solmecke 1992)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80728"/>
          </a:xfrm>
        </p:spPr>
        <p:txBody>
          <a:bodyPr/>
          <a:lstStyle/>
          <a:p>
            <a:r>
              <a:rPr lang="de-DE" dirty="0" smtClean="0"/>
              <a:t>Was kann man hören?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6093296"/>
          </a:xfrm>
        </p:spPr>
        <p:txBody>
          <a:bodyPr>
            <a:normAutofit/>
          </a:bodyPr>
          <a:lstStyle/>
          <a:p>
            <a:r>
              <a:rPr lang="de-DE" dirty="0" smtClean="0"/>
              <a:t>Adaptierte Texte:</a:t>
            </a:r>
          </a:p>
          <a:p>
            <a:pPr lvl="1"/>
            <a:r>
              <a:rPr lang="de-DE" dirty="0" err="1" smtClean="0"/>
              <a:t>Hörtexte</a:t>
            </a:r>
            <a:r>
              <a:rPr lang="de-DE" dirty="0" smtClean="0"/>
              <a:t> aus Lehrwerken, Lehr- und Lernmaterialien (auch aus dem Internet – Deutschlernseiten)</a:t>
            </a:r>
          </a:p>
          <a:p>
            <a:r>
              <a:rPr lang="de-DE" dirty="0" smtClean="0"/>
              <a:t>Authentische Texte:</a:t>
            </a:r>
          </a:p>
          <a:p>
            <a:pPr lvl="1"/>
            <a:r>
              <a:rPr lang="de-DE" dirty="0" smtClean="0"/>
              <a:t>Deutschsprachiges Radio</a:t>
            </a:r>
          </a:p>
          <a:p>
            <a:pPr lvl="1"/>
            <a:r>
              <a:rPr lang="de-DE" dirty="0" smtClean="0"/>
              <a:t>Hörbücher</a:t>
            </a:r>
          </a:p>
          <a:p>
            <a:pPr lvl="1"/>
            <a:r>
              <a:rPr lang="de-DE" dirty="0" smtClean="0"/>
              <a:t>Interaktion mit Muttersprachlern</a:t>
            </a:r>
          </a:p>
          <a:p>
            <a:pPr lvl="1"/>
            <a:r>
              <a:rPr lang="de-DE" dirty="0" err="1" smtClean="0"/>
              <a:t>Youtube</a:t>
            </a:r>
            <a:endParaRPr lang="de-DE" dirty="0" smtClean="0"/>
          </a:p>
          <a:p>
            <a:pPr lvl="1"/>
            <a:r>
              <a:rPr lang="de-DE" dirty="0" smtClean="0"/>
              <a:t>Film- und Fernsehen</a:t>
            </a:r>
          </a:p>
          <a:p>
            <a:pPr lvl="1"/>
            <a:r>
              <a:rPr lang="de-DE" dirty="0" smtClean="0"/>
              <a:t>Auslandsaufenthalt (Vorlesungen, Vorträge, Führungen etc.)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</a:t>
            </a:r>
            <a:r>
              <a:rPr lang="de-DE" dirty="0" err="1" smtClean="0"/>
              <a:t>Hörtext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Tangram aktuell 1B Lektion 8 Teil B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Phasen beim Hörverstehen</a:t>
            </a: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Phase 1: </a:t>
            </a:r>
            <a:r>
              <a:rPr lang="cs-CZ" u="sng" dirty="0" smtClean="0"/>
              <a:t>Übungen vor dem Hören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Phase 2: </a:t>
            </a:r>
            <a:r>
              <a:rPr lang="cs-CZ" u="sng" dirty="0" smtClean="0"/>
              <a:t>Übungen während des Höre</a:t>
            </a:r>
            <a:r>
              <a:rPr lang="cs-CZ" dirty="0" smtClean="0"/>
              <a:t>ns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Phase 3: </a:t>
            </a:r>
            <a:r>
              <a:rPr lang="cs-CZ" u="sng" dirty="0" smtClean="0"/>
              <a:t>Übungen nach dem Hören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Phase 1: </a:t>
            </a:r>
            <a:br>
              <a:rPr lang="cs-CZ" dirty="0" smtClean="0"/>
            </a:br>
            <a:r>
              <a:rPr lang="cs-CZ" dirty="0" smtClean="0"/>
              <a:t>Übungen vor dem Hören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5608" y="1124744"/>
            <a:ext cx="7498080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Hinführung zum Thema </a:t>
            </a:r>
          </a:p>
          <a:p>
            <a:r>
              <a:rPr lang="cs-CZ" dirty="0" smtClean="0"/>
              <a:t>Aktivierung des sprachlichen und inhaltlichen Vorwissens</a:t>
            </a:r>
          </a:p>
          <a:p>
            <a:pPr lvl="1"/>
            <a:r>
              <a:rPr lang="cs-CZ" dirty="0" smtClean="0"/>
              <a:t>Brainstorming, Cluster, Assoziogramm, Bild- und Satzkarten, thematisches Gespräch</a:t>
            </a:r>
          </a:p>
          <a:p>
            <a:r>
              <a:rPr lang="cs-CZ" dirty="0" smtClean="0"/>
              <a:t>Aufbau einer Hörerwartung</a:t>
            </a:r>
          </a:p>
          <a:p>
            <a:pPr lvl="1"/>
            <a:r>
              <a:rPr lang="cs-CZ" dirty="0" smtClean="0"/>
              <a:t>Formulierung von inhaltlichen Erwartungen und Hypothesen an den Hörtext etc. </a:t>
            </a:r>
          </a:p>
          <a:p>
            <a:r>
              <a:rPr lang="cs-CZ" dirty="0" smtClean="0"/>
              <a:t>Vorentlastung</a:t>
            </a:r>
          </a:p>
          <a:p>
            <a:pPr lvl="1"/>
            <a:r>
              <a:rPr lang="cs-CZ" dirty="0" smtClean="0"/>
              <a:t>Wortschatz klären/wiederholen</a:t>
            </a:r>
          </a:p>
          <a:p>
            <a:pPr lvl="1"/>
            <a:r>
              <a:rPr lang="cs-CZ" dirty="0" smtClean="0"/>
              <a:t>Situative Einbettung (W-Fragen, Bilder)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Iapetus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722</Words>
  <Application>Microsoft Office PowerPoint</Application>
  <PresentationFormat>Bildschirmpräsentation (4:3)</PresentationFormat>
  <Paragraphs>168</Paragraphs>
  <Slides>22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Nyad</vt:lpstr>
      <vt:lpstr>NJII_3343  PLANEN UND GESTALTEN VON UNTERRICHTS-EINHEITEN  Block 7: Fertigkeit Hörverstehen</vt:lpstr>
      <vt:lpstr>Fragestellung:</vt:lpstr>
      <vt:lpstr>Lernpsychologische Grundlagen</vt:lpstr>
      <vt:lpstr>Ziele des Hörverstehens</vt:lpstr>
      <vt:lpstr>Grundsätzlich gilt:</vt:lpstr>
      <vt:lpstr>Was kann man hören?</vt:lpstr>
      <vt:lpstr>Beispiel: Hörtext</vt:lpstr>
      <vt:lpstr>Phasen beim Hörverstehen</vt:lpstr>
      <vt:lpstr>Phase 1:  Übungen vor dem Hören </vt:lpstr>
      <vt:lpstr>Phase 2:  Hörstile</vt:lpstr>
      <vt:lpstr>Phase 2:  Übungen während des Hörens </vt:lpstr>
      <vt:lpstr>1. Ebene: Wiedererkennen </vt:lpstr>
      <vt:lpstr>2. Ebene: Verstehen </vt:lpstr>
      <vt:lpstr>3. Ebene: Analytisches Verstehen </vt:lpstr>
      <vt:lpstr>4. Ebene: Evaluation (auch Übungen nach dem Hören) </vt:lpstr>
      <vt:lpstr>Phase 3: Übungen nach dem Hören</vt:lpstr>
      <vt:lpstr>Übungstypologie</vt:lpstr>
      <vt:lpstr>Beispiel: Lied</vt:lpstr>
      <vt:lpstr>Wichtig zu wissen!</vt:lpstr>
      <vt:lpstr>Reflexion:</vt:lpstr>
      <vt:lpstr>Ergebnisse der Reflexion:</vt:lpstr>
      <vt:lpstr>Quellen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PLANEN UND GESTALTEN VON UNTERRICHTS-EINHEITEN</dc:title>
  <dc:creator>owner</dc:creator>
  <cp:lastModifiedBy>Marie Lehm</cp:lastModifiedBy>
  <cp:revision>117</cp:revision>
  <dcterms:created xsi:type="dcterms:W3CDTF">2013-02-01T23:50:02Z</dcterms:created>
  <dcterms:modified xsi:type="dcterms:W3CDTF">2013-04-01T08:17:54Z</dcterms:modified>
</cp:coreProperties>
</file>