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60" r:id="rId4"/>
    <p:sldId id="274" r:id="rId5"/>
    <p:sldId id="268" r:id="rId6"/>
    <p:sldId id="269" r:id="rId7"/>
    <p:sldId id="264" r:id="rId8"/>
    <p:sldId id="267" r:id="rId9"/>
    <p:sldId id="273" r:id="rId10"/>
    <p:sldId id="258" r:id="rId11"/>
    <p:sldId id="259" r:id="rId12"/>
    <p:sldId id="276" r:id="rId13"/>
    <p:sldId id="263" r:id="rId14"/>
    <p:sldId id="272" r:id="rId15"/>
    <p:sldId id="271" r:id="rId16"/>
    <p:sldId id="262" r:id="rId17"/>
    <p:sldId id="261" r:id="rId18"/>
    <p:sldId id="270" r:id="rId19"/>
    <p:sldId id="275" r:id="rId20"/>
    <p:sldId id="266" r:id="rId21"/>
    <p:sldId id="265" r:id="rId2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47" autoAdjust="0"/>
    <p:restoredTop sz="89606" autoAdjust="0"/>
  </p:normalViewPr>
  <p:slideViewPr>
    <p:cSldViewPr>
      <p:cViewPr varScale="1">
        <p:scale>
          <a:sx n="104" d="100"/>
          <a:sy n="104" d="100"/>
        </p:scale>
        <p:origin x="-294" y="-90"/>
      </p:cViewPr>
      <p:guideLst>
        <p:guide orient="horz" pos="2160"/>
        <p:guide pos="2880"/>
      </p:guideLst>
    </p:cSldViewPr>
  </p:slideViewPr>
  <p:outlineViewPr>
    <p:cViewPr>
      <p:scale>
        <a:sx n="33" d="100"/>
        <a:sy n="33" d="100"/>
      </p:scale>
      <p:origin x="48" y="456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31998A3-E5A0-40CD-AF69-36EBACF8873A}" type="datetimeFigureOut">
              <a:rPr lang="en-US"/>
              <a:pPr/>
              <a:t>3/25/2013</a:t>
            </a:fld>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7E8B9A3B-5920-4283-A60B-F3923CA40E3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26E4CDDE-19D4-49A1-AF25-ADA27909EE53}" type="datetimeFigureOut">
              <a:rPr lang="cs-CZ"/>
              <a:pPr>
                <a:defRPr/>
              </a:pPr>
              <a:t>25.3.2013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A74DDAB-ACF1-426A-ADC9-6AAD103F658A}"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Zástupný symbol pro obrázek snímku 1"/>
          <p:cNvSpPr>
            <a:spLocks noGrp="1" noRot="1" noChangeAspect="1"/>
          </p:cNvSpPr>
          <p:nvPr>
            <p:ph type="sldImg"/>
          </p:nvPr>
        </p:nvSpPr>
        <p:spPr bwMode="auto">
          <a:noFill/>
          <a:ln>
            <a:solidFill>
              <a:srgbClr val="000000"/>
            </a:solidFill>
            <a:miter lim="800000"/>
            <a:headEnd/>
            <a:tailEnd/>
          </a:ln>
        </p:spPr>
      </p:sp>
      <p:sp>
        <p:nvSpPr>
          <p:cNvPr id="1536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B9F293-EEEA-4906-83B0-2EAF92AD0DC0}" type="slidenum">
              <a:rPr lang="cs-CZ"/>
              <a:pPr fontAlgn="base">
                <a:spcBef>
                  <a:spcPct val="0"/>
                </a:spcBef>
                <a:spcAft>
                  <a:spcPct val="0"/>
                </a:spcAft>
              </a:pPr>
              <a:t>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Zástupný symbol pro obrázek snímku 1"/>
          <p:cNvSpPr>
            <a:spLocks noGrp="1" noRot="1" noChangeAspect="1"/>
          </p:cNvSpPr>
          <p:nvPr>
            <p:ph type="sldImg"/>
          </p:nvPr>
        </p:nvSpPr>
        <p:spPr bwMode="auto">
          <a:noFill/>
          <a:ln>
            <a:solidFill>
              <a:srgbClr val="000000"/>
            </a:solidFill>
            <a:miter lim="800000"/>
            <a:headEnd/>
            <a:tailEnd/>
          </a:ln>
        </p:spPr>
      </p:sp>
      <p:sp>
        <p:nvSpPr>
          <p:cNvPr id="1741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e-AT" smtClean="0"/>
              <a:t>Vielleicht lass ich Sie noch kurz in gespannter Erwartung</a:t>
            </a:r>
            <a:endParaRPr lang="cs-CZ" smtClean="0"/>
          </a:p>
        </p:txBody>
      </p:sp>
      <p:sp>
        <p:nvSpPr>
          <p:cNvPr id="17411"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D3482E-03C8-4061-8C61-45DE9279192C}" type="slidenum">
              <a:rPr lang="cs-CZ"/>
              <a:pPr fontAlgn="base">
                <a:spcBef>
                  <a:spcPct val="0"/>
                </a:spcBef>
                <a:spcAft>
                  <a:spcPct val="0"/>
                </a:spcAft>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96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e-AT" smtClean="0"/>
              <a:t>Vater sagt das mit „kleiner Stimme“</a:t>
            </a:r>
            <a:endParaRPr lang="cs-CZ" smtClean="0"/>
          </a:p>
        </p:txBody>
      </p:sp>
      <p:sp>
        <p:nvSpPr>
          <p:cNvPr id="29699"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986A19-8AB2-4A17-BF93-4F6600954804}" type="slidenum">
              <a:rPr lang="cs-CZ"/>
              <a:pPr fontAlgn="base">
                <a:spcBef>
                  <a:spcPct val="0"/>
                </a:spcBef>
                <a:spcAft>
                  <a:spcPct val="0"/>
                </a:spcAft>
              </a:pPr>
              <a:t>13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Zástupný symbol pro obrázek snímku 1"/>
          <p:cNvSpPr>
            <a:spLocks noGrp="1" noRot="1" noChangeAspect="1"/>
          </p:cNvSpPr>
          <p:nvPr>
            <p:ph type="sldImg"/>
          </p:nvPr>
        </p:nvSpPr>
        <p:spPr bwMode="auto">
          <a:noFill/>
          <a:ln>
            <a:solidFill>
              <a:srgbClr val="000000"/>
            </a:solidFill>
            <a:miter lim="800000"/>
            <a:headEnd/>
            <a:tailEnd/>
          </a:ln>
        </p:spPr>
      </p:sp>
      <p:sp>
        <p:nvSpPr>
          <p:cNvPr id="3789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de-AT" smtClean="0"/>
              <a:t>Letztes Kapitel enthält viele Parallelen zur Vojvodina (Hausmeisterin Frau Gründler X Mamika, Friedhof Sihlfeld X die nordserbische Ebene, Tote hie und da). Hier kommt also Ildiko an. Ildi: sammelt „Ausschussfotos“ (312). Letztes Kapitel: Frau Gründlers Bemerkungen über Ausländer, frz. Gitarrenspieler, span. Cafe, tschech. Trödler, japanische Bäume. Die Westtangente: Ildi sitzt dort fast ständig, keine Fenstervorhänge, wird als Frau Kotschi angesprochen. </a:t>
            </a:r>
          </a:p>
        </p:txBody>
      </p:sp>
      <p:sp>
        <p:nvSpPr>
          <p:cNvPr id="37891"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4A2238-EA38-40B7-8BE3-476263769739}" type="slidenum">
              <a:rPr lang="cs-CZ"/>
              <a:pPr fontAlgn="base">
                <a:spcBef>
                  <a:spcPct val="0"/>
                </a:spcBef>
                <a:spcAft>
                  <a:spcPct val="0"/>
                </a:spcAft>
              </a:pPr>
              <a:t>20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0D95511D-E23E-46F8-9516-EBE09810C3E8}" type="datetimeFigureOut">
              <a:rPr lang="cs-CZ"/>
              <a:pPr>
                <a:defRPr/>
              </a:pPr>
              <a:t>25.3.2013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5DE317C-24B3-4211-A6F8-46E151B8B193}"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706FE04-1438-4476-819B-D799EDCDAD08}" type="datetimeFigureOut">
              <a:rPr lang="cs-CZ"/>
              <a:pPr>
                <a:defRPr/>
              </a:pPr>
              <a:t>25.3.2013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E51EF58-32E7-41D5-8EB5-7F3DBA763861}"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091F043-EA48-46AD-AE17-823DBBB150C4}" type="datetimeFigureOut">
              <a:rPr lang="cs-CZ"/>
              <a:pPr>
                <a:defRPr/>
              </a:pPr>
              <a:t>25.3.2013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226F149-4639-4E24-9E4D-047A3C0AF84A}"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7FD71863-D0B3-45DC-9FB5-F88045C5F262}" type="datetimeFigureOut">
              <a:rPr lang="cs-CZ"/>
              <a:pPr>
                <a:defRPr/>
              </a:pPr>
              <a:t>25.3.2013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BA876A8-4136-4E24-AD28-140A168B8D5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7C8B50B8-AD23-4AB0-98BB-B8C79494C292}" type="datetimeFigureOut">
              <a:rPr lang="cs-CZ"/>
              <a:pPr>
                <a:defRPr/>
              </a:pPr>
              <a:t>25.3.2013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B3DB54C-C890-4140-888F-573972EEDFA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8EA92A49-4922-4B04-A018-1D1F22155193}" type="datetimeFigureOut">
              <a:rPr lang="cs-CZ"/>
              <a:pPr>
                <a:defRPr/>
              </a:pPr>
              <a:t>25.3.2013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9773EE2-7876-4A9C-965A-0D327A0D389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9624D665-DBE2-40F9-A606-93263E0E1277}" type="datetimeFigureOut">
              <a:rPr lang="cs-CZ"/>
              <a:pPr>
                <a:defRPr/>
              </a:pPr>
              <a:t>25.3.2013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FC8FA390-C852-4C06-8C0E-E3F21F4D73B6}"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8B376219-D6C4-44F9-A9B2-B781A41FF5AA}" type="datetimeFigureOut">
              <a:rPr lang="cs-CZ"/>
              <a:pPr>
                <a:defRPr/>
              </a:pPr>
              <a:t>25.3.2013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BC69AC41-11B8-4B5F-B5E8-DF087FE2BCCB}"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3CFA517F-83EB-4B87-BAB1-9E9480A36795}" type="datetimeFigureOut">
              <a:rPr lang="cs-CZ"/>
              <a:pPr>
                <a:defRPr/>
              </a:pPr>
              <a:t>25.3.2013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4886C0C3-DEE1-415C-8878-2823826F940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25A2CB-3F4F-4A75-9612-0B626EBDADE0}" type="datetimeFigureOut">
              <a:rPr lang="cs-CZ"/>
              <a:pPr>
                <a:defRPr/>
              </a:pPr>
              <a:t>25.3.2013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7370028-6302-4F4B-A243-EAE275A7614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A949F370-64C7-4981-AC8A-C01FFC3BCFAA}" type="datetimeFigureOut">
              <a:rPr lang="cs-CZ"/>
              <a:pPr>
                <a:defRPr/>
              </a:pPr>
              <a:t>25.3.2013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36C6D9C-89F3-4CEF-AF15-1EFDFA1D077F}"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CA8F150-1A45-49CE-9368-EAA3B57773D3}" type="datetimeFigureOut">
              <a:rPr lang="cs-CZ"/>
              <a:pPr>
                <a:defRPr/>
              </a:pPr>
              <a:t>25.3.2013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A53397F-F452-4FED-8E48-A3430BCF21B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ctrTitle"/>
          </p:nvPr>
        </p:nvSpPr>
        <p:spPr/>
        <p:txBody>
          <a:bodyPr/>
          <a:lstStyle/>
          <a:p>
            <a:r>
              <a:rPr lang="de-AT" smtClean="0"/>
              <a:t>Tauben fliegen auf (2010)</a:t>
            </a:r>
            <a:endParaRPr lang="cs-CZ" smtClean="0"/>
          </a:p>
        </p:txBody>
      </p:sp>
      <p:sp>
        <p:nvSpPr>
          <p:cNvPr id="3" name="Podnadpis 2"/>
          <p:cNvSpPr>
            <a:spLocks noGrp="1"/>
          </p:cNvSpPr>
          <p:nvPr>
            <p:ph type="subTitle" idx="1"/>
          </p:nvPr>
        </p:nvSpPr>
        <p:spPr/>
        <p:txBody>
          <a:bodyPr rtlCol="0">
            <a:normAutofit/>
          </a:bodyPr>
          <a:lstStyle/>
          <a:p>
            <a:pPr fontAlgn="auto">
              <a:spcAft>
                <a:spcPts val="0"/>
              </a:spcAft>
              <a:buFont typeface="Arial" pitchFamily="34" charset="0"/>
              <a:buNone/>
              <a:defRPr/>
            </a:pPr>
            <a:r>
              <a:rPr lang="de-AT" dirty="0" smtClean="0"/>
              <a:t>Melinda Nadj </a:t>
            </a:r>
            <a:r>
              <a:rPr lang="de-AT" dirty="0" err="1" smtClean="0"/>
              <a:t>Abonji</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6"/>
          <p:cNvSpPr>
            <a:spLocks noGrp="1"/>
          </p:cNvSpPr>
          <p:nvPr>
            <p:ph type="title"/>
          </p:nvPr>
        </p:nvSpPr>
        <p:spPr/>
        <p:txBody>
          <a:bodyPr/>
          <a:lstStyle/>
          <a:p>
            <a:r>
              <a:rPr lang="de-AT" smtClean="0"/>
              <a:t>Kein Widerspruch: Sprache</a:t>
            </a:r>
            <a:endParaRPr lang="cs-CZ" smtClean="0"/>
          </a:p>
        </p:txBody>
      </p:sp>
      <p:sp>
        <p:nvSpPr>
          <p:cNvPr id="25602" name="Zástupný symbol pro obsah 7"/>
          <p:cNvSpPr>
            <a:spLocks noGrp="1"/>
          </p:cNvSpPr>
          <p:nvPr>
            <p:ph idx="1"/>
          </p:nvPr>
        </p:nvSpPr>
        <p:spPr/>
        <p:txBody>
          <a:bodyPr/>
          <a:lstStyle/>
          <a:p>
            <a:r>
              <a:rPr lang="de-AT" smtClean="0"/>
              <a:t>„Ich habe es nie jemandem gesagt, aber ich liebe diese Ebene, die sich zu einem trostlosen Strich verdünnt, nicht das sie einem schenkt; vollkommen allein in dieser Ebene, von der du nichts wollen kannst, auf die du dich höchstens legen kannst, mit ausgebreiteten Armen, und das ist der Schutz, den sie dir gewährt.“</a:t>
            </a:r>
            <a:endParaRPr 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de-AT" smtClean="0"/>
              <a:t>Kein Widerspruch: Sprache</a:t>
            </a:r>
            <a:endParaRPr lang="cs-CZ" smtClean="0"/>
          </a:p>
        </p:txBody>
      </p:sp>
      <p:sp>
        <p:nvSpPr>
          <p:cNvPr id="3" name="Zástupný symbol pro obsah 2"/>
          <p:cNvSpPr>
            <a:spLocks noGrp="1"/>
          </p:cNvSpPr>
          <p:nvPr>
            <p:ph idx="1"/>
          </p:nvPr>
        </p:nvSpPr>
        <p:spPr>
          <a:xfrm>
            <a:off x="457200" y="1600200"/>
            <a:ext cx="8229600" cy="4637088"/>
          </a:xfrm>
        </p:spPr>
        <p:txBody>
          <a:bodyPr rtlCol="0">
            <a:normAutofit fontScale="85000" lnSpcReduction="10000"/>
          </a:bodyPr>
          <a:lstStyle/>
          <a:p>
            <a:pPr fontAlgn="auto">
              <a:spcAft>
                <a:spcPts val="0"/>
              </a:spcAft>
              <a:buFont typeface="Arial" pitchFamily="34" charset="0"/>
              <a:buChar char="•"/>
              <a:defRPr/>
            </a:pPr>
            <a:r>
              <a:rPr lang="de-AT" dirty="0" smtClean="0"/>
              <a:t>„Wenn ich gesagt hätte, dass ich Matteo liebe, dann hätten mich womöglich die meisten verstanden, aber wie sagt man, dass man eine Ebene liebt, die Pappeln, staubig, gleichgültig, stolz, und die Luft dazwischen? Im Sommer, wenn die Eben um ein Stockwerk gewachsen ist, Sonnenblumen-, Mais- und Weizenfelder, wo du nur hinblickst, und man erzählt, dass immer wieder Menschen in den endlosen Feldern verschwinden, wenn du nicht aufpasst, packt dich die Ebene und frisst dich auf, sagt man, und ich glaube nicht daran, ich glaube, dass die Ebene ein Meer ist, mit eigenen Gesetzen.“</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de-AT" dirty="0" smtClean="0"/>
              <a:t>„Alles noch da?“: Die Unruhe des Ankommens</a:t>
            </a:r>
            <a:endParaRPr lang="cs-CZ" dirty="0"/>
          </a:p>
        </p:txBody>
      </p:sp>
      <p:sp>
        <p:nvSpPr>
          <p:cNvPr id="3" name="Zástupný symbol pro obsah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de-AT" dirty="0" smtClean="0"/>
              <a:t>„… und ich, die in ängstlicher Genauigkeit das Zimmer inspiziert, mit einem Blick die Kredenz, den Haussegen, die Flickenteppiche sucht, hoffe, dass alles noch so ist wie früher, weil ich, wenn ich an den Ort meiner frühen Kindheit zurückkehre, nichts so sehr fürchte wie die Veränderung: Das Erkennen der </a:t>
            </a:r>
            <a:r>
              <a:rPr lang="de-AT" dirty="0" err="1" smtClean="0"/>
              <a:t>immergleichen</a:t>
            </a:r>
            <a:r>
              <a:rPr lang="de-AT" dirty="0" smtClean="0"/>
              <a:t> Gegenstände, die mich vor der Angst schützt, als Fremde in dieser Welt </a:t>
            </a:r>
            <a:r>
              <a:rPr lang="de-AT" dirty="0" err="1" smtClean="0"/>
              <a:t>dazustehen</a:t>
            </a:r>
            <a:r>
              <a:rPr lang="de-AT" dirty="0" smtClean="0"/>
              <a:t> …“ (S. 13)</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de-AT" smtClean="0"/>
              <a:t>Balkan-Bild</a:t>
            </a:r>
            <a:endParaRPr lang="cs-CZ" smtClean="0"/>
          </a:p>
        </p:txBody>
      </p:sp>
      <p:sp>
        <p:nvSpPr>
          <p:cNvPr id="28674" name="Zástupný symbol pro obsah 2"/>
          <p:cNvSpPr>
            <a:spLocks noGrp="1"/>
          </p:cNvSpPr>
          <p:nvPr>
            <p:ph idx="1"/>
          </p:nvPr>
        </p:nvSpPr>
        <p:spPr/>
        <p:txBody>
          <a:bodyPr/>
          <a:lstStyle/>
          <a:p>
            <a:r>
              <a:rPr lang="de-AT" smtClean="0"/>
              <a:t>„ob alles noch so ist wie im letzten Sommer und all die Jahre zuvor“ (S. 5) VERSUS</a:t>
            </a:r>
          </a:p>
          <a:p>
            <a:r>
              <a:rPr lang="de-AT" smtClean="0"/>
              <a:t>Schweizer Chevrolet als „Zivilisation, hier zum Stillstand gebracht“ (S. 12)</a:t>
            </a:r>
          </a:p>
          <a:p>
            <a:r>
              <a:rPr lang="de-AT" smtClean="0"/>
              <a:t>Balkankrieg (S. 156) und Real Big Men (S. 219)</a:t>
            </a:r>
          </a:p>
          <a:p>
            <a:r>
              <a:rPr lang="de-AT" smtClean="0"/>
              <a:t>Zielgruppe?</a:t>
            </a:r>
          </a:p>
          <a:p>
            <a:r>
              <a:rPr lang="de-AT" smtClean="0"/>
              <a:t>„postkartenhaft“?</a:t>
            </a:r>
            <a:endParaRPr 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de-AT" smtClean="0"/>
              <a:t>Erinnerung</a:t>
            </a:r>
            <a:endParaRPr lang="cs-CZ" smtClean="0"/>
          </a:p>
        </p:txBody>
      </p:sp>
      <p:sp>
        <p:nvSpPr>
          <p:cNvPr id="3" name="Zástupný symbol pro obsah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de-AT" dirty="0" smtClean="0"/>
              <a:t>„Erinnerung ist ja auch Verunsicherung, das Entgleiten von Erinnerung“</a:t>
            </a:r>
          </a:p>
          <a:p>
            <a:pPr lvl="1" fontAlgn="auto">
              <a:spcAft>
                <a:spcPts val="0"/>
              </a:spcAft>
              <a:buFont typeface="Arial" pitchFamily="34" charset="0"/>
              <a:buChar char="–"/>
              <a:defRPr/>
            </a:pPr>
            <a:r>
              <a:rPr lang="de-AT" dirty="0" smtClean="0"/>
              <a:t>Die Fahrt nach Belgrad (S. 173, S. 212) </a:t>
            </a:r>
          </a:p>
          <a:p>
            <a:pPr fontAlgn="auto">
              <a:spcAft>
                <a:spcPts val="0"/>
              </a:spcAft>
              <a:buFont typeface="Arial" pitchFamily="34" charset="0"/>
              <a:buChar char="•"/>
              <a:defRPr/>
            </a:pPr>
            <a:r>
              <a:rPr lang="de-AT" dirty="0" smtClean="0"/>
              <a:t>„Ein enger Schauplatz, von dem aus auf andere Schauplätze verwiesen wird: so funktioniert ein Erinnerungstext“</a:t>
            </a:r>
          </a:p>
          <a:p>
            <a:pPr fontAlgn="auto">
              <a:spcAft>
                <a:spcPts val="0"/>
              </a:spcAft>
              <a:buFont typeface="Arial" pitchFamily="34" charset="0"/>
              <a:buChar char="•"/>
              <a:defRPr/>
            </a:pPr>
            <a:r>
              <a:rPr lang="de-AT" dirty="0" smtClean="0"/>
              <a:t>„Es soll nicht das Gefühl entstehen, das ist eine nostalgische Erinnerung, sondern ein Raum“</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Nadpis 1"/>
          <p:cNvSpPr>
            <a:spLocks noGrp="1"/>
          </p:cNvSpPr>
          <p:nvPr>
            <p:ph type="title"/>
          </p:nvPr>
        </p:nvSpPr>
        <p:spPr/>
        <p:txBody>
          <a:bodyPr/>
          <a:lstStyle/>
          <a:p>
            <a:r>
              <a:rPr lang="de-AT" smtClean="0"/>
              <a:t>Kapitel „Die Familie Kocsis“: </a:t>
            </a:r>
            <a:endParaRPr lang="cs-CZ" smtClean="0"/>
          </a:p>
        </p:txBody>
      </p:sp>
      <p:sp>
        <p:nvSpPr>
          <p:cNvPr id="31746" name="Zástupný symbol pro obsah 2"/>
          <p:cNvSpPr>
            <a:spLocks noGrp="1"/>
          </p:cNvSpPr>
          <p:nvPr>
            <p:ph idx="1"/>
          </p:nvPr>
        </p:nvSpPr>
        <p:spPr/>
        <p:txBody>
          <a:bodyPr/>
          <a:lstStyle/>
          <a:p>
            <a:r>
              <a:rPr lang="de-AT" smtClean="0"/>
              <a:t>1. Anpassung (Kosten und Erwartung): 44 unten, 45 Mitte, 49 oben, 51 unten)  </a:t>
            </a:r>
          </a:p>
          <a:p>
            <a:r>
              <a:rPr lang="de-AT" smtClean="0"/>
              <a:t>2. Kränkungen, Demütigungen (47 Mitte bis 48 unten, 51 Mitte, 62 bis 63 oben)</a:t>
            </a:r>
          </a:p>
          <a:p>
            <a:pPr lvl="1"/>
            <a:r>
              <a:rPr lang="de-AT" smtClean="0"/>
              <a:t>2.a Kündigungen (63-65)</a:t>
            </a:r>
          </a:p>
          <a:p>
            <a:r>
              <a:rPr lang="de-AT" smtClean="0"/>
              <a:t>3. Sprache und Erzählstil (46 Mitte, 47)  </a:t>
            </a:r>
          </a:p>
          <a:p>
            <a:r>
              <a:rPr lang="de-AT" smtClean="0"/>
              <a:t>4. „Die direkte Demokratie“ (S. 53)</a:t>
            </a:r>
            <a:endParaRPr lang="cs-CZ"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adpis 1"/>
          <p:cNvSpPr>
            <a:spLocks noGrp="1"/>
          </p:cNvSpPr>
          <p:nvPr>
            <p:ph type="title"/>
          </p:nvPr>
        </p:nvSpPr>
        <p:spPr/>
        <p:txBody>
          <a:bodyPr/>
          <a:lstStyle/>
          <a:p>
            <a:r>
              <a:rPr lang="de-AT" smtClean="0"/>
              <a:t>Überanpassung</a:t>
            </a:r>
            <a:endParaRPr lang="cs-CZ" smtClean="0"/>
          </a:p>
        </p:txBody>
      </p:sp>
      <p:sp>
        <p:nvSpPr>
          <p:cNvPr id="32770" name="Zástupný symbol pro obsah 2"/>
          <p:cNvSpPr>
            <a:spLocks noGrp="1"/>
          </p:cNvSpPr>
          <p:nvPr>
            <p:ph idx="1"/>
          </p:nvPr>
        </p:nvSpPr>
        <p:spPr/>
        <p:txBody>
          <a:bodyPr/>
          <a:lstStyle/>
          <a:p>
            <a:r>
              <a:rPr lang="de-AT" smtClean="0"/>
              <a:t>„Wir haben hier noch kein menschliches Schicksal, wir müssen es uns zuerst noch erarbeiten.“</a:t>
            </a:r>
            <a:r>
              <a:rPr lang="cs-CZ" smtClean="0"/>
              <a:t> </a:t>
            </a:r>
            <a:r>
              <a:rPr lang="de-AT" smtClean="0"/>
              <a:t>(S. 85) </a:t>
            </a:r>
            <a:endParaRPr lang="cs-CZ"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Nadpis 1"/>
          <p:cNvSpPr>
            <a:spLocks noGrp="1"/>
          </p:cNvSpPr>
          <p:nvPr>
            <p:ph type="title"/>
          </p:nvPr>
        </p:nvSpPr>
        <p:spPr/>
        <p:txBody>
          <a:bodyPr/>
          <a:lstStyle/>
          <a:p>
            <a:r>
              <a:rPr lang="de-AT" smtClean="0"/>
              <a:t>Schweiz-Bild</a:t>
            </a:r>
            <a:endParaRPr lang="cs-CZ" smtClean="0"/>
          </a:p>
        </p:txBody>
      </p:sp>
      <p:sp>
        <p:nvSpPr>
          <p:cNvPr id="33794" name="Zástupný symbol pro obsah 2"/>
          <p:cNvSpPr>
            <a:spLocks noGrp="1"/>
          </p:cNvSpPr>
          <p:nvPr>
            <p:ph idx="1"/>
          </p:nvPr>
        </p:nvSpPr>
        <p:spPr/>
        <p:txBody>
          <a:bodyPr/>
          <a:lstStyle/>
          <a:p>
            <a:r>
              <a:rPr lang="de-AT" smtClean="0"/>
              <a:t>Kapitel „Familie Kocsis“</a:t>
            </a:r>
          </a:p>
          <a:p>
            <a:pPr lvl="1"/>
            <a:r>
              <a:rPr lang="de-AT" smtClean="0"/>
              <a:t>Anpassung</a:t>
            </a:r>
          </a:p>
          <a:p>
            <a:pPr lvl="1"/>
            <a:r>
              <a:rPr lang="de-AT" smtClean="0"/>
              <a:t>Aufnahme</a:t>
            </a:r>
          </a:p>
          <a:p>
            <a:r>
              <a:rPr lang="de-AT" smtClean="0"/>
              <a:t>Einbürgerungsprüfung (S. 147f.)</a:t>
            </a:r>
          </a:p>
          <a:p>
            <a:r>
              <a:rPr lang="de-AT" smtClean="0"/>
              <a:t>Jugendrevolte</a:t>
            </a:r>
          </a:p>
          <a:p>
            <a:r>
              <a:rPr lang="de-AT" smtClean="0"/>
              <a:t>„Hände in der Luft“ (vorletztes Kapitel)</a:t>
            </a:r>
          </a:p>
          <a:p>
            <a:r>
              <a:rPr lang="de-AT" smtClean="0"/>
              <a:t>Danksagung!</a:t>
            </a:r>
            <a:endParaRPr 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adpis 1"/>
          <p:cNvSpPr>
            <a:spLocks noGrp="1"/>
          </p:cNvSpPr>
          <p:nvPr>
            <p:ph type="title"/>
          </p:nvPr>
        </p:nvSpPr>
        <p:spPr/>
        <p:txBody>
          <a:bodyPr/>
          <a:lstStyle/>
          <a:p>
            <a:r>
              <a:rPr lang="de-AT" smtClean="0"/>
              <a:t>„Hände in der Luft“</a:t>
            </a:r>
            <a:endParaRPr lang="cs-CZ" smtClean="0"/>
          </a:p>
        </p:txBody>
      </p:sp>
      <p:sp>
        <p:nvSpPr>
          <p:cNvPr id="3" name="Zástupný symbol pro obsah 2"/>
          <p:cNvSpPr>
            <a:spLocks noGrp="1"/>
          </p:cNvSpPr>
          <p:nvPr>
            <p:ph idx="1"/>
          </p:nvPr>
        </p:nvSpPr>
        <p:spPr>
          <a:xfrm>
            <a:off x="457200" y="1412875"/>
            <a:ext cx="8229600" cy="5184775"/>
          </a:xfrm>
        </p:spPr>
        <p:txBody>
          <a:bodyPr rtlCol="0">
            <a:normAutofit fontScale="70000" lnSpcReduction="20000"/>
          </a:bodyPr>
          <a:lstStyle/>
          <a:p>
            <a:pPr fontAlgn="auto">
              <a:spcAft>
                <a:spcPts val="0"/>
              </a:spcAft>
              <a:buFont typeface="Arial" pitchFamily="34" charset="0"/>
              <a:buChar char="•"/>
              <a:defRPr/>
            </a:pPr>
            <a:r>
              <a:rPr lang="de-AT" dirty="0" smtClean="0"/>
              <a:t>„Fräulein, darf ich Ihnen etwas sagen?“</a:t>
            </a:r>
          </a:p>
          <a:p>
            <a:pPr fontAlgn="auto">
              <a:spcAft>
                <a:spcPts val="0"/>
              </a:spcAft>
              <a:buFont typeface="Arial" pitchFamily="34" charset="0"/>
              <a:buChar char="•"/>
              <a:defRPr/>
            </a:pPr>
            <a:r>
              <a:rPr lang="de-AT" dirty="0" smtClean="0"/>
              <a:t>„Wir sind ein Herz und eine Seele geworden, ich und das Fräulein.“</a:t>
            </a:r>
          </a:p>
          <a:p>
            <a:pPr fontAlgn="auto">
              <a:spcAft>
                <a:spcPts val="0"/>
              </a:spcAft>
              <a:buFont typeface="Arial" pitchFamily="34" charset="0"/>
              <a:buChar char="•"/>
              <a:defRPr/>
            </a:pPr>
            <a:r>
              <a:rPr lang="de-AT" dirty="0" smtClean="0"/>
              <a:t>„… und das Wasser erweckt die fast schon eingetrocknete Scheiße zu neuem Leben, ein Dorf, fast eine Kleinstadt“</a:t>
            </a:r>
          </a:p>
          <a:p>
            <a:pPr fontAlgn="auto">
              <a:spcAft>
                <a:spcPts val="0"/>
              </a:spcAft>
              <a:buFont typeface="Arial" pitchFamily="34" charset="0"/>
              <a:buChar char="•"/>
              <a:defRPr/>
            </a:pPr>
            <a:r>
              <a:rPr lang="de-AT" dirty="0" smtClean="0"/>
              <a:t>„Wer für die Einbürgerung der Familie Kocsis ist, erhebe die Hand“</a:t>
            </a:r>
          </a:p>
          <a:p>
            <a:pPr fontAlgn="auto">
              <a:spcAft>
                <a:spcPts val="0"/>
              </a:spcAft>
              <a:buFont typeface="Arial" pitchFamily="34" charset="0"/>
              <a:buChar char="•"/>
              <a:defRPr/>
            </a:pPr>
            <a:r>
              <a:rPr lang="de-AT" dirty="0" smtClean="0"/>
              <a:t>„Ich will einen eindeutigen Hass empfinden gegen jemanden.“</a:t>
            </a:r>
          </a:p>
          <a:p>
            <a:pPr fontAlgn="auto">
              <a:spcAft>
                <a:spcPts val="0"/>
              </a:spcAft>
              <a:buFont typeface="Arial" pitchFamily="34" charset="0"/>
              <a:buChar char="•"/>
              <a:defRPr/>
            </a:pPr>
            <a:r>
              <a:rPr lang="de-AT" dirty="0" smtClean="0"/>
              <a:t>„Ich verbringe ab jetzt meine Zeit mit den Toten.“</a:t>
            </a:r>
          </a:p>
          <a:p>
            <a:pPr fontAlgn="auto">
              <a:spcAft>
                <a:spcPts val="0"/>
              </a:spcAft>
              <a:buFont typeface="Arial" pitchFamily="34" charset="0"/>
              <a:buChar char="•"/>
              <a:defRPr/>
            </a:pPr>
            <a:r>
              <a:rPr lang="de-AT" dirty="0" smtClean="0"/>
              <a:t>„Morgen werde ich nicht die Tafel schreiben, sondern Anzeige erstatten gegen unbekannt.“</a:t>
            </a:r>
          </a:p>
          <a:p>
            <a:pPr fontAlgn="auto">
              <a:spcAft>
                <a:spcPts val="0"/>
              </a:spcAft>
              <a:buFont typeface="Arial" pitchFamily="34" charset="0"/>
              <a:buChar char="•"/>
              <a:defRPr/>
            </a:pPr>
            <a:r>
              <a:rPr lang="de-AT" dirty="0" smtClean="0"/>
              <a:t>„Das nette Fräulein endlich abschütteln, will verschwinden aus dem halbierten Leben.“</a:t>
            </a:r>
          </a:p>
          <a:p>
            <a:pPr fontAlgn="auto">
              <a:spcAft>
                <a:spcPts val="0"/>
              </a:spcAft>
              <a:buFont typeface="Arial" pitchFamily="34" charset="0"/>
              <a:buChar char="•"/>
              <a:defRPr/>
            </a:pPr>
            <a:r>
              <a:rPr lang="de-AT" dirty="0" smtClean="0"/>
              <a:t>„Wenn wir uns jetzt nicht wehren, dann sind wir niemand mehr.“</a:t>
            </a:r>
          </a:p>
          <a:p>
            <a:pPr fontAlgn="auto">
              <a:spcAft>
                <a:spcPts val="0"/>
              </a:spcAft>
              <a:buFont typeface="Arial" pitchFamily="34" charset="0"/>
              <a:buChar char="•"/>
              <a:defRPr/>
            </a:pPr>
            <a:endParaRPr lang="de-AT" dirty="0" smtClean="0"/>
          </a:p>
          <a:p>
            <a:pPr fontAlgn="auto">
              <a:spcAft>
                <a:spcPts val="0"/>
              </a:spcAft>
              <a:buFont typeface="Arial" pitchFamily="34" charset="0"/>
              <a:buChar char="•"/>
              <a:defRPr/>
            </a:pPr>
            <a:r>
              <a:rPr lang="de-AT" dirty="0" smtClean="0"/>
              <a:t>„Großbuchstaben aus </a:t>
            </a:r>
            <a:r>
              <a:rPr lang="de-AT" dirty="0" err="1" smtClean="0"/>
              <a:t>Vollrahm</a:t>
            </a:r>
            <a:r>
              <a:rPr lang="de-AT" dirty="0" smtClean="0"/>
              <a:t>“</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Nadpis 1"/>
          <p:cNvSpPr>
            <a:spLocks noGrp="1"/>
          </p:cNvSpPr>
          <p:nvPr>
            <p:ph type="title"/>
          </p:nvPr>
        </p:nvSpPr>
        <p:spPr/>
        <p:txBody>
          <a:bodyPr/>
          <a:lstStyle/>
          <a:p>
            <a:r>
              <a:rPr lang="de-AT" smtClean="0"/>
              <a:t>Letztes Kapitel: „November“</a:t>
            </a:r>
            <a:endParaRPr lang="cs-CZ" smtClean="0"/>
          </a:p>
        </p:txBody>
      </p:sp>
      <p:sp>
        <p:nvSpPr>
          <p:cNvPr id="35842" name="Zástupný symbol pro obsah 2"/>
          <p:cNvSpPr>
            <a:spLocks noGrp="1"/>
          </p:cNvSpPr>
          <p:nvPr>
            <p:ph idx="1"/>
          </p:nvPr>
        </p:nvSpPr>
        <p:spPr/>
        <p:txBody>
          <a:bodyPr/>
          <a:lstStyle/>
          <a:p>
            <a:r>
              <a:rPr lang="de-AT" smtClean="0"/>
              <a:t>Motivisch parallel zum ersten Kapitel aufgebaut (9f. und 314f.):</a:t>
            </a:r>
          </a:p>
          <a:p>
            <a:pPr lvl="1"/>
            <a:r>
              <a:rPr lang="de-AT" smtClean="0"/>
              <a:t>Ebene, Bäume mit „Platz zum Wachsen“</a:t>
            </a:r>
          </a:p>
          <a:p>
            <a:pPr lvl="1"/>
            <a:r>
              <a:rPr lang="de-AT" smtClean="0"/>
              <a:t>Allerheiligen, Friedhof, Blumen für die Toten</a:t>
            </a:r>
          </a:p>
          <a:p>
            <a:pPr lvl="1"/>
            <a:endParaRPr lang="cs-CZ"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de-AT" dirty="0" smtClean="0"/>
              <a:t>Lyrik und Diskriminierung: ein Widerspruch?</a:t>
            </a:r>
            <a:endParaRPr lang="cs-CZ" dirty="0"/>
          </a:p>
        </p:txBody>
      </p:sp>
      <p:sp>
        <p:nvSpPr>
          <p:cNvPr id="16386" name="Zástupný symbol pro text 6"/>
          <p:cNvSpPr>
            <a:spLocks noGrp="1"/>
          </p:cNvSpPr>
          <p:nvPr>
            <p:ph type="body" idx="1"/>
          </p:nvPr>
        </p:nvSpPr>
        <p:spPr/>
        <p:txBody>
          <a:bodyPr/>
          <a:lstStyle/>
          <a:p>
            <a:r>
              <a:rPr lang="de-AT" smtClean="0"/>
              <a:t>Wie?</a:t>
            </a:r>
            <a:endParaRPr lang="cs-CZ" smtClean="0"/>
          </a:p>
        </p:txBody>
      </p:sp>
      <p:sp>
        <p:nvSpPr>
          <p:cNvPr id="16387" name="Zástupný symbol pro text 3"/>
          <p:cNvSpPr>
            <a:spLocks noGrp="1"/>
          </p:cNvSpPr>
          <p:nvPr>
            <p:ph sz="half" idx="2"/>
          </p:nvPr>
        </p:nvSpPr>
        <p:spPr/>
        <p:txBody>
          <a:bodyPr/>
          <a:lstStyle/>
          <a:p>
            <a:r>
              <a:rPr lang="de-AT" smtClean="0"/>
              <a:t>„Stimmungszauber“</a:t>
            </a:r>
          </a:p>
          <a:p>
            <a:r>
              <a:rPr lang="de-AT" smtClean="0"/>
              <a:t>„Was für eine Fantasie!“ </a:t>
            </a:r>
            <a:endParaRPr lang="cs-CZ" smtClean="0"/>
          </a:p>
        </p:txBody>
      </p:sp>
      <p:sp>
        <p:nvSpPr>
          <p:cNvPr id="16388" name="Zástupný symbol pro text 7"/>
          <p:cNvSpPr>
            <a:spLocks noGrp="1"/>
          </p:cNvSpPr>
          <p:nvPr>
            <p:ph type="body" sz="quarter" idx="3"/>
          </p:nvPr>
        </p:nvSpPr>
        <p:spPr/>
        <p:txBody>
          <a:bodyPr/>
          <a:lstStyle/>
          <a:p>
            <a:r>
              <a:rPr lang="de-AT" smtClean="0"/>
              <a:t>Was?</a:t>
            </a:r>
            <a:endParaRPr lang="cs-CZ" smtClean="0"/>
          </a:p>
        </p:txBody>
      </p:sp>
      <p:sp>
        <p:nvSpPr>
          <p:cNvPr id="16389" name="Zástupný symbol pro text 4"/>
          <p:cNvSpPr>
            <a:spLocks noGrp="1"/>
          </p:cNvSpPr>
          <p:nvPr>
            <p:ph sz="quarter" idx="4"/>
          </p:nvPr>
        </p:nvSpPr>
        <p:spPr/>
        <p:txBody>
          <a:bodyPr/>
          <a:lstStyle/>
          <a:p>
            <a:r>
              <a:rPr lang="de-AT" smtClean="0"/>
              <a:t>Diktatur</a:t>
            </a:r>
          </a:p>
          <a:p>
            <a:r>
              <a:rPr lang="de-AT" smtClean="0"/>
              <a:t>Auswanderung, Heimatverlust</a:t>
            </a:r>
          </a:p>
          <a:p>
            <a:r>
              <a:rPr lang="de-AT" smtClean="0"/>
              <a:t>Selbstverleugnung, Überanpassung</a:t>
            </a:r>
          </a:p>
          <a:p>
            <a:r>
              <a:rPr lang="de-AT" smtClean="0"/>
              <a:t>Demütigung</a:t>
            </a:r>
          </a:p>
          <a:p>
            <a:r>
              <a:rPr lang="de-AT" smtClean="0"/>
              <a:t>Balkankrieg</a:t>
            </a:r>
          </a:p>
          <a:p>
            <a:r>
              <a:rPr lang="de-AT" smtClean="0"/>
              <a:t>Entwurzelung</a:t>
            </a:r>
          </a:p>
          <a:p>
            <a:r>
              <a:rPr lang="de-AT" smtClean="0"/>
              <a:t>Orientierungsverlust</a:t>
            </a:r>
            <a:endParaRPr lang="cs-CZ"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de-AT" dirty="0" smtClean="0"/>
              <a:t>„Geglückte Integrationsgeschichte“?</a:t>
            </a:r>
            <a:endParaRPr lang="cs-CZ" dirty="0"/>
          </a:p>
        </p:txBody>
      </p:sp>
      <p:sp>
        <p:nvSpPr>
          <p:cNvPr id="3" name="Zástupný symbol pro obsah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de-AT" dirty="0" smtClean="0"/>
              <a:t>Loskommen von den Eltern, Wiederaufnahme der Beziehung zu der Schwester</a:t>
            </a:r>
            <a:endParaRPr lang="cs-CZ" dirty="0" smtClean="0"/>
          </a:p>
          <a:p>
            <a:pPr fontAlgn="auto">
              <a:spcAft>
                <a:spcPts val="0"/>
              </a:spcAft>
              <a:buFont typeface="Arial" pitchFamily="34" charset="0"/>
              <a:buChar char="•"/>
              <a:defRPr/>
            </a:pPr>
            <a:r>
              <a:rPr lang="de-AT" dirty="0" smtClean="0"/>
              <a:t>„</a:t>
            </a:r>
            <a:r>
              <a:rPr lang="de-AT" dirty="0" err="1" smtClean="0"/>
              <a:t>Melting</a:t>
            </a:r>
            <a:r>
              <a:rPr lang="de-AT" dirty="0" smtClean="0"/>
              <a:t> </a:t>
            </a:r>
            <a:r>
              <a:rPr lang="de-AT" dirty="0" err="1" smtClean="0"/>
              <a:t>pot</a:t>
            </a:r>
            <a:r>
              <a:rPr lang="de-AT" dirty="0" smtClean="0"/>
              <a:t>“ Europa </a:t>
            </a:r>
          </a:p>
          <a:p>
            <a:pPr fontAlgn="auto">
              <a:spcAft>
                <a:spcPts val="0"/>
              </a:spcAft>
              <a:buFont typeface="Arial" pitchFamily="34" charset="0"/>
              <a:buChar char="•"/>
              <a:defRPr/>
            </a:pPr>
            <a:endParaRPr lang="de-AT" dirty="0"/>
          </a:p>
          <a:p>
            <a:pPr fontAlgn="auto">
              <a:spcAft>
                <a:spcPts val="0"/>
              </a:spcAft>
              <a:buFont typeface="Arial" pitchFamily="34" charset="0"/>
              <a:buChar char="•"/>
              <a:defRPr/>
            </a:pPr>
            <a:r>
              <a:rPr lang="de-AT" dirty="0" smtClean="0"/>
              <a:t>Haus an der West-Tangente („Attraktion am Fenster, weil ich da wohne, wo man bloß eines will: ungehindert weiterfahren, vorbeifahren.“, 302)</a:t>
            </a:r>
          </a:p>
          <a:p>
            <a:pPr fontAlgn="auto">
              <a:spcAft>
                <a:spcPts val="0"/>
              </a:spcAft>
              <a:buFont typeface="Arial" pitchFamily="34" charset="0"/>
              <a:buChar char="•"/>
              <a:defRPr/>
            </a:pPr>
            <a:r>
              <a:rPr lang="de-AT" dirty="0" smtClean="0"/>
              <a:t>Friedhof </a:t>
            </a:r>
            <a:r>
              <a:rPr lang="de-AT" dirty="0" err="1" smtClean="0"/>
              <a:t>Sihlfeld</a:t>
            </a:r>
            <a:endParaRPr lang="de-AT"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Nadpis 1"/>
          <p:cNvSpPr>
            <a:spLocks noGrp="1"/>
          </p:cNvSpPr>
          <p:nvPr>
            <p:ph type="title"/>
          </p:nvPr>
        </p:nvSpPr>
        <p:spPr/>
        <p:txBody>
          <a:bodyPr/>
          <a:lstStyle/>
          <a:p>
            <a:r>
              <a:rPr lang="de-AT" i="1" smtClean="0"/>
              <a:t>Tauben</a:t>
            </a:r>
            <a:r>
              <a:rPr lang="de-AT" smtClean="0"/>
              <a:t> und Tendenzen</a:t>
            </a:r>
            <a:endParaRPr lang="cs-CZ" smtClean="0"/>
          </a:p>
        </p:txBody>
      </p:sp>
      <p:sp>
        <p:nvSpPr>
          <p:cNvPr id="3" name="Zástupný symbol pro obsah 2"/>
          <p:cNvSpPr>
            <a:spLocks noGrp="1"/>
          </p:cNvSpPr>
          <p:nvPr>
            <p:ph idx="1"/>
          </p:nvPr>
        </p:nvSpPr>
        <p:spPr/>
        <p:txBody>
          <a:bodyPr rtlCol="0">
            <a:normAutofit fontScale="92500"/>
          </a:bodyPr>
          <a:lstStyle/>
          <a:p>
            <a:pPr fontAlgn="auto">
              <a:spcAft>
                <a:spcPts val="0"/>
              </a:spcAft>
              <a:buFont typeface="Arial" pitchFamily="34" charset="0"/>
              <a:buChar char="•"/>
              <a:defRPr/>
            </a:pPr>
            <a:r>
              <a:rPr lang="de-AT" dirty="0" smtClean="0"/>
              <a:t>„Erinnerungsliteratur“</a:t>
            </a:r>
          </a:p>
          <a:p>
            <a:pPr fontAlgn="auto">
              <a:spcAft>
                <a:spcPts val="0"/>
              </a:spcAft>
              <a:buFont typeface="Arial" pitchFamily="34" charset="0"/>
              <a:buChar char="•"/>
              <a:defRPr/>
            </a:pPr>
            <a:r>
              <a:rPr lang="de-AT" dirty="0" smtClean="0"/>
              <a:t>„Familienroman“ (von Töchtern)</a:t>
            </a:r>
          </a:p>
          <a:p>
            <a:pPr fontAlgn="auto">
              <a:spcAft>
                <a:spcPts val="0"/>
              </a:spcAft>
              <a:buFont typeface="Arial" pitchFamily="34" charset="0"/>
              <a:buChar char="•"/>
              <a:defRPr/>
            </a:pPr>
            <a:r>
              <a:rPr lang="de-AT" dirty="0" smtClean="0"/>
              <a:t>„</a:t>
            </a:r>
            <a:r>
              <a:rPr lang="de-AT" dirty="0" err="1" smtClean="0"/>
              <a:t>Migrantenliteratur</a:t>
            </a:r>
            <a:r>
              <a:rPr lang="de-AT" dirty="0" smtClean="0"/>
              <a:t>“</a:t>
            </a:r>
          </a:p>
          <a:p>
            <a:pPr lvl="1" fontAlgn="auto">
              <a:spcAft>
                <a:spcPts val="0"/>
              </a:spcAft>
              <a:buFont typeface="Arial" pitchFamily="34" charset="0"/>
              <a:buChar char="–"/>
              <a:defRPr/>
            </a:pPr>
            <a:r>
              <a:rPr lang="de-DE" dirty="0" smtClean="0"/>
              <a:t>„Klug wie seine Erzählerin ist der Roman selbst, der auf innige Bilder eines verwehten Glücks scharfsichtig kritische Passagen folgen lässt. Melinda Nadj </a:t>
            </a:r>
            <a:r>
              <a:rPr lang="de-DE" dirty="0" err="1" smtClean="0"/>
              <a:t>Abonji</a:t>
            </a:r>
            <a:r>
              <a:rPr lang="de-DE" dirty="0" smtClean="0"/>
              <a:t> ist ein starker Beweis dafür, dass es längst die Immigranten sind, die der deutschsprachigen Literatur neue Themen, Schauplätze, Klänge gewinnen.“ (Karl Markus Gauß, SZ, Oktober 2010)</a:t>
            </a:r>
            <a:endParaRPr lang="de-AT" dirty="0" smtClean="0"/>
          </a:p>
          <a:p>
            <a:pPr fontAlgn="auto">
              <a:spcAft>
                <a:spcPts val="0"/>
              </a:spcAft>
              <a:buFont typeface="Arial" pitchFamily="34" charset="0"/>
              <a:buChar char="•"/>
              <a:defRPr/>
            </a:pP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r>
              <a:rPr lang="de-AT" smtClean="0"/>
              <a:t>Melinda Nadj Abonji</a:t>
            </a:r>
            <a:endParaRPr lang="cs-CZ" smtClean="0"/>
          </a:p>
        </p:txBody>
      </p:sp>
      <p:sp>
        <p:nvSpPr>
          <p:cNvPr id="18434" name="Zástupný symbol pro obsah 2"/>
          <p:cNvSpPr>
            <a:spLocks noGrp="1"/>
          </p:cNvSpPr>
          <p:nvPr>
            <p:ph idx="1"/>
          </p:nvPr>
        </p:nvSpPr>
        <p:spPr/>
        <p:txBody>
          <a:bodyPr/>
          <a:lstStyle/>
          <a:p>
            <a:r>
              <a:rPr lang="de-AT" smtClean="0"/>
              <a:t>Geb. 1968 in der Vojvodina</a:t>
            </a:r>
          </a:p>
          <a:p>
            <a:r>
              <a:rPr lang="de-AT" smtClean="0"/>
              <a:t>Familie Mitte 70er in die Schweiz ausgewandert</a:t>
            </a:r>
          </a:p>
          <a:p>
            <a:r>
              <a:rPr lang="de-AT" smtClean="0"/>
              <a:t>Musikerin, Performerin</a:t>
            </a:r>
          </a:p>
          <a:p>
            <a:r>
              <a:rPr lang="de-AT" i="1" smtClean="0"/>
              <a:t>Tauben fliegen auf </a:t>
            </a:r>
            <a:r>
              <a:rPr lang="de-AT" smtClean="0"/>
              <a:t>(2010) ist ihr erster Text, der das Thema Migration bearbeitet</a:t>
            </a:r>
          </a:p>
          <a:p>
            <a:r>
              <a:rPr lang="de-AT" smtClean="0"/>
              <a:t>Deutscher Buchpreis und Schweizer Buchpreis 2010</a:t>
            </a:r>
          </a:p>
          <a:p>
            <a:endParaRPr lang="cs-CZ"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de-AT" i="1" dirty="0" smtClean="0"/>
              <a:t>Tauben fliegen auf</a:t>
            </a:r>
            <a:r>
              <a:rPr lang="de-AT" dirty="0" smtClean="0"/>
              <a:t>: Figuren und Handlung</a:t>
            </a:r>
            <a:endParaRPr lang="cs-CZ" i="1" dirty="0"/>
          </a:p>
        </p:txBody>
      </p:sp>
      <p:sp>
        <p:nvSpPr>
          <p:cNvPr id="19458" name="Zástupný symbol pro obsah 2"/>
          <p:cNvSpPr>
            <a:spLocks noGrp="1"/>
          </p:cNvSpPr>
          <p:nvPr>
            <p:ph idx="1"/>
          </p:nvPr>
        </p:nvSpPr>
        <p:spPr/>
        <p:txBody>
          <a:bodyPr/>
          <a:lstStyle/>
          <a:p>
            <a:r>
              <a:rPr lang="de-AT" smtClean="0"/>
              <a:t>Familie Kocsis: Einwanderergeschichte</a:t>
            </a:r>
          </a:p>
          <a:p>
            <a:r>
              <a:rPr lang="de-AT" smtClean="0"/>
              <a:t>Großeltern, Vorgeschichte in Titos Vojvodina</a:t>
            </a:r>
          </a:p>
          <a:p>
            <a:r>
              <a:rPr lang="de-AT" smtClean="0"/>
              <a:t>Heimat auf Distanz</a:t>
            </a:r>
          </a:p>
          <a:p>
            <a:r>
              <a:rPr lang="de-AT" smtClean="0"/>
              <a:t>Schweiz</a:t>
            </a:r>
          </a:p>
          <a:p>
            <a:pPr lvl="1"/>
            <a:r>
              <a:rPr lang="de-AT" smtClean="0"/>
              <a:t>Generationskonflikte</a:t>
            </a:r>
          </a:p>
          <a:p>
            <a:pPr lvl="1"/>
            <a:r>
              <a:rPr lang="de-AT" smtClean="0"/>
              <a:t>Cafeteria als Parallelwelt</a:t>
            </a:r>
          </a:p>
          <a:p>
            <a:pPr lvl="1"/>
            <a:r>
              <a:rPr lang="de-AT" smtClean="0"/>
              <a:t>Dalibor VS. Schweizer Freiheitskämpfer</a:t>
            </a:r>
          </a:p>
          <a:p>
            <a:pPr lvl="1"/>
            <a:r>
              <a:rPr lang="de-AT" smtClean="0"/>
              <a:t>Ein mögliches Dazwischen?</a:t>
            </a:r>
          </a:p>
          <a:p>
            <a:pPr lvl="1"/>
            <a:endParaRPr lang="de-AT" smtClean="0"/>
          </a:p>
          <a:p>
            <a:endParaRPr lang="cs-CZ"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6"/>
          <p:cNvSpPr>
            <a:spLocks noGrp="1"/>
          </p:cNvSpPr>
          <p:nvPr>
            <p:ph type="title"/>
          </p:nvPr>
        </p:nvSpPr>
        <p:spPr/>
        <p:txBody>
          <a:bodyPr/>
          <a:lstStyle/>
          <a:p>
            <a:r>
              <a:rPr lang="de-AT" smtClean="0"/>
              <a:t>Erzählen: „Ausschussfotos“ (312)</a:t>
            </a:r>
            <a:endParaRPr lang="cs-CZ" smtClean="0"/>
          </a:p>
        </p:txBody>
      </p:sp>
      <p:sp>
        <p:nvSpPr>
          <p:cNvPr id="8" name="Zástupný symbol pro obsah 7"/>
          <p:cNvSpPr>
            <a:spLocks noGrp="1"/>
          </p:cNvSpPr>
          <p:nvPr>
            <p:ph idx="1"/>
          </p:nvPr>
        </p:nvSpPr>
        <p:spPr/>
        <p:txBody>
          <a:bodyPr rtlCol="0">
            <a:normAutofit lnSpcReduction="10000"/>
          </a:bodyPr>
          <a:lstStyle/>
          <a:p>
            <a:pPr fontAlgn="auto">
              <a:spcAft>
                <a:spcPts val="0"/>
              </a:spcAft>
              <a:buFont typeface="Arial" pitchFamily="34" charset="0"/>
              <a:buChar char="•"/>
              <a:defRPr/>
            </a:pPr>
            <a:r>
              <a:rPr lang="de-AT" dirty="0" smtClean="0"/>
              <a:t>„Und zuoberst liegt der gelbe Briefumschlag, in dem ich meine Fotos aufbewahre; ich die Fotos nie einkleben oder einrahmen wollte, suche ein paar heraus, befestige sie mit Stecknadeln über dem Kopfende meines Bettes, ich, die kein bestimmtes Ordnungsprinzip hat, achte nur darauf, dass die Fotos sich berühren, und als ich vierzehn war, habe ich angefangen, Fotos zu sammeln, die meine Eltern weggeworfen hätten, ……….. </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r>
              <a:rPr lang="de-AT" smtClean="0"/>
              <a:t>„Ausschussfotos“</a:t>
            </a:r>
            <a:endParaRPr lang="cs-CZ" smtClean="0"/>
          </a:p>
        </p:txBody>
      </p:sp>
      <p:sp>
        <p:nvSpPr>
          <p:cNvPr id="3" name="Zástupný symbol pro obsah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de-AT" dirty="0" smtClean="0"/>
              <a:t>„… Ausschuss steht auf dem gelben Briefumschlag, angeschnittene Köpfe, Fotos ohne erkennbare Sujets, und ein verwackeltes Foto mit starkem Gelbstich, das ich besonders gern mag: </a:t>
            </a:r>
            <a:r>
              <a:rPr lang="de-AT" dirty="0" err="1" smtClean="0"/>
              <a:t>Nomi</a:t>
            </a:r>
            <a:r>
              <a:rPr lang="de-AT" dirty="0" smtClean="0"/>
              <a:t> und ich, wie wir uns gerade wegdrehen (ein plötzlicher Windstoß, der uns Sand ins Gesicht wehte), unsere Körperhaltung, die eine abrupte Bewegung erahnen lässt; vor allem aber erinnert mich das Foto daran, wie wir mit Sand in Augen, Nase, Mund gelacht haben, endlos lange.“ (312)</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3"/>
          <p:cNvSpPr>
            <a:spLocks noGrp="1"/>
          </p:cNvSpPr>
          <p:nvPr>
            <p:ph type="title"/>
          </p:nvPr>
        </p:nvSpPr>
        <p:spPr/>
        <p:txBody>
          <a:bodyPr/>
          <a:lstStyle/>
          <a:p>
            <a:r>
              <a:rPr lang="de-DE" smtClean="0"/>
              <a:t>Nichts bleibt hier harmlos</a:t>
            </a:r>
            <a:endParaRPr lang="cs-CZ" smtClean="0"/>
          </a:p>
        </p:txBody>
      </p:sp>
      <p:sp>
        <p:nvSpPr>
          <p:cNvPr id="22530" name="Zástupný symbol pro obsah 4"/>
          <p:cNvSpPr>
            <a:spLocks noGrp="1"/>
          </p:cNvSpPr>
          <p:nvPr>
            <p:ph idx="1"/>
          </p:nvPr>
        </p:nvSpPr>
        <p:spPr/>
        <p:txBody>
          <a:bodyPr/>
          <a:lstStyle/>
          <a:p>
            <a:pPr>
              <a:buFont typeface="Arial" charset="0"/>
              <a:buNone/>
            </a:pPr>
            <a:r>
              <a:rPr lang="de-DE" smtClean="0"/>
              <a:t>„Hier bleibt nichts im Ungefähren stecken, nichts bleibt harmlos, die Dinge werden beim Namen genannt. Es tut der Geschichte gut, dass nicht Wetterlagen, Tiere oder Gegenstände herhalten müssen, um Konflikte und Ängste zu verkörpern.“ (FAZ-Rezension, September 2010)</a:t>
            </a:r>
          </a:p>
          <a:p>
            <a:pPr lvl="1"/>
            <a:r>
              <a:rPr lang="de-DE" smtClean="0"/>
              <a:t>Beispiel: die Tauben? S. 20, 112, 117, 152, 190, 232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p:txBody>
          <a:bodyPr/>
          <a:lstStyle/>
          <a:p>
            <a:r>
              <a:rPr lang="de-AT" smtClean="0"/>
              <a:t>Erzählweise</a:t>
            </a:r>
            <a:endParaRPr lang="cs-CZ" smtClean="0"/>
          </a:p>
        </p:txBody>
      </p:sp>
      <p:sp>
        <p:nvSpPr>
          <p:cNvPr id="3" name="Zástupný symbol pro obsah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de-AT" dirty="0" smtClean="0"/>
              <a:t>Atemlos</a:t>
            </a:r>
          </a:p>
          <a:p>
            <a:pPr fontAlgn="auto">
              <a:spcAft>
                <a:spcPts val="0"/>
              </a:spcAft>
              <a:buFont typeface="Arial" pitchFamily="34" charset="0"/>
              <a:buChar char="•"/>
              <a:defRPr/>
            </a:pPr>
            <a:r>
              <a:rPr lang="de-AT" dirty="0" smtClean="0"/>
              <a:t>„…ich, die mit einem Ohr meinen Eltern zuhört, unterhalte mich fast lautlos mit </a:t>
            </a:r>
            <a:r>
              <a:rPr lang="de-AT" dirty="0" err="1" smtClean="0"/>
              <a:t>Nomi</a:t>
            </a:r>
            <a:r>
              <a:rPr lang="de-AT" dirty="0" smtClean="0"/>
              <a:t> darüber, wie unsere Freundinnen auf unser </a:t>
            </a:r>
            <a:r>
              <a:rPr lang="de-AT" dirty="0" err="1" smtClean="0"/>
              <a:t>Traubisoda</a:t>
            </a:r>
            <a:r>
              <a:rPr lang="de-AT" dirty="0" smtClean="0"/>
              <a:t> reagieren würden, Betty sagt bestimmt, nicht schlecht, aber nichts Besonderes!...“ (S. 16) VERSUS</a:t>
            </a:r>
          </a:p>
          <a:p>
            <a:pPr fontAlgn="auto">
              <a:spcAft>
                <a:spcPts val="0"/>
              </a:spcAft>
              <a:buFont typeface="Arial" pitchFamily="34" charset="0"/>
              <a:buChar char="•"/>
              <a:defRPr/>
            </a:pPr>
            <a:r>
              <a:rPr lang="de-AT" dirty="0" smtClean="0"/>
              <a:t>S. 293f.: Abschied vom </a:t>
            </a:r>
            <a:r>
              <a:rPr lang="de-AT" dirty="0" err="1" smtClean="0"/>
              <a:t>Mondial</a:t>
            </a:r>
            <a:r>
              <a:rPr lang="de-AT" dirty="0" smtClean="0"/>
              <a:t> und den Eltern</a:t>
            </a:r>
          </a:p>
          <a:p>
            <a:pPr fontAlgn="auto">
              <a:spcAft>
                <a:spcPts val="0"/>
              </a:spcAft>
              <a:buFont typeface="Arial" pitchFamily="34" charset="0"/>
              <a:buChar char="•"/>
              <a:defRPr/>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fontAlgn="auto">
              <a:spcAft>
                <a:spcPts val="0"/>
              </a:spcAft>
              <a:defRPr/>
            </a:pPr>
            <a:r>
              <a:rPr lang="de-AT" dirty="0" smtClean="0"/>
              <a:t>Sprache als Musik, als kreativer Fehler</a:t>
            </a:r>
            <a:endParaRPr lang="cs-CZ" dirty="0"/>
          </a:p>
        </p:txBody>
      </p:sp>
      <p:sp>
        <p:nvSpPr>
          <p:cNvPr id="24578" name="Zástupný symbol pro obsah 2"/>
          <p:cNvSpPr>
            <a:spLocks noGrp="1"/>
          </p:cNvSpPr>
          <p:nvPr>
            <p:ph idx="1"/>
          </p:nvPr>
        </p:nvSpPr>
        <p:spPr/>
        <p:txBody>
          <a:bodyPr/>
          <a:lstStyle/>
          <a:p>
            <a:r>
              <a:rPr lang="de-AT" smtClean="0"/>
              <a:t>„Schreiben ist für mich auch Musik, immer.“</a:t>
            </a:r>
          </a:p>
          <a:p>
            <a:r>
              <a:rPr lang="de-AT" smtClean="0"/>
              <a:t>„Wie muss ich die Satzzeichen setzen?“</a:t>
            </a:r>
          </a:p>
          <a:p>
            <a:r>
              <a:rPr lang="de-AT" smtClean="0"/>
              <a:t>„Magerdeutsch“</a:t>
            </a:r>
          </a:p>
          <a:p>
            <a:r>
              <a:rPr lang="de-AT" smtClean="0"/>
              <a:t>„Eine ungarische Melodie im Deutschen hörbar zu machen.“</a:t>
            </a:r>
          </a:p>
          <a:p>
            <a:r>
              <a:rPr lang="de-AT" smtClean="0"/>
              <a:t>„Die Schönheit der Fehler hörbar zu machen.“</a:t>
            </a:r>
            <a:endParaRPr lang="cs-CZ" smtClean="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TotalTime>
  <Words>1051</Words>
  <Application>Microsoft Office PowerPoint</Application>
  <PresentationFormat>Předvádění na obrazovce (4:3)</PresentationFormat>
  <Paragraphs>113</Paragraphs>
  <Slides>21</Slides>
  <Notes>4</Notes>
  <HiddenSlides>0</HiddenSlides>
  <MMClips>0</MMClips>
  <ScaleCrop>false</ScaleCrop>
  <HeadingPairs>
    <vt:vector size="6" baseType="variant">
      <vt:variant>
        <vt:lpstr>Použitá písma</vt:lpstr>
      </vt:variant>
      <vt:variant>
        <vt:i4>2</vt:i4>
      </vt:variant>
      <vt:variant>
        <vt:lpstr>Šablona návrhu</vt:lpstr>
      </vt:variant>
      <vt:variant>
        <vt:i4>1</vt:i4>
      </vt:variant>
      <vt:variant>
        <vt:lpstr>Nadpisy snímků</vt:lpstr>
      </vt:variant>
      <vt:variant>
        <vt:i4>21</vt:i4>
      </vt:variant>
    </vt:vector>
  </HeadingPairs>
  <TitlesOfParts>
    <vt:vector size="24" baseType="lpstr">
      <vt:lpstr>Calibri</vt:lpstr>
      <vt:lpstr>Arial</vt:lpstr>
      <vt:lpstr>Motiv sady Office</vt:lpstr>
      <vt:lpstr>Tauben fliegen auf (2010)</vt:lpstr>
      <vt:lpstr>Lyrik und Diskriminierung: ein Widerspruch?</vt:lpstr>
      <vt:lpstr>Melinda Nadj Abonji</vt:lpstr>
      <vt:lpstr>Tauben fliegen auf: Figuren und Handlung</vt:lpstr>
      <vt:lpstr>Erzählen: „Ausschussfotos“ (312)</vt:lpstr>
      <vt:lpstr>„Ausschussfotos“</vt:lpstr>
      <vt:lpstr>Nichts bleibt hier harmlos</vt:lpstr>
      <vt:lpstr>Erzählweise</vt:lpstr>
      <vt:lpstr>Sprache als Musik, als kreativer Fehler</vt:lpstr>
      <vt:lpstr>Kein Widerspruch: Sprache</vt:lpstr>
      <vt:lpstr>Kein Widerspruch: Sprache</vt:lpstr>
      <vt:lpstr>„Alles noch da?“: Die Unruhe des Ankommens</vt:lpstr>
      <vt:lpstr>Balkan-Bild</vt:lpstr>
      <vt:lpstr>Erinnerung</vt:lpstr>
      <vt:lpstr>Kapitel „Die Familie Kocsis“: </vt:lpstr>
      <vt:lpstr>Überanpassung</vt:lpstr>
      <vt:lpstr>Schweiz-Bild</vt:lpstr>
      <vt:lpstr>„Hände in der Luft“</vt:lpstr>
      <vt:lpstr>Letztes Kapitel: „November“</vt:lpstr>
      <vt:lpstr>„Geglückte Integrationsgeschichte“?</vt:lpstr>
      <vt:lpstr>Tauben und Tendenzen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Tauben fliegen auf</dc:title>
  <dc:creator>Jan Budnak</dc:creator>
  <cp:lastModifiedBy>Jan Budnak</cp:lastModifiedBy>
  <cp:revision>234</cp:revision>
  <dcterms:created xsi:type="dcterms:W3CDTF">2013-03-24T08:21:50Z</dcterms:created>
  <dcterms:modified xsi:type="dcterms:W3CDTF">2013-03-25T15:58:48Z</dcterms:modified>
</cp:coreProperties>
</file>