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2" r:id="rId6"/>
    <p:sldId id="260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B1112F-4CB1-448C-94BD-19CBDC0A922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B1BB7184-F5A2-4FA5-B06F-D2E05B62FA2D}">
      <dgm:prSet phldrT="[Text]"/>
      <dgm:spPr/>
      <dgm:t>
        <a:bodyPr/>
        <a:lstStyle/>
        <a:p>
          <a:r>
            <a:rPr lang="cs-CZ"/>
            <a:t>Morfologi</a:t>
          </a:r>
        </a:p>
      </dgm:t>
    </dgm:pt>
    <dgm:pt modelId="{C62825E4-C3E3-42B1-A333-6F0275D06E1A}" type="parTrans" cxnId="{A14DC1BD-D71D-4D81-86DF-48376C4874BA}">
      <dgm:prSet/>
      <dgm:spPr/>
      <dgm:t>
        <a:bodyPr/>
        <a:lstStyle/>
        <a:p>
          <a:endParaRPr lang="cs-CZ"/>
        </a:p>
      </dgm:t>
    </dgm:pt>
    <dgm:pt modelId="{28E1C41F-D822-4982-A389-BFA23F34BC5F}" type="sibTrans" cxnId="{A14DC1BD-D71D-4D81-86DF-48376C4874BA}">
      <dgm:prSet/>
      <dgm:spPr/>
      <dgm:t>
        <a:bodyPr/>
        <a:lstStyle/>
        <a:p>
          <a:endParaRPr lang="cs-CZ"/>
        </a:p>
      </dgm:t>
    </dgm:pt>
    <dgm:pt modelId="{CA87DCD8-D702-416F-BA34-05825ACE3E39}">
      <dgm:prSet phldrT="[Text]"/>
      <dgm:spPr/>
      <dgm:t>
        <a:bodyPr/>
        <a:lstStyle/>
        <a:p>
          <a:r>
            <a:rPr lang="cs-CZ"/>
            <a:t>Orddanning</a:t>
          </a:r>
        </a:p>
      </dgm:t>
    </dgm:pt>
    <dgm:pt modelId="{8B09E923-FA03-4151-B5BA-179A8EEB04B0}" type="parTrans" cxnId="{2957118B-E87A-41D7-9154-57D58A692CCE}">
      <dgm:prSet/>
      <dgm:spPr/>
      <dgm:t>
        <a:bodyPr/>
        <a:lstStyle/>
        <a:p>
          <a:endParaRPr lang="cs-CZ"/>
        </a:p>
      </dgm:t>
    </dgm:pt>
    <dgm:pt modelId="{35AF8093-697F-4396-9E9B-807C4EC2FDA4}" type="sibTrans" cxnId="{2957118B-E87A-41D7-9154-57D58A692CCE}">
      <dgm:prSet/>
      <dgm:spPr/>
      <dgm:t>
        <a:bodyPr/>
        <a:lstStyle/>
        <a:p>
          <a:endParaRPr lang="cs-CZ"/>
        </a:p>
      </dgm:t>
    </dgm:pt>
    <dgm:pt modelId="{ABCE7160-E457-454B-AE54-F1ABC307203B}">
      <dgm:prSet phldrT="[Text]"/>
      <dgm:spPr/>
      <dgm:t>
        <a:bodyPr/>
        <a:lstStyle/>
        <a:p>
          <a:r>
            <a:rPr lang="cs-CZ"/>
            <a:t>B</a:t>
          </a:r>
          <a:r>
            <a:rPr lang="nb-NO"/>
            <a:t>øyning</a:t>
          </a:r>
          <a:endParaRPr lang="cs-CZ"/>
        </a:p>
      </dgm:t>
    </dgm:pt>
    <dgm:pt modelId="{0F1033FA-13E4-4DDF-BC0B-00A1FCD277E6}" type="parTrans" cxnId="{8ADB19DE-F445-4210-9235-BE2A59E5272F}">
      <dgm:prSet/>
      <dgm:spPr/>
      <dgm:t>
        <a:bodyPr/>
        <a:lstStyle/>
        <a:p>
          <a:endParaRPr lang="cs-CZ"/>
        </a:p>
      </dgm:t>
    </dgm:pt>
    <dgm:pt modelId="{AA2AE475-08D0-4B78-97F0-FBFCB04DEBC3}" type="sibTrans" cxnId="{8ADB19DE-F445-4210-9235-BE2A59E5272F}">
      <dgm:prSet/>
      <dgm:spPr/>
      <dgm:t>
        <a:bodyPr/>
        <a:lstStyle/>
        <a:p>
          <a:endParaRPr lang="cs-CZ"/>
        </a:p>
      </dgm:t>
    </dgm:pt>
    <dgm:pt modelId="{F30A0A1C-8418-46D5-9944-2D62730FAFE7}" type="pres">
      <dgm:prSet presAssocID="{90B1112F-4CB1-448C-94BD-19CBDC0A9226}" presName="compositeShape" presStyleCnt="0">
        <dgm:presLayoutVars>
          <dgm:chMax val="7"/>
          <dgm:dir/>
          <dgm:resizeHandles val="exact"/>
        </dgm:presLayoutVars>
      </dgm:prSet>
      <dgm:spPr/>
    </dgm:pt>
    <dgm:pt modelId="{5A90FB36-3F2C-48B6-9FEB-C4153F8CBE07}" type="pres">
      <dgm:prSet presAssocID="{B1BB7184-F5A2-4FA5-B06F-D2E05B62FA2D}" presName="circ1" presStyleLbl="vennNode1" presStyleIdx="0" presStyleCnt="3"/>
      <dgm:spPr/>
      <dgm:t>
        <a:bodyPr/>
        <a:lstStyle/>
        <a:p>
          <a:endParaRPr lang="cs-CZ"/>
        </a:p>
      </dgm:t>
    </dgm:pt>
    <dgm:pt modelId="{62A5D11F-4A5B-489C-AE02-04E6065A3CE0}" type="pres">
      <dgm:prSet presAssocID="{B1BB7184-F5A2-4FA5-B06F-D2E05B62FA2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32AB9B-29EE-4DE5-87ED-111B905D2380}" type="pres">
      <dgm:prSet presAssocID="{CA87DCD8-D702-416F-BA34-05825ACE3E39}" presName="circ2" presStyleLbl="vennNode1" presStyleIdx="1" presStyleCnt="3"/>
      <dgm:spPr/>
      <dgm:t>
        <a:bodyPr/>
        <a:lstStyle/>
        <a:p>
          <a:endParaRPr lang="cs-CZ"/>
        </a:p>
      </dgm:t>
    </dgm:pt>
    <dgm:pt modelId="{E6350008-C223-4316-A10D-749FE01DA6AA}" type="pres">
      <dgm:prSet presAssocID="{CA87DCD8-D702-416F-BA34-05825ACE3E3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3DBE74-8DF1-4D30-809E-AAC3E59FEEA6}" type="pres">
      <dgm:prSet presAssocID="{ABCE7160-E457-454B-AE54-F1ABC307203B}" presName="circ3" presStyleLbl="vennNode1" presStyleIdx="2" presStyleCnt="3"/>
      <dgm:spPr/>
      <dgm:t>
        <a:bodyPr/>
        <a:lstStyle/>
        <a:p>
          <a:endParaRPr lang="cs-CZ"/>
        </a:p>
      </dgm:t>
    </dgm:pt>
    <dgm:pt modelId="{C7D82320-1167-4E4C-B5B2-F8DD3EF84AF8}" type="pres">
      <dgm:prSet presAssocID="{ABCE7160-E457-454B-AE54-F1ABC307203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AF74629-DCAE-4C3A-AB53-E2A9E1139EA4}" type="presOf" srcId="{CA87DCD8-D702-416F-BA34-05825ACE3E39}" destId="{6C32AB9B-29EE-4DE5-87ED-111B905D2380}" srcOrd="0" destOrd="0" presId="urn:microsoft.com/office/officeart/2005/8/layout/venn1"/>
    <dgm:cxn modelId="{C4A76526-1FD6-4D73-9E90-75D985BC3076}" type="presOf" srcId="{B1BB7184-F5A2-4FA5-B06F-D2E05B62FA2D}" destId="{62A5D11F-4A5B-489C-AE02-04E6065A3CE0}" srcOrd="1" destOrd="0" presId="urn:microsoft.com/office/officeart/2005/8/layout/venn1"/>
    <dgm:cxn modelId="{6975FF50-24F2-433D-BB99-451D5ED20ACE}" type="presOf" srcId="{CA87DCD8-D702-416F-BA34-05825ACE3E39}" destId="{E6350008-C223-4316-A10D-749FE01DA6AA}" srcOrd="1" destOrd="0" presId="urn:microsoft.com/office/officeart/2005/8/layout/venn1"/>
    <dgm:cxn modelId="{8470F82C-6054-4877-B1BC-1E032289128A}" type="presOf" srcId="{ABCE7160-E457-454B-AE54-F1ABC307203B}" destId="{7A3DBE74-8DF1-4D30-809E-AAC3E59FEEA6}" srcOrd="0" destOrd="0" presId="urn:microsoft.com/office/officeart/2005/8/layout/venn1"/>
    <dgm:cxn modelId="{117FDCB3-8819-4322-9E7E-6DA64D8C1E70}" type="presOf" srcId="{90B1112F-4CB1-448C-94BD-19CBDC0A9226}" destId="{F30A0A1C-8418-46D5-9944-2D62730FAFE7}" srcOrd="0" destOrd="0" presId="urn:microsoft.com/office/officeart/2005/8/layout/venn1"/>
    <dgm:cxn modelId="{A14DC1BD-D71D-4D81-86DF-48376C4874BA}" srcId="{90B1112F-4CB1-448C-94BD-19CBDC0A9226}" destId="{B1BB7184-F5A2-4FA5-B06F-D2E05B62FA2D}" srcOrd="0" destOrd="0" parTransId="{C62825E4-C3E3-42B1-A333-6F0275D06E1A}" sibTransId="{28E1C41F-D822-4982-A389-BFA23F34BC5F}"/>
    <dgm:cxn modelId="{8ADB19DE-F445-4210-9235-BE2A59E5272F}" srcId="{90B1112F-4CB1-448C-94BD-19CBDC0A9226}" destId="{ABCE7160-E457-454B-AE54-F1ABC307203B}" srcOrd="2" destOrd="0" parTransId="{0F1033FA-13E4-4DDF-BC0B-00A1FCD277E6}" sibTransId="{AA2AE475-08D0-4B78-97F0-FBFCB04DEBC3}"/>
    <dgm:cxn modelId="{8E1A6846-2D4A-4AD0-9B19-2208EAF45A57}" type="presOf" srcId="{ABCE7160-E457-454B-AE54-F1ABC307203B}" destId="{C7D82320-1167-4E4C-B5B2-F8DD3EF84AF8}" srcOrd="1" destOrd="0" presId="urn:microsoft.com/office/officeart/2005/8/layout/venn1"/>
    <dgm:cxn modelId="{86718A9D-89AB-4F4D-9148-BF1C5378459F}" type="presOf" srcId="{B1BB7184-F5A2-4FA5-B06F-D2E05B62FA2D}" destId="{5A90FB36-3F2C-48B6-9FEB-C4153F8CBE07}" srcOrd="0" destOrd="0" presId="urn:microsoft.com/office/officeart/2005/8/layout/venn1"/>
    <dgm:cxn modelId="{2957118B-E87A-41D7-9154-57D58A692CCE}" srcId="{90B1112F-4CB1-448C-94BD-19CBDC0A9226}" destId="{CA87DCD8-D702-416F-BA34-05825ACE3E39}" srcOrd="1" destOrd="0" parTransId="{8B09E923-FA03-4151-B5BA-179A8EEB04B0}" sibTransId="{35AF8093-697F-4396-9E9B-807C4EC2FDA4}"/>
    <dgm:cxn modelId="{22731622-4776-40A9-A3BF-F528BA6C5A13}" type="presParOf" srcId="{F30A0A1C-8418-46D5-9944-2D62730FAFE7}" destId="{5A90FB36-3F2C-48B6-9FEB-C4153F8CBE07}" srcOrd="0" destOrd="0" presId="urn:microsoft.com/office/officeart/2005/8/layout/venn1"/>
    <dgm:cxn modelId="{D2077641-C869-4ADD-9D79-4D6EF313D5B6}" type="presParOf" srcId="{F30A0A1C-8418-46D5-9944-2D62730FAFE7}" destId="{62A5D11F-4A5B-489C-AE02-04E6065A3CE0}" srcOrd="1" destOrd="0" presId="urn:microsoft.com/office/officeart/2005/8/layout/venn1"/>
    <dgm:cxn modelId="{7442DB7C-4D30-4D29-A677-22CF9AD943C4}" type="presParOf" srcId="{F30A0A1C-8418-46D5-9944-2D62730FAFE7}" destId="{6C32AB9B-29EE-4DE5-87ED-111B905D2380}" srcOrd="2" destOrd="0" presId="urn:microsoft.com/office/officeart/2005/8/layout/venn1"/>
    <dgm:cxn modelId="{7E3B489F-0A87-414F-8B15-BC1245D8CA44}" type="presParOf" srcId="{F30A0A1C-8418-46D5-9944-2D62730FAFE7}" destId="{E6350008-C223-4316-A10D-749FE01DA6AA}" srcOrd="3" destOrd="0" presId="urn:microsoft.com/office/officeart/2005/8/layout/venn1"/>
    <dgm:cxn modelId="{C0A0F845-340F-4B33-9C20-2CEF6EF4D225}" type="presParOf" srcId="{F30A0A1C-8418-46D5-9944-2D62730FAFE7}" destId="{7A3DBE74-8DF1-4D30-809E-AAC3E59FEEA6}" srcOrd="4" destOrd="0" presId="urn:microsoft.com/office/officeart/2005/8/layout/venn1"/>
    <dgm:cxn modelId="{A919CB89-0268-4B68-8D94-14162B104D29}" type="presParOf" srcId="{F30A0A1C-8418-46D5-9944-2D62730FAFE7}" destId="{C7D82320-1167-4E4C-B5B2-F8DD3EF84AF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0FB36-3F2C-48B6-9FEB-C4153F8CBE07}">
      <dsp:nvSpPr>
        <dsp:cNvPr id="0" name=""/>
        <dsp:cNvSpPr/>
      </dsp:nvSpPr>
      <dsp:spPr>
        <a:xfrm>
          <a:off x="1783080" y="40004"/>
          <a:ext cx="1920240" cy="192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Morfologi</a:t>
          </a:r>
        </a:p>
      </dsp:txBody>
      <dsp:txXfrm>
        <a:off x="2039112" y="376046"/>
        <a:ext cx="1408176" cy="864108"/>
      </dsp:txXfrm>
    </dsp:sp>
    <dsp:sp modelId="{6C32AB9B-29EE-4DE5-87ED-111B905D2380}">
      <dsp:nvSpPr>
        <dsp:cNvPr id="0" name=""/>
        <dsp:cNvSpPr/>
      </dsp:nvSpPr>
      <dsp:spPr>
        <a:xfrm>
          <a:off x="2475966" y="1240155"/>
          <a:ext cx="1920240" cy="192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Orddanning</a:t>
          </a:r>
        </a:p>
      </dsp:txBody>
      <dsp:txXfrm>
        <a:off x="3063240" y="1736217"/>
        <a:ext cx="1152144" cy="1056132"/>
      </dsp:txXfrm>
    </dsp:sp>
    <dsp:sp modelId="{7A3DBE74-8DF1-4D30-809E-AAC3E59FEEA6}">
      <dsp:nvSpPr>
        <dsp:cNvPr id="0" name=""/>
        <dsp:cNvSpPr/>
      </dsp:nvSpPr>
      <dsp:spPr>
        <a:xfrm>
          <a:off x="1090193" y="1240155"/>
          <a:ext cx="1920240" cy="192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B</a:t>
          </a:r>
          <a:r>
            <a:rPr lang="nb-NO" sz="1800" kern="1200"/>
            <a:t>øyning</a:t>
          </a:r>
          <a:endParaRPr lang="cs-CZ" sz="1800" kern="1200"/>
        </a:p>
      </dsp:txBody>
      <dsp:txXfrm>
        <a:off x="1271015" y="1736217"/>
        <a:ext cx="1152144" cy="1056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67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0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51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99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31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0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2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33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55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32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64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A9EC7-24C5-4096-929A-F76095DBB656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6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Ko%C5%99en_(mluvnice)" TargetMode="External"/><Relationship Id="rId3" Type="http://schemas.openxmlformats.org/officeDocument/2006/relationships/hyperlink" Target="http://cs.wikipedia.org/wiki/V%C3%BDznam" TargetMode="External"/><Relationship Id="rId7" Type="http://schemas.openxmlformats.org/officeDocument/2006/relationships/hyperlink" Target="http://cs.wikipedia.org/wiki/Koncovka_(mluvnice)" TargetMode="External"/><Relationship Id="rId2" Type="http://schemas.openxmlformats.org/officeDocument/2006/relationships/hyperlink" Target="http://cs.wikipedia.org/wiki/Slov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P%C5%99%C3%ADpona_(mluvnice)" TargetMode="External"/><Relationship Id="rId5" Type="http://schemas.openxmlformats.org/officeDocument/2006/relationships/hyperlink" Target="http://cs.wikipedia.org/wiki/Vpona" TargetMode="External"/><Relationship Id="rId10" Type="http://schemas.openxmlformats.org/officeDocument/2006/relationships/hyperlink" Target="http://cs.wikipedia.org/wiki/Afix" TargetMode="External"/><Relationship Id="rId4" Type="http://schemas.openxmlformats.org/officeDocument/2006/relationships/hyperlink" Target="http://cs.wikipedia.org/wiki/P%C5%99edpona" TargetMode="External"/><Relationship Id="rId9" Type="http://schemas.openxmlformats.org/officeDocument/2006/relationships/hyperlink" Target="http://cs.wikipedia.org/wiki/Sufi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Morfologi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Oversikt</a:t>
            </a:r>
            <a:endParaRPr lang="cs-CZ" dirty="0" smtClean="0"/>
          </a:p>
          <a:p>
            <a:r>
              <a:rPr lang="cs-CZ" dirty="0" smtClean="0"/>
              <a:t>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25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828800" y="1828800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5951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Orddanning</a:t>
            </a:r>
            <a:r>
              <a:rPr lang="cs-CZ" dirty="0" smtClean="0"/>
              <a:t> (slovotvorba)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1. AVLEDNING (</a:t>
            </a:r>
            <a:r>
              <a:rPr lang="cs-CZ" sz="2800" dirty="0" err="1" smtClean="0"/>
              <a:t>venn</a:t>
            </a:r>
            <a:r>
              <a:rPr lang="cs-CZ" sz="2800" dirty="0" smtClean="0"/>
              <a:t> – </a:t>
            </a:r>
            <a:r>
              <a:rPr lang="cs-CZ" sz="2800" dirty="0" err="1" smtClean="0"/>
              <a:t>vennlig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DERIVACE (ryba – rybář)</a:t>
            </a:r>
            <a:endParaRPr lang="cs-CZ" sz="2800" dirty="0"/>
          </a:p>
          <a:p>
            <a:r>
              <a:rPr lang="cs-CZ" sz="2800" dirty="0" smtClean="0"/>
              <a:t>2. SAMMENSETNING (</a:t>
            </a:r>
            <a:r>
              <a:rPr lang="cs-CZ" sz="2800" dirty="0" err="1" smtClean="0"/>
              <a:t>kaste-kasteball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KOMPOZITA (země, koule – zeměkoule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sz="2000" dirty="0" smtClean="0"/>
              <a:t>Zkracování (ČR</a:t>
            </a:r>
            <a:r>
              <a:rPr lang="cs-CZ" sz="2000" dirty="0"/>
              <a:t>)</a:t>
            </a:r>
            <a:r>
              <a:rPr lang="cs-CZ" sz="2000" dirty="0" smtClean="0"/>
              <a:t>, přejímání,  apod. přenecháme do kurzu lexikologie</a:t>
            </a:r>
          </a:p>
          <a:p>
            <a:r>
              <a:rPr lang="cs-CZ" sz="2000" dirty="0" smtClean="0"/>
              <a:t>Vnější hranicí morfologie je SLOVO (ORD)</a:t>
            </a:r>
          </a:p>
          <a:p>
            <a:r>
              <a:rPr lang="cs-CZ" sz="2000" dirty="0" smtClean="0"/>
              <a:t>X </a:t>
            </a:r>
            <a:r>
              <a:rPr lang="cs-CZ" sz="2000" dirty="0" err="1"/>
              <a:t>D</a:t>
            </a:r>
            <a:r>
              <a:rPr lang="cs-CZ" sz="2000" dirty="0" err="1" smtClean="0"/>
              <a:t>et</a:t>
            </a:r>
            <a:r>
              <a:rPr lang="cs-CZ" sz="2000" dirty="0" smtClean="0"/>
              <a:t> </a:t>
            </a:r>
            <a:r>
              <a:rPr lang="cs-CZ" sz="2000" dirty="0" err="1" smtClean="0"/>
              <a:t>er</a:t>
            </a:r>
            <a:r>
              <a:rPr lang="cs-CZ" sz="2000" dirty="0" smtClean="0"/>
              <a:t> fint. </a:t>
            </a:r>
            <a:r>
              <a:rPr lang="cs-CZ" sz="2000" dirty="0" err="1" smtClean="0"/>
              <a:t>Jeg</a:t>
            </a:r>
            <a:r>
              <a:rPr lang="cs-CZ" sz="2000" dirty="0" smtClean="0"/>
              <a:t> </a:t>
            </a:r>
            <a:r>
              <a:rPr lang="cs-CZ" sz="2000" dirty="0" err="1" smtClean="0"/>
              <a:t>er</a:t>
            </a:r>
            <a:r>
              <a:rPr lang="cs-CZ" sz="2000" dirty="0" smtClean="0"/>
              <a:t> her. (syntax)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267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Leksikalsk</a:t>
            </a:r>
            <a:r>
              <a:rPr lang="cs-CZ" dirty="0" smtClean="0"/>
              <a:t> </a:t>
            </a:r>
            <a:r>
              <a:rPr lang="cs-CZ" dirty="0" err="1" smtClean="0"/>
              <a:t>enhet</a:t>
            </a:r>
            <a:r>
              <a:rPr lang="cs-CZ" dirty="0" smtClean="0"/>
              <a:t> (</a:t>
            </a:r>
            <a:r>
              <a:rPr lang="cs-CZ" dirty="0" err="1" smtClean="0"/>
              <a:t>jobbe</a:t>
            </a:r>
            <a:r>
              <a:rPr lang="cs-CZ" dirty="0" smtClean="0"/>
              <a:t>) – </a:t>
            </a:r>
            <a:r>
              <a:rPr lang="cs-CZ" dirty="0" err="1" smtClean="0"/>
              <a:t>ordbok</a:t>
            </a:r>
            <a:endParaRPr lang="cs-CZ" dirty="0" smtClean="0"/>
          </a:p>
          <a:p>
            <a:r>
              <a:rPr lang="cs-CZ" dirty="0" err="1" smtClean="0"/>
              <a:t>Morfosyntaktisk</a:t>
            </a:r>
            <a:r>
              <a:rPr lang="cs-CZ" dirty="0" smtClean="0"/>
              <a:t> </a:t>
            </a:r>
            <a:r>
              <a:rPr lang="cs-CZ" dirty="0" err="1" smtClean="0"/>
              <a:t>ord</a:t>
            </a:r>
            <a:r>
              <a:rPr lang="cs-CZ" dirty="0" smtClean="0"/>
              <a:t> </a:t>
            </a:r>
            <a:r>
              <a:rPr lang="cs-CZ" dirty="0" err="1" smtClean="0"/>
              <a:t>realisere</a:t>
            </a:r>
            <a:r>
              <a:rPr lang="nb-NO" dirty="0"/>
              <a:t>s</a:t>
            </a:r>
            <a:r>
              <a:rPr lang="cs-CZ" dirty="0" smtClean="0"/>
              <a:t> </a:t>
            </a:r>
            <a:r>
              <a:rPr lang="cs-CZ" dirty="0" err="1" smtClean="0"/>
              <a:t>gjennom</a:t>
            </a:r>
            <a:r>
              <a:rPr lang="cs-CZ" dirty="0" smtClean="0"/>
              <a:t> b</a:t>
            </a:r>
            <a:r>
              <a:rPr lang="nb-NO" dirty="0" smtClean="0"/>
              <a:t>øyningsformer (gå-gikk-gått)</a:t>
            </a:r>
          </a:p>
          <a:p>
            <a:r>
              <a:rPr lang="nb-NO" dirty="0" smtClean="0"/>
              <a:t>Bøyningsform</a:t>
            </a:r>
            <a:r>
              <a:rPr lang="cs-CZ" dirty="0" smtClean="0"/>
              <a:t> (</a:t>
            </a:r>
            <a:r>
              <a:rPr lang="nb-NO" dirty="0" smtClean="0"/>
              <a:t>små)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01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Bøyelige (adjektiv, verb)</a:t>
            </a:r>
          </a:p>
          <a:p>
            <a:r>
              <a:rPr lang="nb-NO" dirty="0" smtClean="0"/>
              <a:t>Ubøyelige (interjeksjoner, konjunksjoner)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731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ORDKLASSER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Åpne  - kan oppstå nye (substantiv, verb)</a:t>
            </a:r>
          </a:p>
          <a:p>
            <a:r>
              <a:rPr lang="nb-NO" dirty="0" smtClean="0"/>
              <a:t>Lukkede – ingen nye (preposisjoner)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580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Morfém</a:t>
            </a:r>
            <a:r>
              <a:rPr lang="cs-CZ" dirty="0"/>
              <a:t> je nejmenší vydělitelná část </a:t>
            </a:r>
            <a:r>
              <a:rPr lang="cs-CZ" u="sng" dirty="0">
                <a:hlinkClick r:id="rId2" tooltip="Slovo"/>
              </a:rPr>
              <a:t>slova</a:t>
            </a:r>
            <a:r>
              <a:rPr lang="cs-CZ" dirty="0"/>
              <a:t>, která je nositelem věcného nebo gramatického </a:t>
            </a:r>
            <a:r>
              <a:rPr lang="cs-CZ" u="sng" dirty="0">
                <a:hlinkClick r:id="rId3" tooltip="Význam"/>
              </a:rPr>
              <a:t>významu</a:t>
            </a:r>
            <a:r>
              <a:rPr lang="cs-CZ" dirty="0"/>
              <a:t>. Morfémem je </a:t>
            </a:r>
            <a:r>
              <a:rPr lang="cs-CZ" u="sng" dirty="0">
                <a:hlinkClick r:id="rId4" tooltip="Předpona"/>
              </a:rPr>
              <a:t>předpona</a:t>
            </a:r>
            <a:r>
              <a:rPr lang="cs-CZ" dirty="0"/>
              <a:t> (prefix), </a:t>
            </a:r>
            <a:r>
              <a:rPr lang="cs-CZ" u="sng" dirty="0" err="1">
                <a:hlinkClick r:id="rId5" tooltip="Vpona"/>
              </a:rPr>
              <a:t>vpona</a:t>
            </a:r>
            <a:r>
              <a:rPr lang="cs-CZ" dirty="0"/>
              <a:t> (infix),</a:t>
            </a:r>
            <a:r>
              <a:rPr lang="cs-CZ" u="sng" dirty="0">
                <a:hlinkClick r:id="rId6" tooltip="Přípona (mluvnice)"/>
              </a:rPr>
              <a:t>přípona</a:t>
            </a:r>
            <a:r>
              <a:rPr lang="cs-CZ" dirty="0"/>
              <a:t>, </a:t>
            </a:r>
            <a:r>
              <a:rPr lang="cs-CZ" u="sng" dirty="0">
                <a:hlinkClick r:id="rId7" tooltip="Koncovka (mluvnice)"/>
              </a:rPr>
              <a:t>koncovka</a:t>
            </a:r>
            <a:r>
              <a:rPr lang="cs-CZ" dirty="0"/>
              <a:t> nebo </a:t>
            </a:r>
            <a:r>
              <a:rPr lang="cs-CZ" u="sng" dirty="0">
                <a:hlinkClick r:id="rId8" tooltip="Kořen (mluvnice)"/>
              </a:rPr>
              <a:t>kořen</a:t>
            </a:r>
            <a:r>
              <a:rPr lang="cs-CZ" dirty="0"/>
              <a:t> slova. Souhrnné označení pro přípony a koncovky je </a:t>
            </a:r>
            <a:r>
              <a:rPr lang="cs-CZ" u="sng" dirty="0">
                <a:hlinkClick r:id="rId9" tooltip="Sufix"/>
              </a:rPr>
              <a:t>sufix</a:t>
            </a:r>
            <a:r>
              <a:rPr lang="cs-CZ" dirty="0"/>
              <a:t>. Předpona, </a:t>
            </a:r>
            <a:r>
              <a:rPr lang="cs-CZ" dirty="0" err="1"/>
              <a:t>vpona</a:t>
            </a:r>
            <a:r>
              <a:rPr lang="cs-CZ" dirty="0"/>
              <a:t>, přípona a koncovka se souhrnně označují jako </a:t>
            </a:r>
            <a:r>
              <a:rPr lang="cs-CZ" u="sng" dirty="0">
                <a:hlinkClick r:id="rId10" tooltip="Afix"/>
              </a:rPr>
              <a:t>afixy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062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http://emsa.ff.cuni.cz/1.1</a:t>
            </a:r>
          </a:p>
          <a:p>
            <a:r>
              <a:rPr lang="cs-CZ" dirty="0"/>
              <a:t>Jak slovo, tak morfém lze definovat jako stabilní komplex fonémů (v jazyce psaném grafémů) majících určitý význam (popř. významy). Slovo a morfém se však liší stupněm samostatnosti a možností dalšího dělení. Zatímco slovo je útvar samostatný a většinou i dělitelný v menší významově a formálně zřetelné složky (morfémy), je morfém útvar nesamostatný a morfologicky dále nedělitelný. </a:t>
            </a:r>
          </a:p>
        </p:txBody>
      </p:sp>
    </p:spTree>
    <p:extLst>
      <p:ext uri="{BB962C8B-B14F-4D97-AF65-F5344CB8AC3E}">
        <p14:creationId xmlns:p14="http://schemas.microsoft.com/office/powerpoint/2010/main" val="2089373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Existence morfému je tak vázána na slovo. Skládá-li se slovo z jediného morfému, splývá morfém se slovem. </a:t>
            </a:r>
            <a:r>
              <a:rPr lang="cs-CZ" dirty="0" err="1"/>
              <a:t>Monomorfémních</a:t>
            </a:r>
            <a:r>
              <a:rPr lang="cs-CZ" dirty="0"/>
              <a:t> slov je v angličtině v důsledku značného počtu jednoslabičných slov mnohem více než v češtině, např. </a:t>
            </a:r>
            <a:r>
              <a:rPr lang="cs-CZ" b="1" i="1" dirty="0" err="1"/>
              <a:t>clerk</a:t>
            </a:r>
            <a:r>
              <a:rPr lang="cs-CZ" dirty="0"/>
              <a:t> úředník, </a:t>
            </a:r>
            <a:r>
              <a:rPr lang="cs-CZ" b="1" i="1" dirty="0" err="1"/>
              <a:t>hair</a:t>
            </a:r>
            <a:r>
              <a:rPr lang="cs-CZ" dirty="0"/>
              <a:t> vlasy, </a:t>
            </a:r>
            <a:r>
              <a:rPr lang="cs-CZ" b="1" i="1" dirty="0" err="1"/>
              <a:t>win</a:t>
            </a:r>
            <a:r>
              <a:rPr lang="cs-CZ" dirty="0"/>
              <a:t> vyhrát (české ekvivalenty se skládají z dvou až tří morfémů; </a:t>
            </a:r>
            <a:r>
              <a:rPr lang="cs-CZ" dirty="0" err="1"/>
              <a:t>monomorfémní</a:t>
            </a:r>
            <a:r>
              <a:rPr lang="cs-CZ" dirty="0"/>
              <a:t> česká slova jsou např. </a:t>
            </a:r>
            <a:r>
              <a:rPr lang="cs-CZ" b="1" i="1" dirty="0"/>
              <a:t>snad</a:t>
            </a:r>
            <a:r>
              <a:rPr lang="cs-CZ" dirty="0"/>
              <a:t>, </a:t>
            </a:r>
            <a:r>
              <a:rPr lang="cs-CZ" b="1" i="1" dirty="0"/>
              <a:t>jen</a:t>
            </a:r>
            <a:r>
              <a:rPr lang="cs-CZ" dirty="0"/>
              <a:t>, </a:t>
            </a:r>
            <a:r>
              <a:rPr lang="cs-CZ" b="1" i="1" dirty="0"/>
              <a:t>však</a:t>
            </a:r>
            <a:r>
              <a:rPr lang="cs-CZ" dirty="0"/>
              <a:t> apod.). </a:t>
            </a:r>
            <a:r>
              <a:rPr lang="cs-CZ" dirty="0" err="1"/>
              <a:t>Monomorfémnost</a:t>
            </a:r>
            <a:r>
              <a:rPr lang="cs-CZ" dirty="0"/>
              <a:t> se neomezuje na slova jednoslabičná, srov. </a:t>
            </a:r>
            <a:r>
              <a:rPr lang="cs-CZ" dirty="0" err="1"/>
              <a:t>ang</a:t>
            </a:r>
            <a:r>
              <a:rPr lang="cs-CZ" dirty="0"/>
              <a:t>. </a:t>
            </a:r>
            <a:r>
              <a:rPr lang="cs-CZ" b="1" i="1" dirty="0" err="1"/>
              <a:t>travel</a:t>
            </a:r>
            <a:r>
              <a:rPr lang="cs-CZ" dirty="0"/>
              <a:t> cestovat, </a:t>
            </a:r>
            <a:r>
              <a:rPr lang="cs-CZ" b="1" i="1" dirty="0"/>
              <a:t>open</a:t>
            </a:r>
            <a:r>
              <a:rPr lang="cs-CZ" dirty="0"/>
              <a:t> otevřený, české </a:t>
            </a:r>
            <a:r>
              <a:rPr lang="cs-CZ" b="1" i="1" dirty="0"/>
              <a:t>přece</a:t>
            </a:r>
            <a:r>
              <a:rPr lang="cs-CZ" dirty="0"/>
              <a:t> aj.</a:t>
            </a:r>
            <a:br>
              <a:rPr lang="cs-CZ" dirty="0"/>
            </a:br>
            <a:r>
              <a:rPr lang="cs-CZ" dirty="0" err="1"/>
              <a:t>Polymorfémní</a:t>
            </a:r>
            <a:r>
              <a:rPr lang="cs-CZ" dirty="0"/>
              <a:t> slovní struktura je v angličtině zastoupena u slov odvozených, a to jak domácích, </a:t>
            </a:r>
            <a:r>
              <a:rPr lang="cs-CZ" dirty="0" err="1"/>
              <a:t>např.</a:t>
            </a:r>
            <a:r>
              <a:rPr lang="cs-CZ" b="1" i="1" dirty="0" err="1"/>
              <a:t>free</a:t>
            </a:r>
            <a:r>
              <a:rPr lang="cs-CZ" b="1" i="1" dirty="0"/>
              <a:t>-dom</a:t>
            </a:r>
            <a:r>
              <a:rPr lang="cs-CZ" dirty="0"/>
              <a:t> svoboda, </a:t>
            </a:r>
            <a:r>
              <a:rPr lang="cs-CZ" b="1" i="1" dirty="0"/>
              <a:t>hard-</a:t>
            </a:r>
            <a:r>
              <a:rPr lang="cs-CZ" b="1" i="1" dirty="0" err="1"/>
              <a:t>ship</a:t>
            </a:r>
            <a:r>
              <a:rPr lang="cs-CZ" dirty="0"/>
              <a:t> útrapa, </a:t>
            </a:r>
            <a:r>
              <a:rPr lang="cs-CZ" b="1" i="1" dirty="0" err="1"/>
              <a:t>help-less</a:t>
            </a:r>
            <a:r>
              <a:rPr lang="cs-CZ" dirty="0"/>
              <a:t> bezmocný, </a:t>
            </a:r>
            <a:r>
              <a:rPr lang="cs-CZ" b="1" i="1" dirty="0" err="1"/>
              <a:t>friend-li-ness</a:t>
            </a:r>
            <a:r>
              <a:rPr lang="cs-CZ" dirty="0"/>
              <a:t> přátelskost; tak přejatých, např. </a:t>
            </a:r>
            <a:r>
              <a:rPr lang="cs-CZ" b="1" i="1" dirty="0"/>
              <a:t>dis-</a:t>
            </a:r>
            <a:r>
              <a:rPr lang="cs-CZ" b="1" i="1" dirty="0" err="1"/>
              <a:t>arma</a:t>
            </a:r>
            <a:r>
              <a:rPr lang="cs-CZ" b="1" i="1" dirty="0"/>
              <a:t>-</a:t>
            </a:r>
            <a:r>
              <a:rPr lang="cs-CZ" b="1" i="1" dirty="0" err="1"/>
              <a:t>ment</a:t>
            </a:r>
            <a:r>
              <a:rPr lang="cs-CZ" dirty="0"/>
              <a:t> odzbrojení, </a:t>
            </a:r>
            <a:r>
              <a:rPr lang="cs-CZ" b="1" i="1" dirty="0" err="1"/>
              <a:t>ir-regular-ity</a:t>
            </a:r>
            <a:r>
              <a:rPr lang="cs-CZ" dirty="0"/>
              <a:t> nepravidelnost, </a:t>
            </a:r>
            <a:r>
              <a:rPr lang="cs-CZ" b="1" i="1" dirty="0" err="1"/>
              <a:t>simpl-ify</a:t>
            </a:r>
            <a:r>
              <a:rPr lang="cs-CZ" dirty="0"/>
              <a:t> zjednodušit apod. </a:t>
            </a:r>
            <a:r>
              <a:rPr lang="cs-CZ" dirty="0" err="1"/>
              <a:t>Polymorfémní</a:t>
            </a:r>
            <a:r>
              <a:rPr lang="cs-CZ" dirty="0"/>
              <a:t> slova cizího původu jsou ovšem pro mluvčí bez klasického vzdělání často nerozložitelná, např. </a:t>
            </a:r>
            <a:r>
              <a:rPr lang="cs-CZ" b="1" i="1" dirty="0" err="1"/>
              <a:t>helicopter</a:t>
            </a:r>
            <a:r>
              <a:rPr lang="cs-CZ" dirty="0"/>
              <a:t> helikoptéra, </a:t>
            </a:r>
            <a:r>
              <a:rPr lang="cs-CZ" b="1" i="1" dirty="0" err="1"/>
              <a:t>solstice</a:t>
            </a:r>
            <a:r>
              <a:rPr lang="cs-CZ" dirty="0"/>
              <a:t> slunovrat apod. Dále se s </a:t>
            </a:r>
            <a:r>
              <a:rPr lang="cs-CZ" dirty="0" err="1"/>
              <a:t>polymorfémní</a:t>
            </a:r>
            <a:r>
              <a:rPr lang="cs-CZ" dirty="0"/>
              <a:t> strukturou setkáváme, je-li přítomná flektivní koncovka, např. </a:t>
            </a:r>
            <a:r>
              <a:rPr lang="cs-CZ" b="1" i="1" dirty="0" err="1"/>
              <a:t>friend</a:t>
            </a:r>
            <a:r>
              <a:rPr lang="cs-CZ" b="1" i="1" dirty="0"/>
              <a:t>-s, he </a:t>
            </a:r>
            <a:r>
              <a:rPr lang="cs-CZ" b="1" i="1" dirty="0" err="1"/>
              <a:t>cough-ed</a:t>
            </a:r>
            <a:r>
              <a:rPr lang="cs-CZ" b="1" i="1" dirty="0"/>
              <a:t>, </a:t>
            </a:r>
            <a:r>
              <a:rPr lang="cs-CZ" b="1" i="1" dirty="0" err="1"/>
              <a:t>I'm</a:t>
            </a:r>
            <a:r>
              <a:rPr lang="cs-CZ" b="1" i="1" dirty="0"/>
              <a:t> </a:t>
            </a:r>
            <a:r>
              <a:rPr lang="cs-CZ" b="1" i="1" dirty="0" err="1"/>
              <a:t>com-ing</a:t>
            </a:r>
            <a:r>
              <a:rPr lang="cs-CZ" dirty="0" err="1"/>
              <a:t>aj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5780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237</Words>
  <Application>Microsoft Office PowerPoint</Application>
  <PresentationFormat>Předvádění na obrazovce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Morfologi</vt:lpstr>
      <vt:lpstr>Prezentace aplikace PowerPoint</vt:lpstr>
      <vt:lpstr>Orddanning (slovotvorba)</vt:lpstr>
      <vt:lpstr>ORD:</vt:lpstr>
      <vt:lpstr>ORD</vt:lpstr>
      <vt:lpstr>ORDKLASSER</vt:lpstr>
      <vt:lpstr>č</vt:lpstr>
      <vt:lpstr>č</vt:lpstr>
      <vt:lpstr>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</dc:title>
  <dc:creator>user</dc:creator>
  <cp:lastModifiedBy>user</cp:lastModifiedBy>
  <cp:revision>5</cp:revision>
  <dcterms:created xsi:type="dcterms:W3CDTF">2013-02-20T07:38:29Z</dcterms:created>
  <dcterms:modified xsi:type="dcterms:W3CDTF">2013-02-20T08:28:03Z</dcterms:modified>
</cp:coreProperties>
</file>