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79" r:id="rId2"/>
    <p:sldId id="256" r:id="rId3"/>
    <p:sldId id="258" r:id="rId4"/>
    <p:sldId id="259" r:id="rId5"/>
    <p:sldId id="260" r:id="rId6"/>
    <p:sldId id="261" r:id="rId7"/>
    <p:sldId id="263" r:id="rId8"/>
    <p:sldId id="277" r:id="rId9"/>
    <p:sldId id="278" r:id="rId10"/>
    <p:sldId id="264" r:id="rId11"/>
    <p:sldId id="265" r:id="rId12"/>
    <p:sldId id="266" r:id="rId13"/>
    <p:sldId id="274" r:id="rId14"/>
    <p:sldId id="267" r:id="rId15"/>
    <p:sldId id="268" r:id="rId16"/>
    <p:sldId id="275" r:id="rId17"/>
    <p:sldId id="270" r:id="rId18"/>
    <p:sldId id="271" r:id="rId19"/>
    <p:sldId id="276" r:id="rId20"/>
    <p:sldId id="273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5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3206D-15EF-46E7-8C5A-953F453119AB}" type="datetimeFigureOut">
              <a:rPr lang="cs-CZ" smtClean="0"/>
              <a:t>28.3.2013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1DF77E-5A0A-4947-AD7F-3CE2435828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6397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</p:spPr>
      </p:sp>
      <p:sp>
        <p:nvSpPr>
          <p:cNvPr id="2682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987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601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011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238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750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750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443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443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8A1E3-E4B0-4D2D-9918-1ECC221F17F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295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5F6CEE-038E-4060-8F73-3A97746F7FA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1851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A1B68-D479-4B23-9D00-5B34608E45A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4679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8E17BBE-F9C1-463D-B912-E4D07F65125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1082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F6619-D256-41FA-9E9F-79C0B157F4F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206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A71DB8-D128-469F-BF40-EC764980472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095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922F77-5032-4122-BFA4-7721CCE0883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4559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BB620-11C8-4371-8BDA-DC7436EC273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1709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646B5E-CFF9-404F-B4C9-10D16F41F93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886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E6329E-322C-46BF-9314-F1CE208DEC7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367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23F32-E3CB-447E-A2B1-58A768CB5DB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766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0032BC-98E4-46B0-BCE4-D515F5F5512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786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1A7458C-DD58-41E7-847E-21569FC65315}" type="slidenum">
              <a:rPr lang="cs-CZ"/>
              <a:pPr/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u="sng" dirty="0" smtClean="0"/>
              <a:t>4. 2. Co zbývá o pohybu?</a:t>
            </a:r>
            <a:endParaRPr lang="cs-CZ" sz="36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609600" indent="-609600">
              <a:buFont typeface="+mj-lt"/>
              <a:buAutoNum type="arabicPeriod"/>
            </a:pPr>
            <a:r>
              <a:rPr lang="cs-CZ" sz="2000" dirty="0" smtClean="0"/>
              <a:t>Vznik a zánik </a:t>
            </a:r>
            <a:r>
              <a:rPr lang="cs-CZ" sz="2000" dirty="0" smtClean="0">
                <a:sym typeface="Wingdings" pitchFamily="2" charset="2"/>
              </a:rPr>
              <a:t> </a:t>
            </a:r>
            <a:r>
              <a:rPr lang="cs-CZ" sz="2000" i="1" dirty="0" smtClean="0">
                <a:sym typeface="Wingdings" pitchFamily="2" charset="2"/>
              </a:rPr>
              <a:t>O vzniku a zániku</a:t>
            </a:r>
            <a:endParaRPr lang="cs-CZ" sz="2000" dirty="0"/>
          </a:p>
          <a:p>
            <a:pPr marL="609600" indent="-609600">
              <a:buFont typeface="+mj-lt"/>
              <a:buAutoNum type="arabicPeriod"/>
            </a:pPr>
            <a:endParaRPr lang="cs-CZ" sz="2000" dirty="0" smtClean="0"/>
          </a:p>
          <a:p>
            <a:pPr marL="609600" indent="-609600">
              <a:buFont typeface="+mj-lt"/>
              <a:buAutoNum type="arabicPeriod"/>
            </a:pPr>
            <a:r>
              <a:rPr lang="cs-CZ" sz="2000" dirty="0" smtClean="0"/>
              <a:t>Těžké a lehké jako příčina pohybu </a:t>
            </a:r>
            <a:r>
              <a:rPr lang="cs-CZ" sz="2000" dirty="0" smtClean="0">
                <a:sym typeface="Wingdings" pitchFamily="2" charset="2"/>
              </a:rPr>
              <a:t> </a:t>
            </a:r>
            <a:r>
              <a:rPr lang="cs-CZ" sz="2000" i="1" dirty="0" smtClean="0">
                <a:sym typeface="Wingdings" pitchFamily="2" charset="2"/>
              </a:rPr>
              <a:t>O nebi</a:t>
            </a:r>
            <a:r>
              <a:rPr lang="cs-CZ" sz="2000" dirty="0" smtClean="0">
                <a:sym typeface="Wingdings" pitchFamily="2" charset="2"/>
              </a:rPr>
              <a:t> </a:t>
            </a:r>
            <a:br>
              <a:rPr lang="cs-CZ" sz="2000" dirty="0" smtClean="0">
                <a:sym typeface="Wingdings" pitchFamily="2" charset="2"/>
              </a:rPr>
            </a:br>
            <a:endParaRPr lang="cs-CZ" sz="2000" dirty="0" smtClean="0">
              <a:sym typeface="Wingdings" pitchFamily="2" charset="2"/>
            </a:endParaRPr>
          </a:p>
          <a:p>
            <a:pPr marL="609600" indent="-609600">
              <a:buFont typeface="+mj-lt"/>
              <a:buAutoNum type="arabicPeriod"/>
            </a:pPr>
            <a:endParaRPr lang="cs-CZ" sz="2000" dirty="0">
              <a:sym typeface="Wingdings" pitchFamily="2" charset="2"/>
            </a:endParaRPr>
          </a:p>
          <a:p>
            <a:pPr marL="609600" indent="-609600">
              <a:buFont typeface="+mj-lt"/>
              <a:buAutoNum type="arabicPeriod"/>
            </a:pPr>
            <a:r>
              <a:rPr lang="cs-CZ" sz="2000" dirty="0" smtClean="0">
                <a:sym typeface="Wingdings" pitchFamily="2" charset="2"/>
              </a:rPr>
              <a:t>Co ani nevzniká ani nezaniká, co není ani těžké ani lehké –</a:t>
            </a:r>
          </a:p>
          <a:p>
            <a:pPr marL="1009650" lvl="1" indent="-609600">
              <a:buFont typeface="Arial" pitchFamily="34" charset="0"/>
              <a:buChar char="•"/>
            </a:pPr>
            <a:r>
              <a:rPr lang="cs-CZ" sz="1600" dirty="0" smtClean="0">
                <a:sym typeface="Wingdings" pitchFamily="2" charset="2"/>
              </a:rPr>
              <a:t>a co bude až příště</a:t>
            </a:r>
          </a:p>
          <a:p>
            <a:pPr marL="1009650" lvl="1" indent="-609600">
              <a:buFont typeface="Arial" pitchFamily="34" charset="0"/>
              <a:buChar char="•"/>
            </a:pPr>
            <a:r>
              <a:rPr lang="cs-CZ" sz="1600" dirty="0" smtClean="0">
                <a:sym typeface="Wingdings" pitchFamily="2" charset="2"/>
              </a:rPr>
              <a:t>(nápověda na konci prezentace)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194796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u="sng" dirty="0" smtClean="0"/>
              <a:t>D. </a:t>
            </a:r>
            <a:r>
              <a:rPr lang="cs-CZ" sz="3200" u="sng" dirty="0"/>
              <a:t>Vysvětlení růstu (I 5)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cs-CZ" sz="2000" dirty="0" smtClean="0"/>
              <a:t>4. </a:t>
            </a:r>
            <a:r>
              <a:rPr lang="cs-CZ" sz="2000" dirty="0"/>
              <a:t>otázka – druhá k problému růstu:</a:t>
            </a:r>
            <a:br>
              <a:rPr lang="cs-CZ" sz="2000" dirty="0"/>
            </a:br>
            <a:r>
              <a:rPr lang="cs-CZ" sz="2000" i="1" dirty="0"/>
              <a:t>Jak si představit růst na metafyzické rovině látky a tvaru, formy? Znamená snad růst, že se zvětší každá část látky, např. masa v živočichovi? Může látka, která je věčná a nezaniká, růst a zmenšovat se?</a:t>
            </a:r>
          </a:p>
          <a:p>
            <a:pPr marL="609600" indent="-609600"/>
            <a:endParaRPr lang="cs-CZ" sz="2000" i="1" dirty="0"/>
          </a:p>
          <a:p>
            <a:pPr marL="609600" indent="-609600">
              <a:buFontTx/>
              <a:buNone/>
            </a:pPr>
            <a:r>
              <a:rPr lang="cs-CZ" sz="2000" dirty="0"/>
              <a:t>Odpověď:</a:t>
            </a:r>
          </a:p>
          <a:p>
            <a:pPr marL="990600" lvl="1" indent="-533400">
              <a:buClr>
                <a:schemeClr val="folHlink"/>
              </a:buClr>
              <a:buFont typeface="Wingdings" pitchFamily="2" charset="2"/>
              <a:buChar char="§"/>
            </a:pPr>
            <a:r>
              <a:rPr lang="cs-CZ" sz="1600" dirty="0"/>
              <a:t>pochopitelně nemůže</a:t>
            </a:r>
          </a:p>
          <a:p>
            <a:pPr marL="990600" lvl="1" indent="-533400">
              <a:buClr>
                <a:schemeClr val="folHlink"/>
              </a:buClr>
              <a:buFont typeface="Wingdings" pitchFamily="2" charset="2"/>
              <a:buChar char="§"/>
            </a:pPr>
            <a:r>
              <a:rPr lang="cs-CZ" sz="1600" dirty="0"/>
              <a:t>zvětšení se týká tvaru, formy určité látky – např. masa jakožto formy určitého </a:t>
            </a:r>
            <a:r>
              <a:rPr lang="cs-CZ" sz="1600" dirty="0">
                <a:solidFill>
                  <a:schemeClr val="folHlink"/>
                </a:solidFill>
              </a:rPr>
              <a:t>množství látky</a:t>
            </a:r>
            <a:r>
              <a:rPr lang="cs-CZ" sz="1600" dirty="0"/>
              <a:t> </a:t>
            </a:r>
            <a:br>
              <a:rPr lang="cs-CZ" sz="1600" dirty="0"/>
            </a:br>
            <a:endParaRPr lang="cs-CZ" sz="1600" dirty="0"/>
          </a:p>
          <a:p>
            <a:pPr marL="990600" lvl="1" indent="-533400">
              <a:buClr>
                <a:schemeClr val="folHlink"/>
              </a:buClr>
              <a:buFont typeface="Wingdings" pitchFamily="2" charset="2"/>
              <a:buChar char="Ø"/>
            </a:pPr>
            <a:r>
              <a:rPr lang="cs-CZ" sz="1600" dirty="0"/>
              <a:t>růst = zvětšování kterékoli části </a:t>
            </a:r>
            <a:r>
              <a:rPr lang="cs-CZ" sz="1600" dirty="0">
                <a:solidFill>
                  <a:schemeClr val="folHlink"/>
                </a:solidFill>
              </a:rPr>
              <a:t>tvaru</a:t>
            </a:r>
            <a:r>
              <a:rPr lang="cs-CZ" sz="1600" dirty="0"/>
              <a:t> (např. kosti živočicha)</a:t>
            </a:r>
          </a:p>
          <a:p>
            <a:pPr marL="990600" lvl="1" indent="-533400">
              <a:buClr>
                <a:schemeClr val="folHlink"/>
              </a:buClr>
              <a:buFont typeface="Wingdings" pitchFamily="2" charset="2"/>
              <a:buChar char="Ø"/>
            </a:pPr>
            <a:r>
              <a:rPr lang="cs-CZ" sz="1600" dirty="0"/>
              <a:t>látka se „střídá“ (tj. obměňuje)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u="sng" dirty="0" smtClean="0"/>
              <a:t>D. </a:t>
            </a:r>
            <a:r>
              <a:rPr lang="cs-CZ" sz="3200" u="sng" dirty="0"/>
              <a:t>Vysvětlení růstu (I 5)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cs-CZ" sz="2000" dirty="0" smtClean="0"/>
              <a:t>5. </a:t>
            </a:r>
            <a:r>
              <a:rPr lang="cs-CZ" sz="2000" dirty="0"/>
              <a:t>otázka – třetí k problému růstu:</a:t>
            </a:r>
            <a:br>
              <a:rPr lang="cs-CZ" sz="2000" dirty="0"/>
            </a:br>
            <a:r>
              <a:rPr lang="cs-CZ" sz="2000" i="1" dirty="0"/>
              <a:t>Jak vysvětlíme, že nemasitým pokrmem rostou masité části živočicha?</a:t>
            </a:r>
          </a:p>
          <a:p>
            <a:pPr marL="609600" indent="-609600"/>
            <a:endParaRPr lang="cs-CZ" sz="2000" i="1" dirty="0"/>
          </a:p>
          <a:p>
            <a:pPr marL="609600" indent="-609600">
              <a:buFontTx/>
              <a:buNone/>
            </a:pPr>
            <a:r>
              <a:rPr lang="cs-CZ" sz="2000" dirty="0"/>
              <a:t>Odpověď:</a:t>
            </a:r>
          </a:p>
          <a:p>
            <a:pPr marL="990600" lvl="1" indent="-533400">
              <a:buClr>
                <a:schemeClr val="folHlink"/>
              </a:buClr>
              <a:buFont typeface="Wingdings" pitchFamily="2" charset="2"/>
              <a:buChar char="§"/>
            </a:pPr>
            <a:r>
              <a:rPr lang="cs-CZ" sz="1600" dirty="0"/>
              <a:t>to, čím něco roste – tj. pokrm, musí být v možnosti tím, co roste (např. masem)</a:t>
            </a:r>
          </a:p>
          <a:p>
            <a:pPr marL="990600" lvl="1" indent="-533400">
              <a:buClr>
                <a:schemeClr val="folHlink"/>
              </a:buClr>
              <a:buFont typeface="Wingdings" pitchFamily="2" charset="2"/>
              <a:buChar char="§"/>
            </a:pPr>
            <a:r>
              <a:rPr lang="cs-CZ" sz="1600" dirty="0"/>
              <a:t>v rostoucím, jež je masem ve skutečnosti, je činitel působící růst (= tvar)</a:t>
            </a:r>
          </a:p>
          <a:p>
            <a:pPr marL="990600" lvl="1" indent="-533400">
              <a:buClr>
                <a:schemeClr val="folHlink"/>
              </a:buClr>
              <a:buFont typeface="Wingdings" pitchFamily="2" charset="2"/>
              <a:buChar char="§"/>
            </a:pPr>
            <a:r>
              <a:rPr lang="cs-CZ" sz="1600" dirty="0"/>
              <a:t>když přistupuje něco, co je masem v možnosti, tvar z toho činí maso ve skutečnosti</a:t>
            </a:r>
          </a:p>
          <a:p>
            <a:pPr marL="990600" lvl="1" indent="-533400">
              <a:buClr>
                <a:schemeClr val="folHlink"/>
              </a:buClr>
              <a:buFont typeface="Wingdings" pitchFamily="2" charset="2"/>
              <a:buChar char="Ø"/>
            </a:pPr>
            <a:r>
              <a:rPr lang="cs-CZ" sz="1600" dirty="0"/>
              <a:t>koexistence rostoucího a toho, čím rostoucí roste (a působení prvního na druhé), odlišuje růst od vzniku masa z ne-masa</a:t>
            </a:r>
            <a:br>
              <a:rPr lang="cs-CZ" sz="1600" dirty="0"/>
            </a:br>
            <a:endParaRPr lang="cs-CZ" sz="1600" dirty="0"/>
          </a:p>
          <a:p>
            <a:pPr marL="990600" lvl="1" indent="-533400">
              <a:buClr>
                <a:schemeClr val="folHlink"/>
              </a:buClr>
              <a:buFont typeface="Wingdings" pitchFamily="2" charset="2"/>
              <a:buChar char="§"/>
            </a:pPr>
            <a:r>
              <a:rPr lang="cs-CZ" sz="1600" dirty="0"/>
              <a:t>Zároveň ale pokrm musí být v možnosti také určitou </a:t>
            </a:r>
            <a:r>
              <a:rPr lang="cs-CZ" sz="1600" dirty="0">
                <a:solidFill>
                  <a:schemeClr val="folHlink"/>
                </a:solidFill>
              </a:rPr>
              <a:t>kvantitou</a:t>
            </a:r>
            <a:r>
              <a:rPr lang="cs-CZ" sz="1600" dirty="0"/>
              <a:t>.</a:t>
            </a:r>
          </a:p>
          <a:p>
            <a:pPr marL="1371600" lvl="2" indent="-457200">
              <a:buFont typeface="Wingdings" pitchFamily="2" charset="2"/>
              <a:buChar char="§"/>
            </a:pPr>
            <a:r>
              <a:rPr lang="cs-CZ" sz="1400" dirty="0"/>
              <a:t>co je v možnosti masem, ne však také kvantitou, bude působit jen výživu, nikoli růst</a:t>
            </a:r>
          </a:p>
          <a:p>
            <a:pPr marL="1371600" lvl="2" indent="-457200">
              <a:buFont typeface="Wingdings" pitchFamily="2" charset="2"/>
              <a:buChar char="§"/>
            </a:pPr>
            <a:r>
              <a:rPr lang="cs-CZ" sz="1400" dirty="0"/>
              <a:t>živá bytost se vždy vyživuje, ale ne vždy roste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2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u="sng" dirty="0" smtClean="0"/>
              <a:t>E. </a:t>
            </a:r>
            <a:r>
              <a:rPr lang="cs-CZ" sz="3200" u="sng" dirty="0"/>
              <a:t>Vznik: látka + protivy </a:t>
            </a:r>
            <a:r>
              <a:rPr lang="cs-CZ" sz="3200" u="sng" dirty="0">
                <a:sym typeface="Wingdings" pitchFamily="2" charset="2"/>
              </a:rPr>
              <a:t> prvky (II 1)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631825" indent="-631825"/>
            <a:r>
              <a:rPr lang="cs-CZ" sz="2000" dirty="0"/>
              <a:t>vznik a zánik se týká jen smyslově vnímatelných jsoucen</a:t>
            </a:r>
            <a:br>
              <a:rPr lang="cs-CZ" sz="2000" dirty="0"/>
            </a:br>
            <a:endParaRPr lang="cs-CZ" sz="2000" dirty="0"/>
          </a:p>
          <a:p>
            <a:pPr marL="631825" indent="-631825">
              <a:buFont typeface="Wingdings" pitchFamily="2" charset="2"/>
              <a:buChar char="Ø"/>
            </a:pPr>
            <a:r>
              <a:rPr lang="cs-CZ" sz="2000" dirty="0"/>
              <a:t>pro vysvětlení </a:t>
            </a:r>
            <a:r>
              <a:rPr lang="cs-CZ" sz="2000" dirty="0" smtClean="0"/>
              <a:t>mechanismu </a:t>
            </a:r>
            <a:r>
              <a:rPr lang="cs-CZ" sz="2000" dirty="0"/>
              <a:t>vzniku je třeba pojednat o jejich prvcích</a:t>
            </a:r>
            <a:br>
              <a:rPr lang="cs-CZ" sz="2000" dirty="0"/>
            </a:br>
            <a:endParaRPr lang="cs-CZ" sz="2000" dirty="0"/>
          </a:p>
          <a:p>
            <a:pPr marL="631825" indent="-631825"/>
            <a:r>
              <a:rPr lang="cs-CZ" sz="2000" i="1" dirty="0"/>
              <a:t>„My však tvrdíme, že je jakási látka smyslově vnímatelných těles, ale že není odloučená, nýbrž že je vždy spojena s dvojicí protiv, z které vznikají takzvané prvky.“</a:t>
            </a:r>
            <a:br>
              <a:rPr lang="cs-CZ" sz="2000" i="1" dirty="0"/>
            </a:br>
            <a:endParaRPr lang="cs-CZ" sz="2000" i="1" dirty="0"/>
          </a:p>
          <a:p>
            <a:pPr marL="631825" indent="-631825"/>
            <a:r>
              <a:rPr lang="cs-CZ" sz="2000" dirty="0"/>
              <a:t>tedy základ, počátek veškeré fyzikální skutečnosti představují:</a:t>
            </a:r>
          </a:p>
          <a:p>
            <a:pPr marL="1344613" lvl="1" indent="-533400">
              <a:buClr>
                <a:schemeClr val="folHlink"/>
              </a:buClr>
              <a:buFontTx/>
              <a:buAutoNum type="arabicPeriod"/>
            </a:pPr>
            <a:r>
              <a:rPr lang="cs-CZ" sz="1600" dirty="0"/>
              <a:t>látka, která tvoří podklad protiv (je podkladem tepla i chladna)</a:t>
            </a:r>
          </a:p>
          <a:p>
            <a:pPr marL="1344613" lvl="1" indent="-533400">
              <a:buClr>
                <a:schemeClr val="folHlink"/>
              </a:buClr>
              <a:buFontTx/>
              <a:buAutoNum type="arabicPeriod"/>
            </a:pPr>
            <a:r>
              <a:rPr lang="cs-CZ" sz="1600" dirty="0"/>
              <a:t>dvojice (dva páry) protiv; dvojice protiv se v sebe nepřeměňují</a:t>
            </a:r>
          </a:p>
          <a:p>
            <a:pPr marL="1344613" lvl="1" indent="-533400">
              <a:buClr>
                <a:schemeClr val="folHlink"/>
              </a:buClr>
              <a:buFontTx/>
              <a:buAutoNum type="arabicPeriod"/>
            </a:pPr>
            <a:r>
              <a:rPr lang="cs-CZ" sz="1600" dirty="0"/>
              <a:t>až na třetím místě oheň, vzduch, voda, země – tato tělesa se navzájem mění v sebe</a:t>
            </a:r>
            <a:br>
              <a:rPr lang="cs-CZ" sz="1600" dirty="0"/>
            </a:b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75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u="sng" dirty="0" smtClean="0"/>
              <a:t>E. </a:t>
            </a:r>
            <a:r>
              <a:rPr lang="cs-CZ" sz="3200" u="sng" dirty="0"/>
              <a:t>Vznik: látka + protivy </a:t>
            </a:r>
            <a:r>
              <a:rPr lang="cs-CZ" sz="3200" u="sng" dirty="0">
                <a:sym typeface="Wingdings" pitchFamily="2" charset="2"/>
              </a:rPr>
              <a:t> prvky (II 1)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628650" indent="-628650"/>
            <a:r>
              <a:rPr lang="cs-CZ" sz="2000" dirty="0"/>
              <a:t>základní myšlenka Aristotelova pojetí živlů</a:t>
            </a:r>
            <a:br>
              <a:rPr lang="cs-CZ" sz="2000" dirty="0"/>
            </a:br>
            <a:endParaRPr lang="cs-CZ" sz="2000" dirty="0"/>
          </a:p>
          <a:p>
            <a:pPr marL="1341438" lvl="1" indent="-533400">
              <a:buClr>
                <a:schemeClr val="folHlink"/>
              </a:buClr>
              <a:buFont typeface="Wingdings" pitchFamily="2" charset="2"/>
              <a:buChar char="§"/>
            </a:pPr>
            <a:r>
              <a:rPr lang="cs-CZ" sz="1600" dirty="0"/>
              <a:t>4 prvky našeho pozemského světa = tatáž látka + různé vlastnosti na dvou škálách:</a:t>
            </a:r>
          </a:p>
          <a:p>
            <a:pPr marL="1978025" lvl="2" indent="-457200"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1400" dirty="0"/>
              <a:t>teplé – studené</a:t>
            </a:r>
          </a:p>
          <a:p>
            <a:pPr marL="1978025" lvl="2" indent="-457200"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1400" dirty="0"/>
              <a:t>suché – vlhké</a:t>
            </a:r>
            <a:br>
              <a:rPr lang="cs-CZ" sz="1400" dirty="0"/>
            </a:br>
            <a:endParaRPr lang="cs-CZ" sz="1400" dirty="0"/>
          </a:p>
          <a:p>
            <a:pPr marL="1341438" lvl="1" indent="-533400">
              <a:buClr>
                <a:schemeClr val="folHlink"/>
              </a:buClr>
              <a:buFont typeface="Wingdings" pitchFamily="2" charset="2"/>
              <a:buChar char="§"/>
            </a:pPr>
            <a:r>
              <a:rPr lang="cs-CZ" sz="1600" dirty="0"/>
              <a:t>přitom tato látka </a:t>
            </a:r>
            <a:r>
              <a:rPr lang="cs-CZ" sz="1600" dirty="0">
                <a:solidFill>
                  <a:schemeClr val="folHlink"/>
                </a:solidFill>
              </a:rPr>
              <a:t>neexistuje jinak než pod uvedenými dvojicemi protiv</a:t>
            </a:r>
            <a:r>
              <a:rPr lang="cs-CZ" sz="1600" dirty="0"/>
              <a:t>, tedy vždy jen v podobě (smyslově vnímatelných) živlů</a:t>
            </a:r>
            <a:br>
              <a:rPr lang="cs-CZ" sz="1600" dirty="0"/>
            </a:br>
            <a:endParaRPr lang="cs-CZ" sz="1600" dirty="0"/>
          </a:p>
          <a:p>
            <a:pPr marL="1341438" lvl="1" indent="-533400">
              <a:buClr>
                <a:schemeClr val="folHlink"/>
              </a:buClr>
              <a:buFont typeface="Wingdings" pitchFamily="2" charset="2"/>
              <a:buChar char="§"/>
            </a:pPr>
            <a:r>
              <a:rPr lang="cs-CZ" sz="1600" dirty="0"/>
              <a:t>změna v protivách u daného prvku znamená jeho přeměnu v jiný prvek, což je </a:t>
            </a:r>
            <a:r>
              <a:rPr lang="cs-CZ" sz="1600" dirty="0">
                <a:solidFill>
                  <a:schemeClr val="folHlink"/>
                </a:solidFill>
              </a:rPr>
              <a:t>vznik a zánik</a:t>
            </a:r>
            <a:br>
              <a:rPr lang="cs-CZ" sz="1600" dirty="0">
                <a:solidFill>
                  <a:schemeClr val="folHlink"/>
                </a:solidFill>
              </a:rPr>
            </a:br>
            <a:endParaRPr lang="cs-CZ" sz="1600" dirty="0">
              <a:solidFill>
                <a:schemeClr val="folHlink"/>
              </a:solidFill>
            </a:endParaRPr>
          </a:p>
          <a:p>
            <a:pPr marL="628650" indent="-628650">
              <a:buClr>
                <a:schemeClr val="tx1"/>
              </a:buClr>
            </a:pPr>
            <a:r>
              <a:rPr lang="cs-CZ" sz="2000" dirty="0"/>
              <a:t>a o jaké prvky se to jedná?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u="sng" dirty="0" smtClean="0"/>
              <a:t>F. </a:t>
            </a:r>
            <a:r>
              <a:rPr lang="cs-CZ" sz="3200" u="sng" dirty="0">
                <a:sym typeface="Wingdings" pitchFamily="2" charset="2"/>
              </a:rPr>
              <a:t>Vlastnosti prvků a jejich počet (II 2-3)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609600" indent="-609600">
              <a:buFontTx/>
              <a:buAutoNum type="alphaLcPeriod"/>
            </a:pPr>
            <a:r>
              <a:rPr lang="cs-CZ" sz="2000" dirty="0"/>
              <a:t>empirické východisko – smyslově vnímatelné kvality:</a:t>
            </a:r>
          </a:p>
          <a:p>
            <a:pPr marL="609600" indent="-609600">
              <a:buFontTx/>
              <a:buNone/>
            </a:pPr>
            <a:endParaRPr lang="cs-CZ" sz="2000" dirty="0"/>
          </a:p>
          <a:p>
            <a:pPr marL="990600" lvl="1" indent="-533400">
              <a:buClr>
                <a:schemeClr val="folHlink"/>
              </a:buClr>
              <a:buFont typeface="Wingdings" pitchFamily="2" charset="2"/>
              <a:buChar char="§"/>
            </a:pPr>
            <a:r>
              <a:rPr lang="cs-CZ" sz="1600" dirty="0"/>
              <a:t>hledáme počátky (prvky) smyslově vnímatelných těles – to jsou však tělesa hmatatelná </a:t>
            </a:r>
            <a:r>
              <a:rPr lang="cs-CZ" sz="1600" dirty="0">
                <a:sym typeface="Wingdings" pitchFamily="2" charset="2"/>
              </a:rPr>
              <a:t></a:t>
            </a:r>
            <a:endParaRPr lang="cs-CZ" sz="1600" dirty="0"/>
          </a:p>
          <a:p>
            <a:pPr marL="990600" lvl="1" indent="-533400">
              <a:buClr>
                <a:schemeClr val="folHlink"/>
              </a:buClr>
              <a:buFont typeface="Wingdings" pitchFamily="2" charset="2"/>
              <a:buChar char="§"/>
            </a:pPr>
            <a:r>
              <a:rPr lang="cs-CZ" sz="1600" dirty="0"/>
              <a:t>tyto počátky budou rozlišeny a určeny právě protivami (</a:t>
            </a:r>
            <a:r>
              <a:rPr lang="en-US" sz="1600" dirty="0" err="1">
                <a:latin typeface="Palatino Linotype" pitchFamily="18" charset="0"/>
              </a:rPr>
              <a:t>ἐν</a:t>
            </a:r>
            <a:r>
              <a:rPr lang="en-US" sz="1600" dirty="0">
                <a:latin typeface="Palatino Linotype" pitchFamily="18" charset="0"/>
              </a:rPr>
              <a:t>αντιώσεις</a:t>
            </a:r>
            <a:r>
              <a:rPr lang="cs-CZ" sz="1600" dirty="0"/>
              <a:t>) náležejícími hmatu </a:t>
            </a:r>
            <a:r>
              <a:rPr lang="cs-CZ" sz="1600" dirty="0">
                <a:sym typeface="Wingdings" pitchFamily="2" charset="2"/>
              </a:rPr>
              <a:t></a:t>
            </a:r>
            <a:endParaRPr lang="cs-CZ" sz="1600" dirty="0"/>
          </a:p>
          <a:p>
            <a:pPr marL="990600" lvl="1" indent="-533400">
              <a:buClr>
                <a:schemeClr val="folHlink"/>
              </a:buClr>
              <a:buFont typeface="Wingdings" pitchFamily="2" charset="2"/>
              <a:buChar char="§"/>
            </a:pPr>
            <a:r>
              <a:rPr lang="cs-CZ" sz="1600" dirty="0"/>
              <a:t>teplo a chladno, sucho a vlhko, tíže a lehkost, tvrdost a měkkost, tuhost a křehkost, drsnost a hladkost, hustota a řídkost</a:t>
            </a:r>
          </a:p>
          <a:p>
            <a:pPr marL="990600" lvl="1" indent="-533400">
              <a:buClr>
                <a:schemeClr val="folHlink"/>
              </a:buClr>
              <a:buFont typeface="Wingdings" pitchFamily="2" charset="2"/>
              <a:buChar char="§"/>
            </a:pPr>
            <a:r>
              <a:rPr lang="cs-CZ" sz="1600" dirty="0"/>
              <a:t>prvotní jsou </a:t>
            </a:r>
            <a:r>
              <a:rPr lang="cs-CZ" sz="1600" dirty="0">
                <a:solidFill>
                  <a:schemeClr val="folHlink"/>
                </a:solidFill>
              </a:rPr>
              <a:t>teplo – chlad, sucho – vlhko</a:t>
            </a:r>
          </a:p>
          <a:p>
            <a:pPr marL="1371600" lvl="2" indent="-457200"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1400" dirty="0"/>
              <a:t>většinu ostatních lze odvodit od protivy suché (</a:t>
            </a:r>
            <a:r>
              <a:rPr lang="cs-CZ" sz="1400" dirty="0">
                <a:sym typeface="Wingdings" pitchFamily="2" charset="2"/>
              </a:rPr>
              <a:t> </a:t>
            </a:r>
            <a:r>
              <a:rPr lang="cs-CZ" sz="1400" dirty="0"/>
              <a:t>husté, křehké, tvrdé ve smyslu ztuhlé a vysušené opět jako ztuhlé) – vlhké (</a:t>
            </a:r>
            <a:r>
              <a:rPr lang="cs-CZ" sz="1400" dirty="0">
                <a:sym typeface="Wingdings" pitchFamily="2" charset="2"/>
              </a:rPr>
              <a:t> </a:t>
            </a:r>
            <a:r>
              <a:rPr lang="cs-CZ" sz="1400" dirty="0"/>
              <a:t>řídké, tuhé, měkké, mokré)</a:t>
            </a:r>
            <a:br>
              <a:rPr lang="cs-CZ" sz="1400" dirty="0"/>
            </a:br>
            <a:r>
              <a:rPr lang="cs-CZ" sz="1400" dirty="0"/>
              <a:t> </a:t>
            </a:r>
          </a:p>
          <a:p>
            <a:pPr marL="990600" lvl="1" indent="-533400">
              <a:buClr>
                <a:schemeClr val="folHlink"/>
              </a:buClr>
              <a:buFont typeface="Wingdings" pitchFamily="2" charset="2"/>
              <a:buChar char="Ø"/>
            </a:pPr>
            <a:r>
              <a:rPr lang="cs-CZ" sz="1600" dirty="0"/>
              <a:t>teplé – chladné, suché – vlhké jsou tedy základní dále neredukovatelné protivy („prvky – kvality“), které určují smyslově vnímatelné počátky hmatatelných těles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u="sng" dirty="0" smtClean="0"/>
              <a:t>F. </a:t>
            </a:r>
            <a:r>
              <a:rPr lang="cs-CZ" sz="3200" u="sng" dirty="0">
                <a:sym typeface="Wingdings" pitchFamily="2" charset="2"/>
              </a:rPr>
              <a:t>Vlastnosti prvků a jejich počet (II 2-3)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609600" indent="-609600">
              <a:buFontTx/>
              <a:buAutoNum type="alphaLcPeriod" startAt="2"/>
            </a:pPr>
            <a:r>
              <a:rPr lang="cs-CZ" sz="2000" dirty="0"/>
              <a:t>počet prvků –  „aritmetická“ dedukce:</a:t>
            </a:r>
          </a:p>
          <a:p>
            <a:pPr marL="609600" indent="-609600">
              <a:buFontTx/>
              <a:buNone/>
            </a:pPr>
            <a:endParaRPr lang="cs-CZ" sz="2000" dirty="0"/>
          </a:p>
          <a:p>
            <a:pPr marL="990600" lvl="1" indent="-533400">
              <a:buClr>
                <a:schemeClr val="folHlink"/>
              </a:buClr>
              <a:buFont typeface="Wingdings" pitchFamily="2" charset="2"/>
              <a:buChar char="§"/>
            </a:pPr>
            <a:r>
              <a:rPr lang="cs-CZ" sz="1600" dirty="0"/>
              <a:t>prvky – kvality jsou čtyři, což připouští 6 dvouprvkových kombinací („kombinace bez opakování“ – n*(n-1)/2 …). </a:t>
            </a:r>
          </a:p>
          <a:p>
            <a:pPr marL="990600" lvl="1" indent="-533400">
              <a:buClr>
                <a:schemeClr val="folHlink"/>
              </a:buClr>
              <a:buFont typeface="Wingdings" pitchFamily="2" charset="2"/>
              <a:buChar char="§"/>
            </a:pPr>
            <a:r>
              <a:rPr lang="cs-CZ" sz="1600" dirty="0"/>
              <a:t>avšak protivy se přirozeně nesdružují (nic nemůže být zároveň teplé a chladné) </a:t>
            </a:r>
            <a:r>
              <a:rPr lang="cs-CZ" sz="1600" dirty="0">
                <a:sym typeface="Wingdings" pitchFamily="2" charset="2"/>
              </a:rPr>
              <a:t></a:t>
            </a:r>
          </a:p>
          <a:p>
            <a:pPr marL="990600" lvl="1" indent="-533400">
              <a:buClr>
                <a:schemeClr val="folHlink"/>
              </a:buClr>
              <a:buFont typeface="Wingdings" pitchFamily="2" charset="2"/>
              <a:buChar char="§"/>
            </a:pPr>
            <a:endParaRPr lang="cs-CZ" sz="1600" dirty="0">
              <a:sym typeface="Symbol" pitchFamily="18" charset="2"/>
            </a:endParaRPr>
          </a:p>
          <a:p>
            <a:pPr marL="990600" lvl="1" indent="-533400">
              <a:buClr>
                <a:schemeClr val="folHlink"/>
              </a:buClr>
              <a:buFont typeface="Wingdings" pitchFamily="2" charset="2"/>
              <a:buChar char="Ø"/>
            </a:pPr>
            <a:r>
              <a:rPr lang="cs-CZ" sz="1600" dirty="0"/>
              <a:t>4 dvojice prvků – kvalit, které odpovídají jednoduchým tělesům:</a:t>
            </a:r>
          </a:p>
          <a:p>
            <a:pPr marL="1371600" lvl="2" indent="-457200"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1400" dirty="0"/>
              <a:t>teplé + suché = oheň</a:t>
            </a:r>
          </a:p>
          <a:p>
            <a:pPr marL="1371600" lvl="2" indent="-457200"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1400" dirty="0"/>
              <a:t>teplé + vlhké = vzduch (jako výpar)</a:t>
            </a:r>
          </a:p>
          <a:p>
            <a:pPr marL="1371600" lvl="2" indent="-457200"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1400" dirty="0"/>
              <a:t>studené + vlhké = voda</a:t>
            </a:r>
          </a:p>
          <a:p>
            <a:pPr marL="1371600" lvl="2" indent="-457200"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1400" dirty="0"/>
              <a:t>studené + suché = země</a:t>
            </a:r>
            <a:br>
              <a:rPr lang="cs-CZ" sz="1400" dirty="0"/>
            </a:br>
            <a:endParaRPr lang="cs-CZ" sz="1400" dirty="0"/>
          </a:p>
          <a:p>
            <a:pPr marL="990600" lvl="1" indent="-533400">
              <a:buClr>
                <a:schemeClr val="folHlink"/>
              </a:buClr>
              <a:buFont typeface="Wingdings" pitchFamily="2" charset="2"/>
              <a:buChar char="Ø"/>
            </a:pPr>
            <a:r>
              <a:rPr lang="cs-CZ" sz="1600" dirty="0"/>
              <a:t>oheň je protivou vodě, vzduch je protivou zemi – mají protivné kvality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6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u="sng" dirty="0" smtClean="0"/>
              <a:t>F. </a:t>
            </a:r>
            <a:r>
              <a:rPr lang="cs-CZ" sz="3200" u="sng" dirty="0">
                <a:sym typeface="Wingdings" pitchFamily="2" charset="2"/>
              </a:rPr>
              <a:t>Vlastnosti prvků a jejich počet (II 2-3)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609600" indent="-609600">
              <a:buFontTx/>
              <a:buAutoNum type="alphaLcPeriod" startAt="3"/>
            </a:pPr>
            <a:r>
              <a:rPr lang="cs-CZ" sz="2000" dirty="0"/>
              <a:t>vlastnosti prvků:</a:t>
            </a:r>
            <a:br>
              <a:rPr lang="cs-CZ" sz="2000" dirty="0"/>
            </a:br>
            <a:endParaRPr lang="cs-CZ" sz="2000" dirty="0"/>
          </a:p>
          <a:p>
            <a:pPr marL="990600" lvl="1" indent="-533400">
              <a:buClr>
                <a:schemeClr val="folHlink"/>
              </a:buClr>
              <a:buFont typeface="Wingdings" pitchFamily="2" charset="2"/>
              <a:buChar char="§"/>
            </a:pPr>
            <a:r>
              <a:rPr lang="cs-CZ" sz="1600" dirty="0"/>
              <a:t>prostorové určení</a:t>
            </a:r>
          </a:p>
          <a:p>
            <a:pPr marL="1371600" lvl="2" indent="-457200"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1400" dirty="0"/>
              <a:t>oheň a vzduch směřují k hranici (oheň více než vzduch</a:t>
            </a:r>
            <a:r>
              <a:rPr lang="cs-CZ" sz="1400" dirty="0" smtClean="0"/>
              <a:t>)</a:t>
            </a:r>
          </a:p>
          <a:p>
            <a:pPr marL="1371600" lvl="2" indent="-457200"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1400" dirty="0" smtClean="0"/>
              <a:t>země a voda směřují ke středu (více země než voda)</a:t>
            </a:r>
            <a:br>
              <a:rPr lang="cs-CZ" sz="1400" dirty="0" smtClean="0"/>
            </a:br>
            <a:endParaRPr lang="cs-CZ" sz="1600" dirty="0" smtClean="0"/>
          </a:p>
          <a:p>
            <a:pPr marL="990600" lvl="1" indent="-533400">
              <a:buClr>
                <a:schemeClr val="folHlink"/>
              </a:buClr>
              <a:buFont typeface="Wingdings" pitchFamily="2" charset="2"/>
              <a:buChar char="§"/>
            </a:pPr>
            <a:r>
              <a:rPr lang="cs-CZ" sz="1600" dirty="0" smtClean="0"/>
              <a:t>přiřazení </a:t>
            </a:r>
            <a:r>
              <a:rPr lang="cs-CZ" sz="1600" dirty="0"/>
              <a:t>charakteristické vlastnosti</a:t>
            </a:r>
          </a:p>
          <a:p>
            <a:pPr marL="1371600" lvl="2" indent="-457200"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1400" dirty="0"/>
              <a:t>oheň – teplo</a:t>
            </a:r>
          </a:p>
          <a:p>
            <a:pPr marL="1371600" lvl="2" indent="-457200"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1400" dirty="0"/>
              <a:t>země – sucho</a:t>
            </a:r>
          </a:p>
          <a:p>
            <a:pPr marL="1371600" lvl="2" indent="-457200"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1400" dirty="0"/>
              <a:t>voda – chladno</a:t>
            </a:r>
          </a:p>
          <a:p>
            <a:pPr marL="1371600" lvl="2" indent="-457200"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1400" dirty="0"/>
              <a:t>vzduch – vlhko</a:t>
            </a:r>
            <a:br>
              <a:rPr lang="cs-CZ" sz="1400" dirty="0"/>
            </a:br>
            <a:endParaRPr lang="cs-CZ" sz="1600" dirty="0"/>
          </a:p>
          <a:p>
            <a:pPr marL="990600" lvl="1" indent="-533400">
              <a:buClr>
                <a:schemeClr val="folHlink"/>
              </a:buClr>
              <a:buFont typeface="Wingdings" pitchFamily="2" charset="2"/>
              <a:buChar char="§"/>
            </a:pPr>
            <a:r>
              <a:rPr lang="cs-CZ" sz="1600" dirty="0"/>
              <a:t>proč vlhko nenáleží vodě?</a:t>
            </a:r>
          </a:p>
          <a:p>
            <a:pPr marL="1371600" lvl="2" indent="-457200">
              <a:buClr>
                <a:schemeClr val="tx1"/>
              </a:buClr>
              <a:buFont typeface="Wingdings" pitchFamily="2" charset="2"/>
              <a:buChar char="Ø"/>
            </a:pPr>
            <a:r>
              <a:rPr lang="cs-CZ" sz="1400" dirty="0"/>
              <a:t>důsledek předchozích kombinatorických dedukcí a daň touze po symetrii, která by odpovídala empirickým datům:</a:t>
            </a:r>
          </a:p>
          <a:p>
            <a:pPr marL="1371600" lvl="2" indent="-457200"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1400" dirty="0"/>
              <a:t>voda – vlhká (podle empirie) </a:t>
            </a:r>
            <a:r>
              <a:rPr lang="cs-CZ" sz="1400" dirty="0">
                <a:sym typeface="Wingdings" pitchFamily="2" charset="2"/>
              </a:rPr>
              <a:t></a:t>
            </a:r>
            <a:r>
              <a:rPr lang="cs-CZ" sz="1400" dirty="0"/>
              <a:t> oheň a voda nebudou protivy (proti empirii)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3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3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3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31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u="sng" dirty="0" smtClean="0"/>
              <a:t>G. </a:t>
            </a:r>
            <a:r>
              <a:rPr lang="cs-CZ" sz="3200" u="sng" dirty="0">
                <a:sym typeface="Wingdings" pitchFamily="2" charset="2"/>
              </a:rPr>
              <a:t>Metodologické shrnutí úvah o vzniku od začátku spisu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cs-CZ" sz="2000" dirty="0"/>
              <a:t>Z faktu vzniku a zániku (</a:t>
            </a:r>
            <a:r>
              <a:rPr lang="cs-CZ" sz="2000" dirty="0">
                <a:solidFill>
                  <a:schemeClr val="folHlink"/>
                </a:solidFill>
              </a:rPr>
              <a:t>daného jazykovým územ</a:t>
            </a:r>
            <a:r>
              <a:rPr lang="cs-CZ" sz="2000" dirty="0"/>
              <a:t>) </a:t>
            </a:r>
            <a:r>
              <a:rPr lang="cs-CZ" sz="2000" dirty="0" err="1"/>
              <a:t>Aristotelés</a:t>
            </a:r>
            <a:r>
              <a:rPr lang="cs-CZ" sz="2000" dirty="0"/>
              <a:t> vyvodil, že musí být více prvků než jeden.</a:t>
            </a:r>
            <a:br>
              <a:rPr lang="cs-CZ" sz="2000" dirty="0"/>
            </a:br>
            <a:endParaRPr lang="cs-CZ" sz="2000" dirty="0"/>
          </a:p>
          <a:p>
            <a:pPr marL="609600" indent="-609600">
              <a:buFontTx/>
              <a:buAutoNum type="arabicPeriod"/>
            </a:pPr>
            <a:r>
              <a:rPr lang="cs-CZ" sz="2000" dirty="0"/>
              <a:t>Z hmatatelných vlastností – tedy </a:t>
            </a:r>
            <a:r>
              <a:rPr lang="cs-CZ" sz="2000" dirty="0">
                <a:solidFill>
                  <a:schemeClr val="folHlink"/>
                </a:solidFill>
              </a:rPr>
              <a:t>z empirie</a:t>
            </a:r>
            <a:r>
              <a:rPr lang="cs-CZ" sz="2000" dirty="0"/>
              <a:t> – odvodil rozlišující vlastnosti (protivy) smyslově vnímatelných těles.</a:t>
            </a:r>
            <a:br>
              <a:rPr lang="cs-CZ" sz="2000" dirty="0"/>
            </a:br>
            <a:endParaRPr lang="cs-CZ" sz="2000" dirty="0"/>
          </a:p>
          <a:p>
            <a:pPr marL="609600" indent="-609600">
              <a:buFontTx/>
              <a:buAutoNum type="arabicPeriod"/>
            </a:pPr>
            <a:r>
              <a:rPr lang="cs-CZ" sz="2000" dirty="0"/>
              <a:t>Z počtu rozlišujících protiv kombinatoricky – tj. </a:t>
            </a:r>
            <a:r>
              <a:rPr lang="cs-CZ" sz="2000" dirty="0">
                <a:solidFill>
                  <a:schemeClr val="folHlink"/>
                </a:solidFill>
              </a:rPr>
              <a:t>deduktivně</a:t>
            </a:r>
            <a:r>
              <a:rPr lang="cs-CZ" sz="2000" dirty="0"/>
              <a:t> – vyvodil počet a vlastnosti prvků – substancí.</a:t>
            </a:r>
            <a:br>
              <a:rPr lang="cs-CZ" sz="2000" dirty="0"/>
            </a:br>
            <a:endParaRPr lang="cs-CZ" sz="2000" dirty="0"/>
          </a:p>
          <a:p>
            <a:pPr marL="609600" indent="-609600">
              <a:buFontTx/>
              <a:buAutoNum type="arabicPeriod"/>
            </a:pPr>
            <a:r>
              <a:rPr lang="cs-CZ" sz="2000" dirty="0"/>
              <a:t>Takto nalezeným prvkům přiřadil vnímané prvky, přičemž ve výsledku to empirii poněkud odporuje (viz problém s vodou).</a:t>
            </a:r>
            <a:r>
              <a:rPr lang="cs-CZ" sz="16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u="sng" dirty="0"/>
              <a:t>H</a:t>
            </a:r>
            <a:r>
              <a:rPr lang="cs-CZ" sz="3200" u="sng" dirty="0" smtClean="0"/>
              <a:t>. </a:t>
            </a:r>
            <a:r>
              <a:rPr lang="cs-CZ" sz="3200" u="sng" dirty="0">
                <a:sym typeface="Wingdings" pitchFamily="2" charset="2"/>
              </a:rPr>
              <a:t>Vzájemné přeměny prvků (II 4-6)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cs-CZ" sz="2000" dirty="0"/>
              <a:t>Vysvětlení vzniku jako nejzákladnějšího fyzikálního dění:</a:t>
            </a:r>
            <a:br>
              <a:rPr lang="cs-CZ" sz="2000" dirty="0"/>
            </a:br>
            <a:endParaRPr lang="cs-CZ" sz="2000" dirty="0"/>
          </a:p>
          <a:p>
            <a:pPr marL="990600" lvl="1" indent="-533400">
              <a:buClr>
                <a:schemeClr val="folHlink"/>
              </a:buClr>
              <a:buFont typeface="Wingdings" pitchFamily="2" charset="2"/>
              <a:buChar char="§"/>
            </a:pPr>
            <a:r>
              <a:rPr lang="cs-CZ" sz="1600" dirty="0"/>
              <a:t>jednoduchá tělesa vznikají vzájemně jedno ze druhého (zřejmé z pozorování)</a:t>
            </a:r>
          </a:p>
          <a:p>
            <a:pPr marL="990600" lvl="1" indent="-533400">
              <a:buClr>
                <a:schemeClr val="folHlink"/>
              </a:buClr>
              <a:buFont typeface="Wingdings" pitchFamily="2" charset="2"/>
              <a:buChar char="§"/>
            </a:pPr>
            <a:r>
              <a:rPr lang="cs-CZ" sz="1600" dirty="0"/>
              <a:t>vznik obecně vzato se děje z protivy a tato tělesa obsahují dvojice protiv </a:t>
            </a:r>
            <a:r>
              <a:rPr lang="cs-CZ" sz="1600" dirty="0">
                <a:sym typeface="Wingdings" pitchFamily="2" charset="2"/>
              </a:rPr>
              <a:t></a:t>
            </a:r>
            <a:br>
              <a:rPr lang="cs-CZ" sz="1600" dirty="0">
                <a:sym typeface="Wingdings" pitchFamily="2" charset="2"/>
              </a:rPr>
            </a:br>
            <a:endParaRPr lang="cs-CZ" sz="1600" dirty="0"/>
          </a:p>
          <a:p>
            <a:pPr marL="990600" lvl="1" indent="-533400">
              <a:buClr>
                <a:schemeClr val="folHlink"/>
              </a:buClr>
              <a:buFont typeface="Wingdings" pitchFamily="2" charset="2"/>
              <a:buChar char="Ø"/>
            </a:pPr>
            <a:r>
              <a:rPr lang="cs-CZ" sz="1600" i="1" dirty="0"/>
              <a:t>„Každé jednoduché těleso je přirozeně schopné vznikat z každého jiného…“</a:t>
            </a:r>
          </a:p>
          <a:p>
            <a:pPr marL="1371600" lvl="2" indent="-457200"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1400" dirty="0"/>
              <a:t>snadnější a rychlý přechod – jedna společná vlastnost: oheň ↔ vzduch, vzduch ↔ voda, voda ↔ země, země ↔ oheň</a:t>
            </a:r>
          </a:p>
          <a:p>
            <a:pPr marL="1371600" lvl="2" indent="-457200"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1400" dirty="0"/>
              <a:t>zdlouhavý přechod – mezi protivami lišícími se v obou vlastnostech (oheň ↔ voda, země ↔ vzduch)</a:t>
            </a:r>
            <a:endParaRPr lang="cs-CZ" sz="1400" i="1" dirty="0"/>
          </a:p>
          <a:p>
            <a:pPr marL="990600" lvl="1" indent="-533400">
              <a:buClr>
                <a:schemeClr val="folHlink"/>
              </a:buClr>
              <a:buFont typeface="Wingdings" pitchFamily="2" charset="2"/>
              <a:buChar char="§"/>
            </a:pPr>
            <a:endParaRPr lang="cs-CZ" sz="1600" dirty="0"/>
          </a:p>
          <a:p>
            <a:pPr marL="990600" lvl="1" indent="-533400">
              <a:buClr>
                <a:schemeClr val="folHlink"/>
              </a:buClr>
              <a:buFont typeface="Wingdings" pitchFamily="2" charset="2"/>
              <a:buChar char="§"/>
            </a:pPr>
            <a:r>
              <a:rPr lang="cs-CZ" sz="1600" dirty="0"/>
              <a:t>vznikání jednoduchých těles – v kruhu přes jednu společnou vlastnost: </a:t>
            </a:r>
            <a:br>
              <a:rPr lang="cs-CZ" sz="1600" dirty="0"/>
            </a:br>
            <a:r>
              <a:rPr lang="cs-CZ" sz="1600" dirty="0"/>
              <a:t>oheň ↔ vzduch ↔ voda ↔ </a:t>
            </a:r>
            <a:r>
              <a:rPr lang="cs-CZ" sz="1600" dirty="0" smtClean="0"/>
              <a:t>země</a:t>
            </a:r>
            <a:br>
              <a:rPr lang="cs-CZ" sz="1600" dirty="0" smtClean="0"/>
            </a:b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u="sng" dirty="0" smtClean="0"/>
              <a:t>I. </a:t>
            </a:r>
            <a:r>
              <a:rPr lang="cs-CZ" sz="3200" u="sng" dirty="0"/>
              <a:t>Nepřetržitost vznikání (II 9-11)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609600" indent="-609600">
              <a:buFontTx/>
              <a:buAutoNum type="alphaLcPeriod"/>
            </a:pPr>
            <a:r>
              <a:rPr lang="cs-CZ" sz="2000" i="1" dirty="0" smtClean="0"/>
              <a:t>Ale proč vlastně ve </a:t>
            </a:r>
            <a:r>
              <a:rPr lang="cs-CZ" sz="2000" i="1" dirty="0"/>
              <a:t>světě stále, bez ustání, věčně něco (především živé organismy) vzniká a zaniká? Co je toho příčinou?</a:t>
            </a:r>
            <a:br>
              <a:rPr lang="cs-CZ" sz="2000" i="1" dirty="0"/>
            </a:br>
            <a:endParaRPr lang="cs-CZ" sz="2000" i="1" dirty="0"/>
          </a:p>
          <a:p>
            <a:pPr marL="609600" indent="-609600">
              <a:buFontTx/>
              <a:buNone/>
            </a:pPr>
            <a:r>
              <a:rPr lang="cs-CZ" sz="2000" dirty="0"/>
              <a:t>Odpověď:</a:t>
            </a:r>
          </a:p>
          <a:p>
            <a:pPr marL="990600" lvl="1" indent="-533400">
              <a:buClr>
                <a:schemeClr val="folHlink"/>
              </a:buClr>
              <a:buFont typeface="Wingdings" pitchFamily="2" charset="2"/>
              <a:buChar char="§"/>
            </a:pPr>
            <a:r>
              <a:rPr lang="cs-CZ" sz="1600" dirty="0"/>
              <a:t>příčinou je pohyb Slunce během roku</a:t>
            </a:r>
          </a:p>
          <a:p>
            <a:pPr marL="1371600" lvl="2" indent="-457200">
              <a:buFont typeface="Wingdings" pitchFamily="2" charset="2"/>
              <a:buChar char="§"/>
            </a:pPr>
            <a:r>
              <a:rPr lang="cs-CZ" sz="1400" dirty="0"/>
              <a:t>jakožto pohyb kruhový, a tedy neustálý, může být příčinou neustálých dějů</a:t>
            </a:r>
          </a:p>
          <a:p>
            <a:pPr marL="1371600" lvl="2" indent="-457200">
              <a:buFont typeface="Wingdings" pitchFamily="2" charset="2"/>
              <a:buChar char="§"/>
            </a:pPr>
            <a:r>
              <a:rPr lang="cs-CZ" sz="1400" dirty="0"/>
              <a:t>jakožto dvojitý – Slunce se přibližuje a vzdaluje – je příčinou různých dějů: přibližování </a:t>
            </a:r>
            <a:r>
              <a:rPr lang="cs-CZ" sz="1400" dirty="0">
                <a:sym typeface="Wingdings" pitchFamily="2" charset="2"/>
              </a:rPr>
              <a:t></a:t>
            </a:r>
            <a:r>
              <a:rPr lang="cs-CZ" sz="1400" dirty="0"/>
              <a:t> vznik (živých organismů), vzdalování </a:t>
            </a:r>
            <a:r>
              <a:rPr lang="cs-CZ" sz="1400" dirty="0">
                <a:sym typeface="Wingdings" pitchFamily="2" charset="2"/>
              </a:rPr>
              <a:t> </a:t>
            </a:r>
            <a:r>
              <a:rPr lang="cs-CZ" sz="1400" dirty="0"/>
              <a:t>zánik (na podzim a v zimě</a:t>
            </a:r>
            <a:r>
              <a:rPr lang="cs-CZ" sz="1400" dirty="0" smtClean="0"/>
              <a:t>).</a:t>
            </a:r>
            <a:r>
              <a:rPr lang="cs-CZ" sz="1200" dirty="0"/>
              <a:t/>
            </a:r>
            <a:br>
              <a:rPr lang="cs-CZ" sz="1200" dirty="0"/>
            </a:br>
            <a:endParaRPr lang="cs-CZ" sz="1200" dirty="0"/>
          </a:p>
          <a:p>
            <a:pPr marL="990600" lvl="1" indent="-533400">
              <a:buClr>
                <a:schemeClr val="folHlink"/>
              </a:buClr>
              <a:buFont typeface="Wingdings" pitchFamily="2" charset="2"/>
              <a:buChar char="§"/>
            </a:pPr>
            <a:r>
              <a:rPr lang="cs-CZ" sz="1600" dirty="0"/>
              <a:t>odůvodnění odpovědi</a:t>
            </a:r>
          </a:p>
          <a:p>
            <a:pPr marL="1371600" lvl="2" indent="-457200">
              <a:buFont typeface="Wingdings" pitchFamily="2" charset="2"/>
              <a:buChar char="§"/>
            </a:pPr>
            <a:r>
              <a:rPr lang="cs-CZ" sz="1400" dirty="0"/>
              <a:t>empirické pozorování projevů živé přírody (rozkvět a ústup vegetace)</a:t>
            </a:r>
          </a:p>
          <a:p>
            <a:pPr marL="1371600" lvl="2" indent="-457200"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1400" dirty="0">
                <a:solidFill>
                  <a:schemeClr val="folHlink"/>
                </a:solidFill>
              </a:rPr>
              <a:t>teleologické</a:t>
            </a:r>
            <a:r>
              <a:rPr lang="cs-CZ" sz="1400" dirty="0"/>
              <a:t> založení neustálého vzniku: </a:t>
            </a:r>
          </a:p>
          <a:p>
            <a:pPr marL="1752600" lvl="3" indent="-381000"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1200" dirty="0"/>
              <a:t>tomuto světu nemůže náležet plné bytí</a:t>
            </a:r>
          </a:p>
          <a:p>
            <a:pPr marL="1752600" lvl="3" indent="-381000"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1200" dirty="0"/>
              <a:t>ale bytí je lepší než </a:t>
            </a:r>
            <a:r>
              <a:rPr lang="cs-CZ" sz="1200" dirty="0" smtClean="0"/>
              <a:t>nebytí </a:t>
            </a:r>
            <a:r>
              <a:rPr lang="cs-CZ" sz="1200" dirty="0" smtClean="0">
                <a:sym typeface="Wingdings" pitchFamily="2" charset="2"/>
              </a:rPr>
              <a:t></a:t>
            </a:r>
            <a:endParaRPr lang="cs-CZ" sz="1200" dirty="0"/>
          </a:p>
          <a:p>
            <a:pPr marL="1752600" lvl="3" indent="-381000">
              <a:buClr>
                <a:schemeClr val="tx1"/>
              </a:buClr>
              <a:buFont typeface="Wingdings" pitchFamily="2" charset="2"/>
              <a:buChar char="Ø"/>
            </a:pPr>
            <a:r>
              <a:rPr lang="cs-CZ" sz="1200" dirty="0"/>
              <a:t>božstvo světu přiřadilo aspoň nepřetržitost vzniku a zániku, což je blízké bytí (jsoucnosti)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4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4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4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4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u="sng" dirty="0" smtClean="0"/>
              <a:t>1. Vznik a zánik – </a:t>
            </a:r>
            <a:r>
              <a:rPr lang="cs-CZ" sz="3200" i="1" u="sng" dirty="0" smtClean="0"/>
              <a:t>O vzniku a zániku</a:t>
            </a:r>
            <a:endParaRPr lang="cs-CZ" sz="32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cs-CZ" sz="2000" dirty="0"/>
              <a:t>I. kniha: Obecný výklad o změnách.</a:t>
            </a:r>
          </a:p>
          <a:p>
            <a:pPr marL="990600" lvl="1" indent="-533400">
              <a:buFontTx/>
              <a:buAutoNum type="alphaUcPeriod"/>
            </a:pPr>
            <a:r>
              <a:rPr lang="cs-CZ" sz="1600" dirty="0" smtClean="0"/>
              <a:t>Úvod </a:t>
            </a:r>
            <a:r>
              <a:rPr lang="cs-CZ" sz="1600" dirty="0"/>
              <a:t>– cíl Aristotelova výkladu v polemice s </a:t>
            </a:r>
            <a:r>
              <a:rPr lang="cs-CZ" sz="1600" dirty="0" err="1"/>
              <a:t>eleaty</a:t>
            </a:r>
            <a:r>
              <a:rPr lang="cs-CZ" sz="1600" dirty="0"/>
              <a:t> a atomisty (I 8).</a:t>
            </a:r>
          </a:p>
          <a:p>
            <a:pPr marL="990600" lvl="1" indent="-533400">
              <a:buFontTx/>
              <a:buAutoNum type="alphaUcPeriod"/>
            </a:pPr>
            <a:r>
              <a:rPr lang="cs-CZ" sz="1600" dirty="0"/>
              <a:t>Rozlišení vzniku a kvalitativní změny (I 1-2, 4).</a:t>
            </a:r>
          </a:p>
          <a:p>
            <a:pPr marL="990600" lvl="1" indent="-533400">
              <a:buFontTx/>
              <a:buAutoNum type="alphaUcPeriod"/>
            </a:pPr>
            <a:r>
              <a:rPr lang="cs-CZ" sz="1600" dirty="0"/>
              <a:t>Naprostý vznik z hlediska jsoucnosti (I 3).</a:t>
            </a:r>
          </a:p>
          <a:p>
            <a:pPr marL="990600" lvl="1" indent="-533400">
              <a:buFontTx/>
              <a:buAutoNum type="alphaUcPeriod"/>
            </a:pPr>
            <a:r>
              <a:rPr lang="cs-CZ" sz="1600" dirty="0" smtClean="0"/>
              <a:t>Vysvětlení </a:t>
            </a:r>
            <a:r>
              <a:rPr lang="cs-CZ" sz="1600" dirty="0"/>
              <a:t>růstu (I 5).</a:t>
            </a:r>
            <a:br>
              <a:rPr lang="cs-CZ" sz="1600" dirty="0"/>
            </a:br>
            <a:endParaRPr lang="cs-CZ" sz="1600" dirty="0"/>
          </a:p>
          <a:p>
            <a:pPr marL="609600" indent="-609600">
              <a:buFontTx/>
              <a:buNone/>
            </a:pPr>
            <a:r>
              <a:rPr lang="cs-CZ" sz="2000" dirty="0"/>
              <a:t>II. kniha: Výklad o prvcích.</a:t>
            </a:r>
            <a:endParaRPr lang="cs-CZ" sz="1800" dirty="0"/>
          </a:p>
          <a:p>
            <a:pPr marL="990600" lvl="1" indent="-533400">
              <a:buFont typeface="+mj-lt"/>
              <a:buAutoNum type="alphaUcPeriod" startAt="5"/>
            </a:pPr>
            <a:r>
              <a:rPr lang="cs-CZ" sz="1600" dirty="0"/>
              <a:t>Vznik: látka + protivy </a:t>
            </a:r>
            <a:r>
              <a:rPr lang="cs-CZ" sz="1600" dirty="0">
                <a:sym typeface="Wingdings" pitchFamily="2" charset="2"/>
              </a:rPr>
              <a:t> prvky (II 1).</a:t>
            </a:r>
          </a:p>
          <a:p>
            <a:pPr marL="990600" lvl="1" indent="-533400">
              <a:buFontTx/>
              <a:buAutoNum type="alphaUcPeriod" startAt="5"/>
            </a:pPr>
            <a:r>
              <a:rPr lang="cs-CZ" sz="1600" dirty="0">
                <a:sym typeface="Wingdings" pitchFamily="2" charset="2"/>
              </a:rPr>
              <a:t>Vlastnosti prvků a jejich počet (II 2-3).</a:t>
            </a:r>
          </a:p>
          <a:p>
            <a:pPr marL="990600" lvl="1" indent="-533400">
              <a:buFontTx/>
              <a:buAutoNum type="alphaUcPeriod" startAt="5"/>
            </a:pPr>
            <a:r>
              <a:rPr lang="cs-CZ" sz="1600" dirty="0">
                <a:sym typeface="Wingdings" pitchFamily="2" charset="2"/>
              </a:rPr>
              <a:t>Metodologické shrnutí úvah o vzniku od začátku spisu.</a:t>
            </a:r>
          </a:p>
          <a:p>
            <a:pPr marL="990600" lvl="1" indent="-533400">
              <a:buFontTx/>
              <a:buAutoNum type="alphaUcPeriod" startAt="5"/>
            </a:pPr>
            <a:r>
              <a:rPr lang="cs-CZ" sz="1600" dirty="0">
                <a:sym typeface="Wingdings" pitchFamily="2" charset="2"/>
              </a:rPr>
              <a:t>Vzájemné přeměny prvků (II 4-6).</a:t>
            </a:r>
          </a:p>
          <a:p>
            <a:pPr marL="990600" lvl="1" indent="-533400">
              <a:buFontTx/>
              <a:buAutoNum type="alphaUcPeriod" startAt="5"/>
            </a:pPr>
            <a:r>
              <a:rPr lang="cs-CZ" sz="1600" dirty="0" smtClean="0"/>
              <a:t>Nepřetržitost </a:t>
            </a:r>
            <a:r>
              <a:rPr lang="cs-CZ" sz="1600" dirty="0"/>
              <a:t>vznikání (II 9-11).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u="sng" dirty="0" smtClean="0"/>
              <a:t>I. </a:t>
            </a:r>
            <a:r>
              <a:rPr lang="cs-CZ" sz="3200" u="sng" dirty="0"/>
              <a:t>Nepřetržitost vznikání (II 9-11)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609600" indent="-609600">
              <a:buFontTx/>
              <a:buAutoNum type="alphaLcPeriod" startAt="2"/>
            </a:pPr>
            <a:r>
              <a:rPr lang="cs-CZ" sz="2000" i="1" dirty="0"/>
              <a:t>Jestliže je čas neomezený a pohyb neustálý, proč se jednoduchá tělesa od sebe již neoddělila a nevzdálila, když se každé z nich pohybuje do svého vlastního místa?</a:t>
            </a:r>
            <a:br>
              <a:rPr lang="cs-CZ" sz="2000" i="1" dirty="0"/>
            </a:br>
            <a:endParaRPr lang="cs-CZ" sz="2000" i="1" dirty="0"/>
          </a:p>
          <a:p>
            <a:pPr marL="609600" indent="-609600">
              <a:buFontTx/>
              <a:buNone/>
            </a:pPr>
            <a:r>
              <a:rPr lang="cs-CZ" sz="2000" dirty="0"/>
              <a:t>Odpověď:</a:t>
            </a:r>
          </a:p>
          <a:p>
            <a:pPr marL="990600" lvl="1" indent="-533400">
              <a:buClr>
                <a:schemeClr val="folHlink"/>
              </a:buClr>
              <a:buFont typeface="Wingdings" pitchFamily="2" charset="2"/>
              <a:buChar char="§"/>
            </a:pPr>
            <a:r>
              <a:rPr lang="cs-CZ" sz="1600" i="1" dirty="0"/>
              <a:t>„Příčinou toho je totiž vzájemný přechod; neboť kdyby každé těleso zůstávalo ve vlastním místě a nezměnilo se působením sousedního, pak by se ovšem již od sebe oddělila. … protože se však mění, nemůže žádné z nich zůstat v nějakém pevně stanoveném místě.“</a:t>
            </a:r>
            <a:r>
              <a:rPr lang="cs-CZ" sz="1400" dirty="0"/>
              <a:t> </a:t>
            </a:r>
            <a:br>
              <a:rPr lang="cs-CZ" sz="1400" dirty="0"/>
            </a:br>
            <a:endParaRPr lang="cs-CZ" sz="1400" dirty="0"/>
          </a:p>
          <a:p>
            <a:pPr marL="609600" indent="-609600">
              <a:buFontTx/>
              <a:buNone/>
            </a:pPr>
            <a:r>
              <a:rPr lang="cs-CZ" sz="2000" dirty="0"/>
              <a:t>Tedy:</a:t>
            </a:r>
          </a:p>
          <a:p>
            <a:pPr marL="990600" lvl="1" indent="-533400">
              <a:buClr>
                <a:schemeClr val="folHlink"/>
              </a:buClr>
              <a:buFont typeface="Wingdings" pitchFamily="2" charset="2"/>
              <a:buChar char="§"/>
            </a:pPr>
            <a:r>
              <a:rPr lang="cs-CZ" sz="1600" dirty="0"/>
              <a:t>nutný kontakt různých prvků lišících se v protivách </a:t>
            </a:r>
            <a:r>
              <a:rPr lang="cs-CZ" sz="1600" dirty="0">
                <a:sym typeface="Wingdings" pitchFamily="2" charset="2"/>
              </a:rPr>
              <a:t> vzájemné působení a vznik a zánik prvků  nové „příležitosti“ pro přirozený pohyb  ten nikdy neustane a tělesa nikdy nemohou věčně zůstat v klidu na svých přirozených místech</a:t>
            </a:r>
          </a:p>
          <a:p>
            <a:pPr marL="990600" lvl="1" indent="-533400">
              <a:buClr>
                <a:schemeClr val="folHlink"/>
              </a:buClr>
              <a:buFont typeface="Wingdings" pitchFamily="2" charset="2"/>
              <a:buChar char="§"/>
            </a:pPr>
            <a:r>
              <a:rPr lang="cs-CZ" sz="1600" dirty="0">
                <a:sym typeface="Wingdings" pitchFamily="2" charset="2"/>
              </a:rPr>
              <a:t>p</a:t>
            </a:r>
            <a:r>
              <a:rPr lang="cs-CZ" sz="1600" dirty="0"/>
              <a:t>ak ovšem je tento svět velmi </a:t>
            </a:r>
            <a:r>
              <a:rPr lang="cs-CZ" sz="1600" dirty="0">
                <a:solidFill>
                  <a:schemeClr val="folHlink"/>
                </a:solidFill>
              </a:rPr>
              <a:t>dynamický a plný pohybu a změny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90525"/>
            <a:ext cx="8231188" cy="91122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600" u="sng" dirty="0"/>
              <a:t>2</a:t>
            </a:r>
            <a:r>
              <a:rPr lang="cs-CZ" sz="3600" u="sng" dirty="0" smtClean="0"/>
              <a:t>. </a:t>
            </a:r>
            <a:r>
              <a:rPr lang="cs-CZ" sz="3600" u="sng" dirty="0"/>
              <a:t>Těžké a lehké (</a:t>
            </a:r>
            <a:r>
              <a:rPr lang="cs-CZ" sz="3600" i="1" u="sng" dirty="0"/>
              <a:t>O nebi</a:t>
            </a:r>
            <a:r>
              <a:rPr lang="cs-CZ" sz="3600" u="sng" dirty="0"/>
              <a:t>)</a:t>
            </a:r>
            <a:endParaRPr lang="cs-CZ" sz="3600" i="1" u="sng" dirty="0"/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31188" cy="452755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marL="609600" indent="-609600">
              <a:spcBef>
                <a:spcPts val="500"/>
              </a:spcBef>
              <a:buFont typeface="Times New Roman" pitchFamily="18" charset="0"/>
              <a:buAutoNum type="alphaU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cs-CZ" sz="2000" dirty="0"/>
              <a:t>Položení </a:t>
            </a:r>
            <a:r>
              <a:rPr lang="cs-CZ" sz="2000" dirty="0" smtClean="0"/>
              <a:t>problému</a:t>
            </a:r>
            <a:r>
              <a:rPr lang="cs-CZ" sz="1800" dirty="0"/>
              <a:t/>
            </a:r>
            <a:br>
              <a:rPr lang="cs-CZ" sz="1800" dirty="0"/>
            </a:br>
            <a:endParaRPr lang="cs-CZ" sz="1800" dirty="0"/>
          </a:p>
          <a:p>
            <a:pPr marL="609600" indent="-609600">
              <a:spcBef>
                <a:spcPts val="500"/>
              </a:spcBef>
              <a:buFont typeface="Times New Roman" pitchFamily="18" charset="0"/>
              <a:buAutoNum type="alphaU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cs-CZ" sz="2000" dirty="0"/>
              <a:t>Obecný význam těžkého a lehkého v Aristotelově fyzice</a:t>
            </a:r>
          </a:p>
          <a:p>
            <a:pPr marL="990600" lvl="1" indent="-533400">
              <a:spcBef>
                <a:spcPts val="500"/>
              </a:spcBef>
              <a:buFont typeface="Times New Roman" pitchFamily="18" charset="0"/>
              <a:buAutoNum type="alphaL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cs-CZ" sz="1600" dirty="0"/>
              <a:t>vysvětlení jevů</a:t>
            </a:r>
          </a:p>
          <a:p>
            <a:pPr marL="990600" lvl="1" indent="-533400">
              <a:spcBef>
                <a:spcPts val="500"/>
              </a:spcBef>
              <a:buFont typeface="Times New Roman" pitchFamily="18" charset="0"/>
              <a:buAutoNum type="alphaL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cs-CZ" sz="1600" dirty="0"/>
              <a:t>konstrukce struktury veškerenstva (s cílem vysvětlit jevy…)</a:t>
            </a:r>
            <a:br>
              <a:rPr lang="cs-CZ" sz="1600" dirty="0"/>
            </a:br>
            <a:endParaRPr lang="cs-CZ" sz="2000" dirty="0"/>
          </a:p>
          <a:p>
            <a:pPr marL="609600" indent="-609600">
              <a:spcBef>
                <a:spcPts val="500"/>
              </a:spcBef>
              <a:buFont typeface="Times New Roman" pitchFamily="18" charset="0"/>
              <a:buAutoNum type="alphaU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cs-CZ" sz="2000" dirty="0"/>
              <a:t>Vymezení, definice</a:t>
            </a:r>
            <a:br>
              <a:rPr lang="cs-CZ" sz="2000" dirty="0"/>
            </a:br>
            <a:endParaRPr lang="cs-CZ" sz="2000" dirty="0"/>
          </a:p>
          <a:p>
            <a:pPr marL="609600" indent="-609600">
              <a:spcBef>
                <a:spcPts val="500"/>
              </a:spcBef>
              <a:buFont typeface="Times New Roman" pitchFamily="18" charset="0"/>
              <a:buAutoNum type="alphaU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cs-CZ" sz="2000" dirty="0" smtClean="0"/>
              <a:t>Základní </a:t>
            </a:r>
            <a:r>
              <a:rPr lang="cs-CZ" sz="2000" dirty="0"/>
              <a:t>teze o těžkém a </a:t>
            </a:r>
            <a:r>
              <a:rPr lang="cs-CZ" sz="2000" dirty="0" smtClean="0"/>
              <a:t>lehkém</a:t>
            </a:r>
            <a:br>
              <a:rPr lang="cs-CZ" sz="2000" dirty="0" smtClean="0"/>
            </a:br>
            <a:endParaRPr lang="cs-CZ" sz="2000" dirty="0" smtClean="0"/>
          </a:p>
          <a:p>
            <a:pPr marL="609600" indent="-609600">
              <a:spcBef>
                <a:spcPts val="500"/>
              </a:spcBef>
              <a:buFont typeface="Times New Roman" pitchFamily="18" charset="0"/>
              <a:buAutoNum type="alphaU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cs-CZ" sz="2000" dirty="0" smtClean="0"/>
              <a:t>Experimentální demonstrace těžkého a lehkého</a:t>
            </a:r>
            <a:br>
              <a:rPr lang="cs-CZ" sz="2000" dirty="0" smtClean="0"/>
            </a:br>
            <a:endParaRPr lang="cs-CZ" sz="2000" dirty="0" smtClean="0"/>
          </a:p>
          <a:p>
            <a:pPr marL="609600" indent="-609600">
              <a:spcBef>
                <a:spcPts val="500"/>
              </a:spcBef>
              <a:buFont typeface="Times New Roman" pitchFamily="18" charset="0"/>
              <a:buAutoNum type="alphaU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cs-CZ" sz="2000" dirty="0" smtClean="0"/>
              <a:t>Struktura světa z hlediska těžkého a lehkého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46084261"/>
      </p:ext>
    </p:extLst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90525"/>
            <a:ext cx="8231188" cy="91122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</a:pPr>
            <a:r>
              <a:rPr lang="cs-CZ" sz="3200" u="sng" dirty="0" smtClean="0"/>
              <a:t>2. </a:t>
            </a:r>
            <a:r>
              <a:rPr lang="cs-CZ" sz="3200" u="sng" dirty="0"/>
              <a:t>A. Položení problému</a:t>
            </a:r>
            <a:endParaRPr lang="cs-CZ" sz="3200" u="sng" dirty="0">
              <a:latin typeface="Palatino Linotype" pitchFamily="18" charset="0"/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31188" cy="452755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marL="658813" indent="-658813">
              <a:spcBef>
                <a:spcPts val="500"/>
              </a:spcBef>
              <a:buFontTx/>
              <a:buAutoNum type="alphaLcPeriod"/>
              <a:tabLst>
                <a:tab pos="1228725" algn="l"/>
                <a:tab pos="2143125" algn="l"/>
                <a:tab pos="3057525" algn="l"/>
                <a:tab pos="3971925" algn="l"/>
                <a:tab pos="4886325" algn="l"/>
                <a:tab pos="5800725" algn="l"/>
                <a:tab pos="6715125" algn="l"/>
                <a:tab pos="7629525" algn="l"/>
                <a:tab pos="8543925" algn="l"/>
                <a:tab pos="9458325" algn="l"/>
                <a:tab pos="10372725" algn="l"/>
              </a:tabLst>
            </a:pPr>
            <a:r>
              <a:rPr lang="cs-CZ" sz="2000" dirty="0"/>
              <a:t>empirie</a:t>
            </a:r>
          </a:p>
          <a:p>
            <a:pPr marL="1033463" lvl="1" indent="-576263">
              <a:spcBef>
                <a:spcPts val="350"/>
              </a:spcBef>
              <a:buClr>
                <a:schemeClr val="folHlink"/>
              </a:buClr>
              <a:buFont typeface="Wingdings" pitchFamily="2" charset="2"/>
              <a:buChar char="§"/>
              <a:tabLst>
                <a:tab pos="1228725" algn="l"/>
                <a:tab pos="2143125" algn="l"/>
                <a:tab pos="3057525" algn="l"/>
                <a:tab pos="3971925" algn="l"/>
                <a:tab pos="4886325" algn="l"/>
                <a:tab pos="5800725" algn="l"/>
                <a:tab pos="6715125" algn="l"/>
                <a:tab pos="7629525" algn="l"/>
                <a:tab pos="8543925" algn="l"/>
                <a:tab pos="9458325" algn="l"/>
                <a:tab pos="10372725" algn="l"/>
              </a:tabLst>
            </a:pPr>
            <a:r>
              <a:rPr lang="cs-CZ" sz="1600" dirty="0"/>
              <a:t>každodenní zkušenost – těžké a lehké jako počátky („jiskry</a:t>
            </a:r>
            <a:r>
              <a:rPr lang="cs-CZ" sz="1600" dirty="0" smtClean="0"/>
              <a:t>“) pohybu </a:t>
            </a:r>
            <a:r>
              <a:rPr lang="cs-CZ" sz="1600" dirty="0">
                <a:sym typeface="Wingdings" pitchFamily="2" charset="2"/>
              </a:rPr>
              <a:t></a:t>
            </a:r>
            <a:r>
              <a:rPr lang="cs-CZ" sz="1600" dirty="0"/>
              <a:t/>
            </a:r>
            <a:br>
              <a:rPr lang="cs-CZ" sz="1600" dirty="0"/>
            </a:br>
            <a:endParaRPr lang="cs-CZ" sz="1600" dirty="0"/>
          </a:p>
          <a:p>
            <a:pPr marL="658813" indent="-658813">
              <a:spcBef>
                <a:spcPts val="350"/>
              </a:spcBef>
              <a:buClr>
                <a:schemeClr val="tx1"/>
              </a:buClr>
              <a:buFont typeface="Wingdings" pitchFamily="2" charset="2"/>
              <a:buAutoNum type="alphaLcPeriod"/>
              <a:tabLst>
                <a:tab pos="1228725" algn="l"/>
                <a:tab pos="2143125" algn="l"/>
                <a:tab pos="3057525" algn="l"/>
                <a:tab pos="3971925" algn="l"/>
                <a:tab pos="4886325" algn="l"/>
                <a:tab pos="5800725" algn="l"/>
                <a:tab pos="6715125" algn="l"/>
                <a:tab pos="7629525" algn="l"/>
                <a:tab pos="8543925" algn="l"/>
                <a:tab pos="9458325" algn="l"/>
                <a:tab pos="10372725" algn="l"/>
              </a:tabLst>
            </a:pPr>
            <a:r>
              <a:rPr lang="cs-CZ" sz="2000" dirty="0"/>
              <a:t>předmět už pro starší myslitele – ovšem nikdy dostatečně osvětlený</a:t>
            </a:r>
          </a:p>
          <a:p>
            <a:pPr marL="1033463" lvl="1" indent="-576263">
              <a:spcBef>
                <a:spcPts val="350"/>
              </a:spcBef>
              <a:buClr>
                <a:schemeClr val="folHlink"/>
              </a:buClr>
              <a:buFont typeface="Wingdings" pitchFamily="2" charset="2"/>
              <a:buChar char="§"/>
              <a:tabLst>
                <a:tab pos="1228725" algn="l"/>
                <a:tab pos="2143125" algn="l"/>
                <a:tab pos="3057525" algn="l"/>
                <a:tab pos="3971925" algn="l"/>
                <a:tab pos="4886325" algn="l"/>
                <a:tab pos="5800725" algn="l"/>
                <a:tab pos="6715125" algn="l"/>
                <a:tab pos="7629525" algn="l"/>
                <a:tab pos="8543925" algn="l"/>
                <a:tab pos="9458325" algn="l"/>
                <a:tab pos="10372725" algn="l"/>
              </a:tabLst>
            </a:pPr>
            <a:r>
              <a:rPr lang="cs-CZ" sz="1800" dirty="0"/>
              <a:t>kritika Platóna – kvantitativní (relativní) pojetí těžkého a lehkého</a:t>
            </a:r>
          </a:p>
          <a:p>
            <a:pPr marL="1033463" lvl="1" indent="-576263">
              <a:spcBef>
                <a:spcPts val="350"/>
              </a:spcBef>
              <a:buClr>
                <a:schemeClr val="folHlink"/>
              </a:buClr>
              <a:buFont typeface="Wingdings" pitchFamily="2" charset="2"/>
              <a:buChar char="§"/>
              <a:tabLst>
                <a:tab pos="1228725" algn="l"/>
                <a:tab pos="2143125" algn="l"/>
                <a:tab pos="3057525" algn="l"/>
                <a:tab pos="3971925" algn="l"/>
                <a:tab pos="4886325" algn="l"/>
                <a:tab pos="5800725" algn="l"/>
                <a:tab pos="6715125" algn="l"/>
                <a:tab pos="7629525" algn="l"/>
                <a:tab pos="8543925" algn="l"/>
                <a:tab pos="9458325" algn="l"/>
                <a:tab pos="10372725" algn="l"/>
              </a:tabLst>
            </a:pPr>
            <a:r>
              <a:rPr lang="cs-CZ" sz="1800" dirty="0"/>
              <a:t>kritika atomistů – „substanční“ dualistické pojetí těžkého a lehkého</a:t>
            </a:r>
          </a:p>
          <a:p>
            <a:pPr marL="1033463" lvl="1" indent="-576263">
              <a:spcBef>
                <a:spcPts val="350"/>
              </a:spcBef>
              <a:buClr>
                <a:schemeClr val="folHlink"/>
              </a:buClr>
              <a:buFont typeface="Wingdings" pitchFamily="2" charset="2"/>
              <a:buChar char="§"/>
              <a:tabLst>
                <a:tab pos="1228725" algn="l"/>
                <a:tab pos="2143125" algn="l"/>
                <a:tab pos="3057525" algn="l"/>
                <a:tab pos="3971925" algn="l"/>
                <a:tab pos="4886325" algn="l"/>
                <a:tab pos="5800725" algn="l"/>
                <a:tab pos="6715125" algn="l"/>
                <a:tab pos="7629525" algn="l"/>
                <a:tab pos="8543925" algn="l"/>
                <a:tab pos="9458325" algn="l"/>
                <a:tab pos="10372725" algn="l"/>
              </a:tabLst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1554237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90525"/>
            <a:ext cx="8231188" cy="91122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</a:pPr>
            <a:r>
              <a:rPr lang="cs-CZ" sz="3200" u="sng" dirty="0" smtClean="0"/>
              <a:t>2. </a:t>
            </a:r>
            <a:r>
              <a:rPr lang="cs-CZ" sz="3200" u="sng" dirty="0"/>
              <a:t>B. Obecný význam těžkého a lehkého v Aristotelově fyzice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31188" cy="452755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marL="609600" indent="-609600">
              <a:spcBef>
                <a:spcPts val="450"/>
              </a:spcBef>
              <a:buFontTx/>
              <a:buAutoNum type="alphaLcPeriod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2000"/>
              <a:t>vysvětlení jevů</a:t>
            </a:r>
          </a:p>
          <a:p>
            <a:pPr marL="990600" lvl="1" indent="-533400">
              <a:spcBef>
                <a:spcPts val="350"/>
              </a:spcBef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/>
              <a:t>přirozené pohyby těles</a:t>
            </a:r>
          </a:p>
          <a:p>
            <a:pPr marL="990600" lvl="1" indent="-533400">
              <a:spcBef>
                <a:spcPts val="350"/>
              </a:spcBef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/>
              <a:t>vzájemné vztahy těles</a:t>
            </a:r>
            <a:br>
              <a:rPr lang="cs-CZ" sz="1600"/>
            </a:br>
            <a:endParaRPr lang="cs-CZ" sz="1600"/>
          </a:p>
          <a:p>
            <a:pPr marL="609600" indent="-609600">
              <a:spcBef>
                <a:spcPts val="450"/>
              </a:spcBef>
              <a:buFontTx/>
              <a:buAutoNum type="alphaLcPeriod" startAt="2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2000"/>
              <a:t>konstrukce teorie o struktuře veškerenstva</a:t>
            </a:r>
          </a:p>
          <a:p>
            <a:pPr marL="990600" lvl="1" indent="-533400">
              <a:spcBef>
                <a:spcPts val="350"/>
              </a:spcBef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/>
              <a:t>„vyvození“ látkového složení pozemského světa</a:t>
            </a:r>
          </a:p>
          <a:p>
            <a:pPr marL="990600" lvl="1" indent="-533400">
              <a:spcBef>
                <a:spcPts val="350"/>
              </a:spcBef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/>
              <a:t>důkaz existence pátého prvku</a:t>
            </a:r>
          </a:p>
          <a:p>
            <a:pPr marL="990600" lvl="1" indent="-533400">
              <a:spcBef>
                <a:spcPts val="350"/>
              </a:spcBef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/>
              <a:t>uspořádání prvků či látek v </a:t>
            </a:r>
            <a:r>
              <a:rPr lang="cs-CZ" sz="1600" i="1"/>
              <a:t>kosmu</a:t>
            </a:r>
            <a:endParaRPr lang="cs-CZ" sz="1600"/>
          </a:p>
        </p:txBody>
      </p:sp>
    </p:spTree>
    <p:extLst>
      <p:ext uri="{BB962C8B-B14F-4D97-AF65-F5344CB8AC3E}">
        <p14:creationId xmlns:p14="http://schemas.microsoft.com/office/powerpoint/2010/main" val="21488582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90525"/>
            <a:ext cx="8231188" cy="91122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</a:pPr>
            <a:r>
              <a:rPr lang="cs-CZ" sz="3200" u="sng" dirty="0" smtClean="0"/>
              <a:t>2. </a:t>
            </a:r>
            <a:r>
              <a:rPr lang="cs-CZ" sz="3200" u="sng" dirty="0"/>
              <a:t>C. Definice těžkého a lehkého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43463"/>
          </a:xfrm>
          <a:noFill/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marL="608013" indent="-608013">
              <a:spcBef>
                <a:spcPts val="1000"/>
              </a:spcBef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2000" i="1"/>
              <a:t>Fyzika</a:t>
            </a:r>
            <a:r>
              <a:rPr lang="cs-CZ" sz="2000"/>
              <a:t> VIII 7:</a:t>
            </a:r>
            <a:br>
              <a:rPr lang="cs-CZ" sz="2000"/>
            </a:br>
            <a:r>
              <a:rPr lang="cs-CZ" sz="1800" i="1"/>
              <a:t>„Všechny stavy </a:t>
            </a:r>
            <a:r>
              <a:rPr lang="en-US" sz="1800" i="1"/>
              <a:t>[</a:t>
            </a:r>
            <a:r>
              <a:rPr lang="cs-CZ" sz="1800" i="1"/>
              <a:t>tj. to, co podléhá kvalitativní změně</a:t>
            </a:r>
            <a:r>
              <a:rPr lang="en-US" sz="1800" i="1"/>
              <a:t>]</a:t>
            </a:r>
            <a:r>
              <a:rPr lang="cs-CZ" sz="1800" i="1"/>
              <a:t> mají svůj původ ve zhušťování a zřeďování: totiž těžké i lehké, měkké i tvrdé, teplé i studené se zdají být určitými formami zhuštění a zředění.“</a:t>
            </a:r>
            <a:br>
              <a:rPr lang="cs-CZ" sz="1800" i="1"/>
            </a:br>
            <a:endParaRPr lang="cs-CZ" sz="1800" i="1"/>
          </a:p>
          <a:p>
            <a:pPr marL="608013" indent="-608013">
              <a:spcBef>
                <a:spcPts val="1000"/>
              </a:spcBef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2000" i="1"/>
              <a:t>O vzniku a zániku</a:t>
            </a:r>
            <a:r>
              <a:rPr lang="cs-CZ" sz="2000"/>
              <a:t> II 2:</a:t>
            </a:r>
            <a:br>
              <a:rPr lang="cs-CZ" sz="2000"/>
            </a:br>
            <a:r>
              <a:rPr lang="cs-CZ" sz="1800"/>
              <a:t>Těžké a lehké patří k „hmatným protivám“ spolu s teplým – studeným, tvrdým – měkkým, tuhým – křehkým, drsným – hladkým, hrubým – jemným.</a:t>
            </a:r>
            <a:br>
              <a:rPr lang="cs-CZ" sz="1800"/>
            </a:br>
            <a:r>
              <a:rPr lang="cs-CZ" sz="1800"/>
              <a:t>Těžké a lehké přitom nejsou působícími a působení přijímajícími charakteristikami – teplé činí teplým, těžké nečiní těžkým.</a:t>
            </a:r>
          </a:p>
        </p:txBody>
      </p:sp>
    </p:spTree>
    <p:extLst>
      <p:ext uri="{BB962C8B-B14F-4D97-AF65-F5344CB8AC3E}">
        <p14:creationId xmlns:p14="http://schemas.microsoft.com/office/powerpoint/2010/main" val="19934363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90525"/>
            <a:ext cx="8231188" cy="91122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</a:pPr>
            <a:r>
              <a:rPr lang="cs-CZ" sz="3200" u="sng" dirty="0" smtClean="0"/>
              <a:t>2. </a:t>
            </a:r>
            <a:r>
              <a:rPr lang="cs-CZ" sz="3200" u="sng" dirty="0"/>
              <a:t>C. Definice těžkého a lehkého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43463"/>
          </a:xfrm>
          <a:noFill/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marL="608013" indent="-608013">
              <a:spcBef>
                <a:spcPts val="1000"/>
              </a:spcBef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2000" i="1"/>
              <a:t>O nebi</a:t>
            </a:r>
            <a:r>
              <a:rPr lang="cs-CZ" sz="2000"/>
              <a:t> IV 1:</a:t>
            </a:r>
            <a:br>
              <a:rPr lang="cs-CZ" sz="2000"/>
            </a:br>
            <a:r>
              <a:rPr lang="cs-CZ" sz="1800"/>
              <a:t>Těžké prostě (naprosto, „absolutně“) je to, co přirozeně směřuje vždy dolů a do středu.</a:t>
            </a:r>
            <a:br>
              <a:rPr lang="cs-CZ" sz="1800"/>
            </a:br>
            <a:r>
              <a:rPr lang="cs-CZ" sz="1800"/>
              <a:t>Lehké prostě je to, co přirozeně směřuje vždy nahoru a ke kraji.</a:t>
            </a:r>
            <a:br>
              <a:rPr lang="cs-CZ" sz="1800"/>
            </a:br>
            <a:r>
              <a:rPr lang="cs-CZ" sz="1800"/>
              <a:t/>
            </a:r>
            <a:br>
              <a:rPr lang="cs-CZ" sz="1800"/>
            </a:br>
            <a:r>
              <a:rPr lang="cs-CZ" sz="1800"/>
              <a:t>Těžké a lehké vzhledem k jinému („relativně“) je to, co se při stejném objemu pohybuje daným směrem rychleji (založeno na jedné základní tezi aristotelské fyziky!).</a:t>
            </a:r>
            <a:br>
              <a:rPr lang="cs-CZ" sz="1800"/>
            </a:br>
            <a:endParaRPr lang="cs-CZ" sz="1800"/>
          </a:p>
          <a:p>
            <a:pPr marL="608013" indent="-608013">
              <a:spcBef>
                <a:spcPts val="1000"/>
              </a:spcBef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2000" i="1"/>
              <a:t>O nebi</a:t>
            </a:r>
            <a:r>
              <a:rPr lang="cs-CZ" sz="2000"/>
              <a:t> IV 4:</a:t>
            </a:r>
            <a:br>
              <a:rPr lang="cs-CZ" sz="2000"/>
            </a:br>
            <a:r>
              <a:rPr lang="cs-CZ" sz="1800"/>
              <a:t>Těžké naprosto se nachází pod všemi věcmi, lehké naprosto na povrchu všeho.</a:t>
            </a:r>
            <a:endParaRPr lang="cs-CZ" sz="2000" i="1"/>
          </a:p>
        </p:txBody>
      </p:sp>
    </p:spTree>
    <p:extLst>
      <p:ext uri="{BB962C8B-B14F-4D97-AF65-F5344CB8AC3E}">
        <p14:creationId xmlns:p14="http://schemas.microsoft.com/office/powerpoint/2010/main" val="20362699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1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1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1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90525"/>
            <a:ext cx="8231188" cy="91122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</a:pPr>
            <a:r>
              <a:rPr lang="cs-CZ" sz="3200" u="sng" dirty="0" smtClean="0"/>
              <a:t>2. D. </a:t>
            </a:r>
            <a:r>
              <a:rPr lang="cs-CZ" sz="3200" u="sng" dirty="0"/>
              <a:t>Základní teze o těžkém a lehkém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43463"/>
          </a:xfrm>
          <a:noFill/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marL="609600" indent="-609600">
              <a:spcBef>
                <a:spcPts val="1000"/>
              </a:spcBef>
              <a:buFontTx/>
              <a:buAutoNum type="alphaLcPeriod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2000" dirty="0"/>
              <a:t>těžké a lehké se neliší kvantitativně, nýbrž kvalitativně</a:t>
            </a:r>
          </a:p>
          <a:p>
            <a:pPr marL="990600" lvl="1" indent="-533400">
              <a:spcBef>
                <a:spcPts val="1000"/>
              </a:spcBef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/>
              <a:t>X Platón v </a:t>
            </a:r>
            <a:r>
              <a:rPr lang="cs-CZ" sz="1600" i="1" dirty="0" err="1"/>
              <a:t>Tim</a:t>
            </a:r>
            <a:r>
              <a:rPr lang="cs-CZ" sz="1600" i="1" dirty="0"/>
              <a:t>.:</a:t>
            </a:r>
            <a:r>
              <a:rPr lang="cs-CZ" sz="1600" dirty="0"/>
              <a:t> těžší je to, co obsahuje více částí stejného druhu</a:t>
            </a:r>
          </a:p>
          <a:p>
            <a:pPr marL="990600" lvl="1" indent="-533400">
              <a:spcBef>
                <a:spcPts val="1000"/>
              </a:spcBef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/>
              <a:t>X atomisté: plné je těžké, prázdno je lehké, u těles podle jejich poměru</a:t>
            </a:r>
          </a:p>
          <a:p>
            <a:pPr marL="990600" lvl="1" indent="-533400">
              <a:spcBef>
                <a:spcPts val="1000"/>
              </a:spcBef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/>
              <a:t>zásadní odlišnost těžkého a lehkého (a těžkého i lehkého) lze vysvětlit pouze odlišností látky prvků:</a:t>
            </a:r>
          </a:p>
          <a:p>
            <a:pPr marL="1371600" lvl="2" indent="-457200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400" dirty="0"/>
              <a:t>4 prvky </a:t>
            </a:r>
            <a:r>
              <a:rPr lang="cs-CZ" sz="1400" dirty="0">
                <a:sym typeface="Wingdings" pitchFamily="2" charset="2"/>
              </a:rPr>
              <a:t> 4 látky</a:t>
            </a:r>
            <a:endParaRPr lang="cs-CZ" sz="1400" dirty="0"/>
          </a:p>
          <a:p>
            <a:pPr marL="1371600" lvl="2" indent="-457200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400" dirty="0"/>
              <a:t>přitom ale látka musí být nějakým způsobem táž kvůli jejich vzájemné přeměně</a:t>
            </a:r>
          </a:p>
          <a:p>
            <a:pPr marL="609600" indent="-609600">
              <a:spcBef>
                <a:spcPts val="1000"/>
              </a:spcBef>
              <a:buClr>
                <a:schemeClr val="tx1"/>
              </a:buClr>
              <a:buFont typeface="Wingdings" pitchFamily="2" charset="2"/>
              <a:buAutoNum type="alphaLcPeriod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2000" dirty="0"/>
              <a:t>oheň nemá žádnou tíži</a:t>
            </a:r>
          </a:p>
          <a:p>
            <a:pPr marL="990600" lvl="1" indent="-533400">
              <a:spcBef>
                <a:spcPts val="1000"/>
              </a:spcBef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/>
              <a:t>základní empirické východisko – oheň směřuje vždy vzhůru nad vše ostatní</a:t>
            </a:r>
          </a:p>
          <a:p>
            <a:pPr marL="990600" lvl="1" indent="-533400">
              <a:spcBef>
                <a:spcPts val="1000"/>
              </a:spcBef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/>
              <a:t>ohni náleží lehkost jako absolutní kvalita odlišná od tíhy</a:t>
            </a:r>
          </a:p>
          <a:p>
            <a:pPr marL="609600" indent="-609600">
              <a:spcBef>
                <a:spcPts val="1000"/>
              </a:spcBef>
              <a:buClr>
                <a:schemeClr val="tx1"/>
              </a:buClr>
              <a:buFont typeface="Wingdings" pitchFamily="2" charset="2"/>
              <a:buAutoNum type="alphaLcPeriod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2000" dirty="0"/>
              <a:t>větší množství téhož prvku má tíži či lehkost ve větší míře</a:t>
            </a:r>
          </a:p>
          <a:p>
            <a:pPr marL="990600" lvl="1" indent="-533400">
              <a:spcBef>
                <a:spcPts val="1000"/>
              </a:spcBef>
              <a:buClr>
                <a:schemeClr val="folHlink"/>
              </a:buClr>
              <a:buFont typeface="Wingdings" pitchFamily="2" charset="2"/>
              <a:buChar char="Ø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/>
              <a:t>větší těleso se pohybuje svým přirozeným směrem rychleji</a:t>
            </a:r>
          </a:p>
          <a:p>
            <a:pPr marL="990600" lvl="1" indent="-533400">
              <a:spcBef>
                <a:spcPts val="1000"/>
              </a:spcBef>
              <a:buClr>
                <a:schemeClr val="folHlink"/>
              </a:buClr>
              <a:buFont typeface="Wingdings" pitchFamily="2" charset="2"/>
              <a:buChar char="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cs-CZ" sz="1600" dirty="0"/>
              <a:t>založeno na empirii – především oheň, </a:t>
            </a:r>
            <a:r>
              <a:rPr lang="cs-CZ" sz="1600" dirty="0" smtClean="0"/>
              <a:t>ale také vzduch </a:t>
            </a:r>
            <a:r>
              <a:rPr lang="cs-CZ" sz="1600" dirty="0"/>
              <a:t>ve vodě</a:t>
            </a:r>
          </a:p>
        </p:txBody>
      </p:sp>
    </p:spTree>
    <p:extLst>
      <p:ext uri="{BB962C8B-B14F-4D97-AF65-F5344CB8AC3E}">
        <p14:creationId xmlns:p14="http://schemas.microsoft.com/office/powerpoint/2010/main" val="36420253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7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7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6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6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6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76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6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6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76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76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6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76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6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6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76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6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76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76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76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76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76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76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76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76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76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76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76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76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76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90525"/>
            <a:ext cx="8231188" cy="91122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</a:pPr>
            <a:r>
              <a:rPr lang="cs-CZ" sz="3200" u="sng" dirty="0" smtClean="0"/>
              <a:t>2. </a:t>
            </a:r>
            <a:r>
              <a:rPr lang="cs-CZ" sz="3200" u="sng" dirty="0"/>
              <a:t>E</a:t>
            </a:r>
            <a:r>
              <a:rPr lang="cs-CZ" sz="3200" u="sng" dirty="0" smtClean="0"/>
              <a:t>. </a:t>
            </a:r>
            <a:r>
              <a:rPr lang="cs-CZ" sz="3200" u="sng" dirty="0" smtClean="0"/>
              <a:t>Experimentální demonstrace</a:t>
            </a:r>
            <a:br>
              <a:rPr lang="cs-CZ" sz="3200" u="sng" dirty="0" smtClean="0"/>
            </a:br>
            <a:r>
              <a:rPr lang="cs-CZ" sz="3200" u="sng" dirty="0" smtClean="0"/>
              <a:t>těžkého a lehkého</a:t>
            </a:r>
            <a:endParaRPr lang="cs-CZ" sz="3200" u="sng" dirty="0"/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43463"/>
          </a:xfrm>
          <a:noFill/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marL="0" indent="0">
              <a:spcBef>
                <a:spcPts val="1000"/>
              </a:spcBef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endParaRPr lang="cs-CZ" sz="1600" dirty="0" smtClean="0"/>
          </a:p>
          <a:p>
            <a:pPr marL="0" indent="0">
              <a:spcBef>
                <a:spcPts val="1000"/>
              </a:spcBef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endParaRPr lang="cs-CZ" sz="1600" dirty="0"/>
          </a:p>
          <a:p>
            <a:pPr marL="0" indent="0">
              <a:spcBef>
                <a:spcPts val="1000"/>
              </a:spcBef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endParaRPr lang="cs-CZ" sz="1600" dirty="0" smtClean="0"/>
          </a:p>
          <a:p>
            <a:pPr marL="0" indent="0">
              <a:spcBef>
                <a:spcPts val="1000"/>
              </a:spcBef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endParaRPr lang="cs-CZ" sz="1600" dirty="0"/>
          </a:p>
          <a:p>
            <a:pPr marL="0" indent="0">
              <a:spcBef>
                <a:spcPts val="1000"/>
              </a:spcBef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endParaRPr lang="cs-CZ" sz="1600" dirty="0" smtClean="0"/>
          </a:p>
          <a:p>
            <a:pPr marL="0" indent="0">
              <a:spcBef>
                <a:spcPts val="1000"/>
              </a:spcBef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endParaRPr lang="cs-CZ" sz="1600" dirty="0"/>
          </a:p>
          <a:p>
            <a:pPr marL="0" indent="0">
              <a:spcBef>
                <a:spcPts val="1000"/>
              </a:spcBef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endParaRPr lang="cs-CZ" sz="1600" dirty="0" smtClean="0"/>
          </a:p>
          <a:p>
            <a:pPr marL="0" indent="0">
              <a:spcBef>
                <a:spcPts val="1000"/>
              </a:spcBef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endParaRPr lang="cs-CZ" sz="1600" dirty="0"/>
          </a:p>
          <a:p>
            <a:pPr marL="0" indent="0">
              <a:spcBef>
                <a:spcPts val="1000"/>
              </a:spcBef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endParaRPr lang="cs-CZ" sz="1600" dirty="0" smtClean="0"/>
          </a:p>
          <a:p>
            <a:pPr marL="0" indent="0">
              <a:spcBef>
                <a:spcPts val="1000"/>
              </a:spcBef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endParaRPr lang="cs-CZ" sz="1600" dirty="0"/>
          </a:p>
          <a:p>
            <a:pPr marL="0" indent="0">
              <a:spcBef>
                <a:spcPts val="1000"/>
              </a:spcBef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endParaRPr lang="cs-CZ" sz="2400" dirty="0" smtClean="0"/>
          </a:p>
          <a:p>
            <a:pPr marL="0" indent="0">
              <a:spcBef>
                <a:spcPts val="1000"/>
              </a:spcBef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971600" y="155679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těžké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55776" y="1341349"/>
            <a:ext cx="10502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těžší</a:t>
            </a:r>
            <a:endParaRPr lang="cs-CZ" sz="3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7524328" y="566124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lehké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724128" y="5661248"/>
            <a:ext cx="10502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lehčí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702299399"/>
      </p:ext>
    </p:extLst>
  </p:cSld>
  <p:clrMapOvr>
    <a:masterClrMapping/>
  </p:clrMapOvr>
  <p:transition/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10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1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" dur="10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6" fill="hold">
                          <p:stCondLst>
                            <p:cond delay="indefinite"/>
                          </p:stCondLst>
                          <p:childTnLst>
                            <p:par>
                              <p:cTn id="1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8" presetID="42" presetClass="path" presetSubtype="0" accel="50000" fill="hold" grpId="2" nodeType="clickEffect" p14:presetBounceEnd="33333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8.33333E-7 -4.81481E-6 L -0.00382 0.61366 " pathEditMode="relative" rAng="0" ptsTypes="AA" p14:bounceEnd="33333">
                                          <p:cBhvr>
                                            <p:cTn id="19" dur="3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91" y="30671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0" presetID="64" presetClass="path" presetSubtype="0" accel="50000" fill="hold" grpId="1" nodeType="withEffect" p14:presetBounceEnd="33333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16667E-6 -4.81481E-6 L 0.00399 -0.61481 " pathEditMode="relative" rAng="0" ptsTypes="AA" p14:bounceEnd="33333">
                                          <p:cBhvr>
                                            <p:cTn id="21" dur="3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91" y="-30741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64" presetClass="path" presetSubtype="0" accel="50000" decel="50000" fill="hold" grpId="3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00382 0.61365 L -0.00382 0.00462 " pathEditMode="relative" rAng="0" ptsTypes="AA">
                                          <p:cBhvr>
                                            <p:cTn id="25" dur="5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30463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6" fill="hold">
                          <p:stCondLst>
                            <p:cond delay="indefinite"/>
                          </p:stCondLst>
                          <p:childTnLst>
                            <p:par>
                              <p:cTn id="2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8" presetID="26" presetClass="entr" presetSubtype="0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0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1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36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37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38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39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40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41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42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43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4" fill="hold">
                          <p:stCondLst>
                            <p:cond delay="indefinite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42" presetClass="path" presetSubtype="0" accel="50000" fill="hold" grpId="0" nodeType="clickEffect" p14:presetBounceEnd="22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00382 0.00462 L -0.00382 0.61365 " pathEditMode="relative" rAng="0" ptsTypes="AA" p14:bounceEnd="22000">
                                          <p:cBhvr>
                                            <p:cTn id="47" dur="3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3044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48" presetID="42" presetClass="path" presetSubtype="0" accel="100000" fill="hold" grpId="0" nodeType="withEffect" p14:presetBounceEnd="405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44444E-6 -4.44444E-6 L -0.00053 0.6294 " pathEditMode="relative" rAng="0" ptsTypes="AA" p14:bounceEnd="40500">
                                          <p:cBhvr>
                                            <p:cTn id="49" dur="2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35" y="31458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0" fill="hold">
                          <p:stCondLst>
                            <p:cond delay="indefinite"/>
                          </p:stCondLst>
                          <p:childTnLst>
                            <p:par>
                              <p:cTn id="5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2" presetID="2" presetClass="entr" presetSubtype="4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4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6" presetID="42" presetClass="path" presetSubtype="0" accel="50000" decel="50000" fill="hold" grpId="3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00399 -0.61481 L 0.00399 0.00463 " pathEditMode="relative" rAng="0" ptsTypes="AA">
                                          <p:cBhvr>
                                            <p:cTn id="57" dur="5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30972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8" fill="hold">
                          <p:stCondLst>
                            <p:cond delay="indefinite"/>
                          </p:stCondLst>
                          <p:childTnLst>
                            <p:par>
                              <p:cTn id="5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0" presetID="64" presetClass="path" presetSubtype="0" accel="50000" fill="hold" grpId="2" nodeType="clickEffect" p14:presetBounceEnd="24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16667E-6 -4.81481E-6 L 0.00399 -0.61481 " pathEditMode="relative" rAng="0" ptsTypes="AA" p14:bounceEnd="24000">
                                          <p:cBhvr>
                                            <p:cTn id="61" dur="3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91" y="-30741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2" presetID="64" presetClass="path" presetSubtype="0" accel="50000" decel="50000" fill="hold" grpId="0" nodeType="withEffect" p14:presetBounceEnd="405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33333E-6 4.44444E-6 L 0.00573 -0.63056 " pathEditMode="relative" rAng="0" ptsTypes="AA" p14:bounceEnd="40500">
                                          <p:cBhvr>
                                            <p:cTn id="63" dur="2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78" y="-31528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/>
          <p:bldP spid="4" grpId="1"/>
          <p:bldP spid="4" grpId="2"/>
          <p:bldP spid="4" grpId="3"/>
          <p:bldP spid="5" grpId="0"/>
          <p:bldP spid="5" grpId="1"/>
          <p:bldP spid="6" grpId="0"/>
          <p:bldP spid="6" grpId="1"/>
          <p:bldP spid="6" grpId="2"/>
          <p:bldP spid="6" grpId="3"/>
          <p:bldP spid="7" grpId="0"/>
          <p:bldP spid="7" grpId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10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1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" dur="10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6" fill="hold">
                          <p:stCondLst>
                            <p:cond delay="indefinite"/>
                          </p:stCondLst>
                          <p:childTnLst>
                            <p:par>
                              <p:cTn id="1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8" presetID="42" presetClass="path" presetSubtype="0" accel="50000" fill="hold" grpId="2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8.33333E-7 -4.81481E-6 L -0.00382 0.61366 " pathEditMode="relative" rAng="0" ptsTypes="AA">
                                          <p:cBhvr>
                                            <p:cTn id="19" dur="3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91" y="30671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0" presetID="64" presetClass="path" presetSubtype="0" accel="5000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16667E-6 -4.81481E-6 L 0.00399 -0.61481 " pathEditMode="relative" rAng="0" ptsTypes="AA">
                                          <p:cBhvr>
                                            <p:cTn id="21" dur="3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91" y="-30741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64" presetClass="path" presetSubtype="0" accel="50000" decel="50000" fill="hold" grpId="3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00382 0.61365 L -0.00382 0.00462 " pathEditMode="relative" rAng="0" ptsTypes="AA">
                                          <p:cBhvr>
                                            <p:cTn id="25" dur="5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30463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6" fill="hold">
                          <p:stCondLst>
                            <p:cond delay="indefinite"/>
                          </p:stCondLst>
                          <p:childTnLst>
                            <p:par>
                              <p:cTn id="2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8" presetID="26" presetClass="entr" presetSubtype="0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0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1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36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37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38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39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40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41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42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43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4" fill="hold">
                          <p:stCondLst>
                            <p:cond delay="indefinite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42" presetClass="path" presetSubtype="0" ac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00382 0.00462 L -0.00382 0.61365 " pathEditMode="relative" rAng="0" ptsTypes="AA">
                                          <p:cBhvr>
                                            <p:cTn id="47" dur="3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3044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48" presetID="42" presetClass="path" presetSubtype="0" ac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44444E-6 -4.44444E-6 L -0.00053 0.6294 " pathEditMode="relative" rAng="0" ptsTypes="AA">
                                          <p:cBhvr>
                                            <p:cTn id="49" dur="2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35" y="31458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0" fill="hold">
                          <p:stCondLst>
                            <p:cond delay="indefinite"/>
                          </p:stCondLst>
                          <p:childTnLst>
                            <p:par>
                              <p:cTn id="5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2" presetID="2" presetClass="entr" presetSubtype="4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4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6" presetID="42" presetClass="path" presetSubtype="0" accel="50000" decel="50000" fill="hold" grpId="3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00399 -0.61481 L 0.00399 0.00463 " pathEditMode="relative" rAng="0" ptsTypes="AA">
                                          <p:cBhvr>
                                            <p:cTn id="57" dur="5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30972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8" fill="hold">
                          <p:stCondLst>
                            <p:cond delay="indefinite"/>
                          </p:stCondLst>
                          <p:childTnLst>
                            <p:par>
                              <p:cTn id="5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0" presetID="64" presetClass="path" presetSubtype="0" accel="50000" fill="hold" grpId="2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16667E-6 -4.81481E-6 L 0.00399 -0.61481 " pathEditMode="relative" rAng="0" ptsTypes="AA">
                                          <p:cBhvr>
                                            <p:cTn id="61" dur="3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91" y="-30741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2" presetID="64" presetClass="path" presetSubtype="0" accel="50000" decel="5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33333E-6 4.44444E-6 L 0.00573 -0.63056 " pathEditMode="relative" rAng="0" ptsTypes="AA">
                                          <p:cBhvr>
                                            <p:cTn id="63" dur="2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78" y="-31528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/>
          <p:bldP spid="4" grpId="1"/>
          <p:bldP spid="4" grpId="2"/>
          <p:bldP spid="4" grpId="3"/>
          <p:bldP spid="5" grpId="0"/>
          <p:bldP spid="5" grpId="1"/>
          <p:bldP spid="6" grpId="0"/>
          <p:bldP spid="6" grpId="1"/>
          <p:bldP spid="6" grpId="2"/>
          <p:bldP spid="6" grpId="3"/>
          <p:bldP spid="7" grpId="0"/>
          <p:bldP spid="7" grpId="1"/>
        </p:bldLst>
      </p:timing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</a:pPr>
            <a:r>
              <a:rPr lang="cs-CZ" sz="3200" u="sng" dirty="0"/>
              <a:t>2</a:t>
            </a:r>
            <a:r>
              <a:rPr lang="cs-CZ" sz="3200" u="sng" dirty="0" smtClean="0"/>
              <a:t>. </a:t>
            </a:r>
            <a:r>
              <a:rPr lang="cs-CZ" sz="3200" u="sng" dirty="0"/>
              <a:t>F</a:t>
            </a:r>
            <a:r>
              <a:rPr lang="cs-CZ" sz="3200" u="sng" dirty="0" smtClean="0"/>
              <a:t>. </a:t>
            </a:r>
            <a:r>
              <a:rPr lang="cs-CZ" sz="3200" u="sng" dirty="0"/>
              <a:t>Struktura světa z </a:t>
            </a:r>
            <a:r>
              <a:rPr lang="cs-CZ" sz="3200" u="sng" dirty="0" smtClean="0"/>
              <a:t>hlediska</a:t>
            </a:r>
            <a:br>
              <a:rPr lang="cs-CZ" sz="3200" u="sng" dirty="0" smtClean="0"/>
            </a:br>
            <a:r>
              <a:rPr lang="cs-CZ" sz="3200" u="sng" dirty="0" smtClean="0"/>
              <a:t>těžkého </a:t>
            </a:r>
            <a:r>
              <a:rPr lang="cs-CZ" sz="3200" u="sng" dirty="0"/>
              <a:t>a lehkého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395600" y="350100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X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75856" y="2636912"/>
            <a:ext cx="748923" cy="369332"/>
          </a:xfrm>
          <a:prstGeom prst="rect">
            <a:avLst/>
          </a:prstGeom>
          <a:solidFill>
            <a:srgbClr val="663300"/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země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 rot="10800000">
            <a:off x="5292080" y="5661248"/>
            <a:ext cx="748923" cy="369332"/>
          </a:xfrm>
          <a:prstGeom prst="rect">
            <a:avLst/>
          </a:prstGeom>
          <a:solidFill>
            <a:srgbClr val="663300"/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země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 rot="1819550">
            <a:off x="5666541" y="2420888"/>
            <a:ext cx="684803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voda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 rot="18442600">
            <a:off x="2668416" y="3103605"/>
            <a:ext cx="780396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voda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 rot="6307999">
            <a:off x="6087392" y="4584728"/>
            <a:ext cx="684803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voda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 rot="12158566">
            <a:off x="3869159" y="3903739"/>
            <a:ext cx="684803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voda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 rot="3509872">
            <a:off x="4437587" y="3198836"/>
            <a:ext cx="915635" cy="369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2">
                    <a:lumMod val="75000"/>
                  </a:schemeClr>
                </a:solidFill>
              </a:rPr>
              <a:t>vzduch</a:t>
            </a:r>
            <a:endParaRPr lang="cs-CZ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 rot="15722504">
            <a:off x="2380255" y="5291916"/>
            <a:ext cx="915635" cy="369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2">
                    <a:lumMod val="75000"/>
                  </a:schemeClr>
                </a:solidFill>
              </a:rPr>
              <a:t>vzduch</a:t>
            </a:r>
            <a:endParaRPr lang="cs-CZ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 rot="19600012">
            <a:off x="1475656" y="1628800"/>
            <a:ext cx="915635" cy="369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2">
                    <a:lumMod val="75000"/>
                  </a:schemeClr>
                </a:solidFill>
              </a:rPr>
              <a:t>vzduch</a:t>
            </a:r>
            <a:endParaRPr lang="cs-CZ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 rot="7811139">
            <a:off x="6015888" y="5268673"/>
            <a:ext cx="915635" cy="369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2">
                    <a:lumMod val="75000"/>
                  </a:schemeClr>
                </a:solidFill>
              </a:rPr>
              <a:t>vzduch</a:t>
            </a:r>
            <a:endParaRPr lang="cs-CZ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375084" y="2088605"/>
            <a:ext cx="697627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oheň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 rot="16200000">
            <a:off x="3473530" y="3253626"/>
            <a:ext cx="697627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oheň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 rot="11230601">
            <a:off x="5022694" y="4377781"/>
            <a:ext cx="697627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oheň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 rot="5571233">
            <a:off x="4855347" y="3461180"/>
            <a:ext cx="697627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oheň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3580923"/>
      </p:ext>
    </p:extLst>
  </p:cSld>
  <p:clrMapOvr>
    <a:masterClrMapping/>
  </p:clrMapOvr>
  <p:transition spd="med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81481E-6 L -0.11962 -0.2787 " pathEditMode="relative" rAng="0" ptsTypes="AA">
                                      <p:cBhvr>
                                        <p:cTn id="55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90" y="-13935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59259E-6 L 0.09306 0.09908 " pathEditMode="relative" rAng="0" ptsTypes="AA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3" y="4954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48148E-6 L 0.08055 -1.48148E-6 " pathEditMode="relative" rAng="0" ptsTypes="AA">
                                      <p:cBhvr>
                                        <p:cTn id="62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28" y="0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63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05556E-6 2.96296E-6 L 0.0592 -0.05625 " pathEditMode="relative" rAng="0" ptsTypes="AA">
                                      <p:cBhvr>
                                        <p:cTn id="64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1" y="-2824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77778E-7 -4.44444E-6 L -0.0158 0.02987 " pathEditMode="relative" rAng="0" ptsTypes="AA">
                                      <p:cBhvr>
                                        <p:cTn id="66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9" y="1481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44444E-6 L -0.11875 0.0868 " pathEditMode="relative" rAng="0" ptsTypes="AA">
                                      <p:cBhvr>
                                        <p:cTn id="68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37" y="4329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81481E-6 L -0.08993 0.09538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97" y="4769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11111E-6 L -0.12275 -0.00139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46" y="-69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33333E-6 L 0.1026 0.02061 " pathEditMode="relative" rAng="0" ptsTypes="AA">
                                      <p:cBhvr>
                                        <p:cTn id="7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22" y="1019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7037E-7 L -0.15591 -0.11134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95" y="-5579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48148E-6 L 0.15469 0.20417 " pathEditMode="relative" rAng="0" ptsTypes="AA">
                                      <p:cBhvr>
                                        <p:cTn id="78" dur="2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26" y="10208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7037E-7 L 0.07952 -0.13032 " pathEditMode="relative" rAng="0" ptsTypes="AA">
                                      <p:cBhvr>
                                        <p:cTn id="80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76" y="-6528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7.40741E-7 L -0.15278 -0.12708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39" y="-6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7" grpId="0" animBg="1"/>
      <p:bldP spid="7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1" grpId="0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</a:pPr>
            <a:r>
              <a:rPr lang="cs-CZ" sz="3200" u="sng" dirty="0" smtClean="0"/>
              <a:t>2. </a:t>
            </a:r>
            <a:r>
              <a:rPr lang="cs-CZ" sz="3200" u="sng" dirty="0"/>
              <a:t>F</a:t>
            </a:r>
            <a:r>
              <a:rPr lang="cs-CZ" sz="3200" u="sng" dirty="0" smtClean="0"/>
              <a:t>. </a:t>
            </a:r>
            <a:r>
              <a:rPr lang="cs-CZ" sz="3200" u="sng" dirty="0"/>
              <a:t>Struktura světa z </a:t>
            </a:r>
            <a:r>
              <a:rPr lang="cs-CZ" sz="3200" u="sng" dirty="0" smtClean="0"/>
              <a:t>hlediska</a:t>
            </a:r>
            <a:br>
              <a:rPr lang="cs-CZ" sz="3200" u="sng" dirty="0" smtClean="0"/>
            </a:br>
            <a:r>
              <a:rPr lang="cs-CZ" sz="3200" u="sng" dirty="0" smtClean="0"/>
              <a:t>těžkého </a:t>
            </a:r>
            <a:r>
              <a:rPr lang="cs-CZ" sz="3200" u="sng" dirty="0"/>
              <a:t>a lehkého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395600" y="350100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X</a:t>
            </a:r>
            <a:endParaRPr lang="cs-CZ" dirty="0"/>
          </a:p>
        </p:txBody>
      </p:sp>
      <p:sp>
        <p:nvSpPr>
          <p:cNvPr id="15" name="Ovál 14"/>
          <p:cNvSpPr>
            <a:spLocks noChangeAspect="1"/>
          </p:cNvSpPr>
          <p:nvPr/>
        </p:nvSpPr>
        <p:spPr>
          <a:xfrm>
            <a:off x="4132829" y="3253626"/>
            <a:ext cx="864096" cy="864096"/>
          </a:xfrm>
          <a:prstGeom prst="ellipse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endParaRPr lang="cs-CZ" dirty="0"/>
          </a:p>
        </p:txBody>
      </p:sp>
      <p:sp>
        <p:nvSpPr>
          <p:cNvPr id="19" name="Prstenec 18"/>
          <p:cNvSpPr/>
          <p:nvPr/>
        </p:nvSpPr>
        <p:spPr>
          <a:xfrm>
            <a:off x="3715221" y="2816061"/>
            <a:ext cx="1699311" cy="1739225"/>
          </a:xfrm>
          <a:prstGeom prst="donut">
            <a:avLst>
              <a:gd name="adj" fmla="val 25445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216000" rtlCol="0" anchor="t" anchorCtr="0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0" name="Prstenec 19"/>
          <p:cNvSpPr>
            <a:spLocks noChangeAspect="1"/>
          </p:cNvSpPr>
          <p:nvPr/>
        </p:nvSpPr>
        <p:spPr>
          <a:xfrm>
            <a:off x="3160564" y="2281519"/>
            <a:ext cx="2808625" cy="2808312"/>
          </a:xfrm>
          <a:prstGeom prst="donut">
            <a:avLst>
              <a:gd name="adj" fmla="val 19658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4107059" y="2407251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2">
                    <a:lumMod val="75000"/>
                  </a:schemeClr>
                </a:solidFill>
              </a:rPr>
              <a:t>vzduch</a:t>
            </a:r>
            <a:endParaRPr lang="cs-CZ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4222475" y="2884294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voda</a:t>
            </a:r>
            <a:endParaRPr lang="cs-CZ" dirty="0"/>
          </a:p>
        </p:txBody>
      </p:sp>
      <p:sp>
        <p:nvSpPr>
          <p:cNvPr id="23" name="Prstenec 22"/>
          <p:cNvSpPr/>
          <p:nvPr/>
        </p:nvSpPr>
        <p:spPr>
          <a:xfrm>
            <a:off x="2764877" y="1885675"/>
            <a:ext cx="3600000" cy="3600000"/>
          </a:xfrm>
          <a:prstGeom prst="donut">
            <a:avLst>
              <a:gd name="adj" fmla="val 1194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4162327" y="184482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oheň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4190414" y="347095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země</a:t>
            </a:r>
            <a:endParaRPr lang="cs-CZ" dirty="0"/>
          </a:p>
        </p:txBody>
      </p:sp>
      <p:sp>
        <p:nvSpPr>
          <p:cNvPr id="26" name="Prstenec 25"/>
          <p:cNvSpPr>
            <a:spLocks noChangeAspect="1"/>
          </p:cNvSpPr>
          <p:nvPr/>
        </p:nvSpPr>
        <p:spPr>
          <a:xfrm>
            <a:off x="2224617" y="1345675"/>
            <a:ext cx="4680520" cy="4680000"/>
          </a:xfrm>
          <a:prstGeom prst="donut">
            <a:avLst>
              <a:gd name="adj" fmla="val 11472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2339752" y="351914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?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4408424" y="558924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?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4402010" y="147549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?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6516216" y="345562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?</a:t>
            </a:r>
            <a:endParaRPr lang="cs-CZ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474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 animBg="1"/>
      <p:bldP spid="20" grpId="0" animBg="1"/>
      <p:bldP spid="21" grpId="0"/>
      <p:bldP spid="22" grpId="0"/>
      <p:bldP spid="23" grpId="0" animBg="1"/>
      <p:bldP spid="24" grpId="0"/>
      <p:bldP spid="25" grpId="0"/>
      <p:bldP spid="26" grpId="0" animBg="1"/>
      <p:bldP spid="27" grpId="0"/>
      <p:bldP spid="29" grpId="0"/>
      <p:bldP spid="30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u="sng" dirty="0" smtClean="0"/>
              <a:t>A. </a:t>
            </a:r>
            <a:r>
              <a:rPr lang="cs-CZ" sz="3200" u="sng" dirty="0"/>
              <a:t>Úvod – cíl Aristotelova výkladu (I 8)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609600" indent="-609600"/>
            <a:r>
              <a:rPr lang="cs-CZ" sz="2000" dirty="0" err="1"/>
              <a:t>Eleaté</a:t>
            </a:r>
            <a:r>
              <a:rPr lang="cs-CZ" sz="2000" dirty="0"/>
              <a:t>: vše je jedno a nehybné</a:t>
            </a:r>
          </a:p>
          <a:p>
            <a:pPr marL="990600" lvl="1" indent="-533400">
              <a:buClr>
                <a:schemeClr val="folHlink"/>
              </a:buClr>
              <a:buFont typeface="Wingdings" pitchFamily="2" charset="2"/>
              <a:buChar char="§"/>
            </a:pPr>
            <a:r>
              <a:rPr lang="cs-CZ" sz="1800" dirty="0" err="1"/>
              <a:t>Aristotelés</a:t>
            </a:r>
            <a:r>
              <a:rPr lang="cs-CZ" sz="1800" dirty="0"/>
              <a:t>: to vychází pouze z (rozumové) úvahy a zcela </a:t>
            </a:r>
            <a:r>
              <a:rPr lang="cs-CZ" sz="1800" dirty="0" err="1">
                <a:solidFill>
                  <a:schemeClr val="folHlink"/>
                </a:solidFill>
              </a:rPr>
              <a:t>pomíji</a:t>
            </a:r>
            <a:r>
              <a:rPr lang="cs-CZ" sz="1800" dirty="0">
                <a:solidFill>
                  <a:schemeClr val="folHlink"/>
                </a:solidFill>
              </a:rPr>
              <a:t> smyslové vnímání</a:t>
            </a:r>
          </a:p>
          <a:p>
            <a:pPr marL="990600" lvl="1" indent="-533400">
              <a:buClr>
                <a:schemeClr val="folHlink"/>
              </a:buClr>
              <a:buFont typeface="Wingdings" pitchFamily="2" charset="2"/>
              <a:buChar char="§"/>
            </a:pPr>
            <a:r>
              <a:rPr lang="cs-CZ" sz="1800" dirty="0" smtClean="0"/>
              <a:t>elejská úvaha </a:t>
            </a:r>
            <a:r>
              <a:rPr lang="cs-CZ" sz="1800" dirty="0"/>
              <a:t>je sice oprávněná, „ale ve vztahu k (skutečným) věcem se takové mínění blíží ztřeštěnosti“ (např. že oheň a led je jedno)</a:t>
            </a:r>
            <a:br>
              <a:rPr lang="cs-CZ" sz="1800" dirty="0"/>
            </a:br>
            <a:endParaRPr lang="cs-CZ" sz="1800" dirty="0"/>
          </a:p>
          <a:p>
            <a:pPr marL="609600" indent="-609600"/>
            <a:r>
              <a:rPr lang="cs-CZ" sz="2000" dirty="0"/>
              <a:t>Atomisté jsou naopak chváleni: snažili se podat výklad v souladu s přírodou (325a2), tj. v </a:t>
            </a:r>
            <a:r>
              <a:rPr lang="cs-CZ" sz="2000" dirty="0">
                <a:solidFill>
                  <a:schemeClr val="folHlink"/>
                </a:solidFill>
              </a:rPr>
              <a:t>souhlasu se smyslovým vnímáním</a:t>
            </a:r>
            <a:r>
              <a:rPr lang="cs-CZ" sz="2000" dirty="0"/>
              <a:t> (325a23-24).</a:t>
            </a:r>
            <a:br>
              <a:rPr lang="cs-CZ" sz="2000" dirty="0"/>
            </a:br>
            <a:endParaRPr lang="cs-CZ" sz="2000" b="1" dirty="0"/>
          </a:p>
          <a:p>
            <a:pPr marL="609600" indent="-609600">
              <a:buFont typeface="Wingdings" pitchFamily="2" charset="2"/>
              <a:buChar char="Ø"/>
            </a:pPr>
            <a:r>
              <a:rPr lang="cs-CZ" sz="2000" dirty="0">
                <a:sym typeface="Wingdings" pitchFamily="2" charset="2"/>
              </a:rPr>
              <a:t>Také</a:t>
            </a:r>
            <a:r>
              <a:rPr lang="cs-CZ" sz="2000" dirty="0"/>
              <a:t> Aristotelovou snahou je vysvětlit smyslově vnímatelnou skutečnost.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u="sng" dirty="0" smtClean="0"/>
              <a:t>B. </a:t>
            </a:r>
            <a:r>
              <a:rPr lang="cs-CZ" sz="3200" u="sng" dirty="0"/>
              <a:t>Rozlišení vzniku a kvalitativní změny</a:t>
            </a:r>
            <a:br>
              <a:rPr lang="cs-CZ" sz="3200" u="sng" dirty="0"/>
            </a:br>
            <a:r>
              <a:rPr lang="cs-CZ" sz="3200" u="sng" dirty="0"/>
              <a:t>(I 1-2, 4)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cs-CZ" sz="2000" dirty="0"/>
              <a:t>1. otázka:</a:t>
            </a:r>
            <a:br>
              <a:rPr lang="cs-CZ" sz="2000" dirty="0"/>
            </a:br>
            <a:r>
              <a:rPr lang="cs-CZ" sz="2000" i="1" dirty="0"/>
              <a:t>Je naprostý vznik (</a:t>
            </a:r>
            <a:r>
              <a:rPr lang="en-US" sz="2000" dirty="0" err="1">
                <a:latin typeface="Palatino Linotype" pitchFamily="18" charset="0"/>
              </a:rPr>
              <a:t>γένεσις</a:t>
            </a:r>
            <a:r>
              <a:rPr lang="en-US" sz="2000" dirty="0">
                <a:latin typeface="Palatino Linotype" pitchFamily="18" charset="0"/>
              </a:rPr>
              <a:t> ἁπ</a:t>
            </a:r>
            <a:r>
              <a:rPr lang="en-US" sz="2000" dirty="0" err="1">
                <a:latin typeface="Palatino Linotype" pitchFamily="18" charset="0"/>
              </a:rPr>
              <a:t>λῆ</a:t>
            </a:r>
            <a:r>
              <a:rPr lang="cs-CZ" sz="2000" i="1" dirty="0"/>
              <a:t>) a kvalitativní změna (</a:t>
            </a:r>
            <a:r>
              <a:rPr lang="en-US" sz="2000" dirty="0" err="1">
                <a:latin typeface="Palatino Linotype" pitchFamily="18" charset="0"/>
              </a:rPr>
              <a:t>ἀλλοίωσις</a:t>
            </a:r>
            <a:r>
              <a:rPr lang="cs-CZ" sz="2000" i="1" dirty="0"/>
              <a:t>) totéž nebo něco různého?</a:t>
            </a:r>
            <a:br>
              <a:rPr lang="cs-CZ" sz="2000" i="1" dirty="0"/>
            </a:br>
            <a:endParaRPr lang="cs-CZ" sz="2000" i="1" dirty="0"/>
          </a:p>
          <a:p>
            <a:pPr marL="609600" indent="-609600">
              <a:buFontTx/>
              <a:buAutoNum type="alphaLcPeriod"/>
            </a:pPr>
            <a:r>
              <a:rPr lang="cs-CZ" sz="2000" dirty="0"/>
              <a:t>Historický pohled:</a:t>
            </a:r>
            <a:br>
              <a:rPr lang="cs-CZ" sz="2000" dirty="0"/>
            </a:br>
            <a:endParaRPr lang="cs-CZ" sz="2000" dirty="0"/>
          </a:p>
          <a:p>
            <a:pPr marL="990600" lvl="1" indent="-533400">
              <a:buClr>
                <a:schemeClr val="folHlink"/>
              </a:buClr>
              <a:buFont typeface="Wingdings" pitchFamily="2" charset="2"/>
              <a:buChar char="§"/>
            </a:pPr>
            <a:r>
              <a:rPr lang="cs-CZ" sz="1600" dirty="0"/>
              <a:t>je-li jen 1 počátek, veškerá změna (jednoho trvajícího počátku) je pouze kvalitativní změnou (</a:t>
            </a:r>
            <a:r>
              <a:rPr lang="cs-CZ" sz="1600" dirty="0" err="1"/>
              <a:t>Míléťané</a:t>
            </a:r>
            <a:r>
              <a:rPr lang="cs-CZ" sz="1600" dirty="0"/>
              <a:t>)</a:t>
            </a:r>
            <a:br>
              <a:rPr lang="cs-CZ" sz="1600" dirty="0"/>
            </a:br>
            <a:endParaRPr lang="cs-CZ" sz="1600" dirty="0"/>
          </a:p>
          <a:p>
            <a:pPr marL="990600" lvl="1" indent="-533400">
              <a:buClr>
                <a:schemeClr val="folHlink"/>
              </a:buClr>
              <a:buFont typeface="Wingdings" pitchFamily="2" charset="2"/>
              <a:buChar char="§"/>
            </a:pPr>
            <a:r>
              <a:rPr lang="cs-CZ" sz="1600" dirty="0"/>
              <a:t>je-li více počátků, bude se vznik (slučování počátků) lišit od kvalitativní změny (</a:t>
            </a:r>
            <a:r>
              <a:rPr lang="cs-CZ" sz="1600" dirty="0" err="1"/>
              <a:t>Empedoklés</a:t>
            </a:r>
            <a:r>
              <a:rPr lang="cs-CZ" sz="1600" dirty="0"/>
              <a:t>, </a:t>
            </a:r>
            <a:r>
              <a:rPr lang="cs-CZ" sz="1600" dirty="0" err="1"/>
              <a:t>Anaxagorás</a:t>
            </a:r>
            <a:r>
              <a:rPr lang="cs-CZ" sz="1600" dirty="0"/>
              <a:t>, atomisté)</a:t>
            </a:r>
          </a:p>
          <a:p>
            <a:pPr marL="1371600" lvl="2" indent="-457200"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1400" dirty="0"/>
              <a:t>tento postoj naopak nedokáže vysvětlit kvalitativní změnu, kterou přitom zcela běžně </a:t>
            </a:r>
            <a:r>
              <a:rPr lang="cs-CZ" sz="1400" dirty="0">
                <a:solidFill>
                  <a:schemeClr val="folHlink"/>
                </a:solidFill>
              </a:rPr>
              <a:t>vidíme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u="sng" dirty="0" smtClean="0"/>
              <a:t>B. </a:t>
            </a:r>
            <a:r>
              <a:rPr lang="cs-CZ" sz="3200" u="sng" dirty="0"/>
              <a:t>Rozlišení vzniku a kvalitativní změny</a:t>
            </a:r>
            <a:br>
              <a:rPr lang="cs-CZ" sz="3200" u="sng" dirty="0"/>
            </a:br>
            <a:r>
              <a:rPr lang="cs-CZ" sz="3200" u="sng" dirty="0"/>
              <a:t>(I 1-2, 4)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cs-CZ" sz="2000" dirty="0"/>
              <a:t>1. otázka:</a:t>
            </a:r>
            <a:endParaRPr lang="cs-CZ" sz="2000" i="1" dirty="0"/>
          </a:p>
          <a:p>
            <a:pPr marL="609600" indent="-609600">
              <a:buFontTx/>
              <a:buAutoNum type="alphaLcPeriod" startAt="2"/>
            </a:pPr>
            <a:r>
              <a:rPr lang="cs-CZ" sz="2000" dirty="0"/>
              <a:t>Aristotelova odpověď:</a:t>
            </a:r>
          </a:p>
          <a:p>
            <a:pPr marL="990600" lvl="1" indent="-533400">
              <a:buClr>
                <a:schemeClr val="folHlink"/>
              </a:buClr>
              <a:buFont typeface="Wingdings" pitchFamily="2" charset="2"/>
              <a:buChar char="§"/>
            </a:pPr>
            <a:r>
              <a:rPr lang="cs-CZ" sz="1600" dirty="0"/>
              <a:t>Kvalitativní změna:</a:t>
            </a:r>
            <a:br>
              <a:rPr lang="cs-CZ" sz="1600" dirty="0"/>
            </a:br>
            <a:r>
              <a:rPr lang="cs-CZ" sz="1600" i="1" dirty="0"/>
              <a:t>„kdykoli podklad, který je </a:t>
            </a:r>
            <a:r>
              <a:rPr lang="cs-CZ" sz="1600" i="1" dirty="0">
                <a:solidFill>
                  <a:schemeClr val="folHlink"/>
                </a:solidFill>
              </a:rPr>
              <a:t>smysly vnímatelný</a:t>
            </a:r>
            <a:r>
              <a:rPr lang="cs-CZ" sz="1600" i="1" dirty="0"/>
              <a:t>, trvá a přitom se mění ve svých vlastnostech, které jsou mezi sebou buď </a:t>
            </a:r>
            <a:r>
              <a:rPr lang="cs-CZ" sz="1600" i="1" dirty="0">
                <a:solidFill>
                  <a:schemeClr val="folHlink"/>
                </a:solidFill>
              </a:rPr>
              <a:t>protivami</a:t>
            </a:r>
            <a:r>
              <a:rPr lang="cs-CZ" sz="1600" i="1" dirty="0"/>
              <a:t> (</a:t>
            </a:r>
            <a:r>
              <a:rPr lang="en-US" sz="1600" dirty="0" err="1">
                <a:latin typeface="Palatino Linotype" pitchFamily="18" charset="0"/>
              </a:rPr>
              <a:t>ἐν</a:t>
            </a:r>
            <a:r>
              <a:rPr lang="en-US" sz="1600" dirty="0">
                <a:latin typeface="Palatino Linotype" pitchFamily="18" charset="0"/>
              </a:rPr>
              <a:t>αντία</a:t>
            </a:r>
            <a:r>
              <a:rPr lang="cs-CZ" sz="1600" i="1" dirty="0"/>
              <a:t>), nebo </a:t>
            </a:r>
            <a:r>
              <a:rPr lang="cs-CZ" sz="1600" i="1" dirty="0">
                <a:solidFill>
                  <a:schemeClr val="folHlink"/>
                </a:solidFill>
              </a:rPr>
              <a:t>něčím uprostřed</a:t>
            </a:r>
            <a:r>
              <a:rPr lang="cs-CZ" sz="1600" i="1" dirty="0"/>
              <a:t>… “</a:t>
            </a:r>
          </a:p>
          <a:p>
            <a:pPr marL="1371600" lvl="2" indent="-457200">
              <a:buFont typeface="Wingdings" pitchFamily="2" charset="2"/>
              <a:buChar char="§"/>
            </a:pPr>
            <a:r>
              <a:rPr lang="cs-CZ" sz="1400" dirty="0"/>
              <a:t>např. tělo zdravé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cs-CZ" sz="1400" dirty="0"/>
              <a:t> nemocné</a:t>
            </a:r>
          </a:p>
          <a:p>
            <a:pPr marL="1371600" lvl="2" indent="-457200">
              <a:buFont typeface="Wingdings" pitchFamily="2" charset="2"/>
              <a:buChar char="§"/>
            </a:pPr>
            <a:r>
              <a:rPr lang="cs-CZ" sz="1400" dirty="0"/>
              <a:t>kov okrouhlého tvaru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cs-CZ" sz="1400" dirty="0"/>
              <a:t> hranatého tvaru</a:t>
            </a:r>
          </a:p>
          <a:p>
            <a:pPr marL="1371600" lvl="2" indent="-457200"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1400" dirty="0"/>
              <a:t>kvalitativní změna se tedy týká toho, co je neodlučitelné, co může existovat pouze jako vlastnost substance</a:t>
            </a:r>
            <a:r>
              <a:rPr lang="cs-CZ" sz="1200" dirty="0"/>
              <a:t/>
            </a:r>
            <a:br>
              <a:rPr lang="cs-CZ" sz="1200" dirty="0"/>
            </a:br>
            <a:endParaRPr lang="cs-CZ" sz="1200" dirty="0"/>
          </a:p>
          <a:p>
            <a:pPr marL="990600" lvl="1" indent="-533400">
              <a:buClr>
                <a:schemeClr val="folHlink"/>
              </a:buClr>
              <a:buFont typeface="Wingdings" pitchFamily="2" charset="2"/>
              <a:buChar char="§"/>
            </a:pPr>
            <a:r>
              <a:rPr lang="cs-CZ" sz="1600" dirty="0"/>
              <a:t>Vznik:</a:t>
            </a:r>
            <a:r>
              <a:rPr lang="cs-CZ" sz="1600" i="1" dirty="0"/>
              <a:t/>
            </a:r>
            <a:br>
              <a:rPr lang="cs-CZ" sz="1600" i="1" dirty="0"/>
            </a:br>
            <a:r>
              <a:rPr lang="cs-CZ" sz="1600" i="1" dirty="0"/>
              <a:t>„Kdykoli se však mění celek, aniž něco </a:t>
            </a:r>
            <a:r>
              <a:rPr lang="cs-CZ" sz="1600" i="1" dirty="0">
                <a:solidFill>
                  <a:schemeClr val="folHlink"/>
                </a:solidFill>
              </a:rPr>
              <a:t>smyslově vnímatelného</a:t>
            </a:r>
            <a:r>
              <a:rPr lang="cs-CZ" sz="1600" i="1" dirty="0"/>
              <a:t> jako podklad zůstává totéž, nýbrž tak, jako když například z celého živočišného semene vzniká krev, nebo z vody vzduch, nebo z veškerého vzduchu voda, tak právě to je vznik jednoho a zánik druhého, především však tehdy, jestliže se změna děje </a:t>
            </a:r>
            <a:r>
              <a:rPr lang="cs-CZ" sz="1600" i="1" dirty="0">
                <a:solidFill>
                  <a:schemeClr val="folHlink"/>
                </a:solidFill>
              </a:rPr>
              <a:t>z nevnímatelného v to, co je vnímatelné</a:t>
            </a:r>
            <a:r>
              <a:rPr lang="cs-CZ" sz="1600" i="1" dirty="0"/>
              <a:t>…“</a:t>
            </a:r>
          </a:p>
          <a:p>
            <a:pPr marL="1371600" lvl="2" indent="-457200"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1400" dirty="0"/>
              <a:t>např. voda ↔ vzduch (vzduch jako něco nevnímatelného)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u="sng" dirty="0" smtClean="0"/>
              <a:t>C. </a:t>
            </a:r>
            <a:r>
              <a:rPr lang="cs-CZ" sz="3200" u="sng" dirty="0"/>
              <a:t>Naprostý vznik z hlediska jsoucnosti</a:t>
            </a:r>
            <a:br>
              <a:rPr lang="cs-CZ" sz="3200" u="sng" dirty="0"/>
            </a:br>
            <a:r>
              <a:rPr lang="cs-CZ" sz="3200" u="sng" dirty="0"/>
              <a:t>(I 3)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cs-CZ" sz="2000" dirty="0"/>
              <a:t>2. otázka:</a:t>
            </a:r>
            <a:r>
              <a:rPr lang="cs-CZ" sz="2000" i="1" dirty="0"/>
              <a:t/>
            </a:r>
            <a:br>
              <a:rPr lang="cs-CZ" sz="2000" i="1" dirty="0"/>
            </a:br>
            <a:r>
              <a:rPr lang="cs-CZ" sz="2000" i="1" dirty="0"/>
              <a:t>Není však nutné chápat naprostý vznik tak, že při něm něco  vzniká z ničeho?</a:t>
            </a:r>
            <a:br>
              <a:rPr lang="cs-CZ" sz="2000" i="1" dirty="0"/>
            </a:br>
            <a:endParaRPr lang="cs-CZ" sz="2000" dirty="0"/>
          </a:p>
          <a:p>
            <a:pPr marL="609600" indent="-609600">
              <a:buFontTx/>
              <a:buNone/>
            </a:pPr>
            <a:r>
              <a:rPr lang="cs-CZ" sz="2000" dirty="0"/>
              <a:t>Odpověď:</a:t>
            </a:r>
          </a:p>
          <a:p>
            <a:pPr marL="990600" lvl="1" indent="-533400">
              <a:buClr>
                <a:schemeClr val="folHlink"/>
              </a:buClr>
              <a:buFont typeface="Wingdings" pitchFamily="2" charset="2"/>
              <a:buChar char="§"/>
            </a:pPr>
            <a:r>
              <a:rPr lang="cs-CZ" sz="1600" dirty="0"/>
              <a:t>rozhodně nic nemůže vzniknout z ničeho!</a:t>
            </a:r>
          </a:p>
          <a:p>
            <a:pPr marL="990600" lvl="1" indent="-533400">
              <a:buClr>
                <a:schemeClr val="folHlink"/>
              </a:buClr>
              <a:buFont typeface="Wingdings" pitchFamily="2" charset="2"/>
              <a:buChar char="§"/>
            </a:pPr>
            <a:r>
              <a:rPr lang="cs-CZ" sz="1600" i="1" dirty="0"/>
              <a:t>„Před vznikem totiž musí být něco, co je jsoucí v možnosti, ale ve skutečnosti nejsoucí, přičemž v obou případech se říká ‚jsoucí‘ nebo ‚nejsoucí‘.“</a:t>
            </a:r>
          </a:p>
          <a:p>
            <a:pPr marL="990600" lvl="1" indent="-533400">
              <a:buClr>
                <a:schemeClr val="folHlink"/>
              </a:buClr>
              <a:buFont typeface="Wingdings" pitchFamily="2" charset="2"/>
              <a:buChar char="§"/>
            </a:pPr>
            <a:r>
              <a:rPr lang="cs-CZ" sz="1600" dirty="0"/>
              <a:t>tedy „nejsoucí“ = „nejsoucí tím, čím vzniklá věc bude,“ nikoli nejsoucí </a:t>
            </a:r>
            <a:r>
              <a:rPr lang="cs-CZ" sz="1600" dirty="0" smtClean="0"/>
              <a:t>vůbec</a:t>
            </a:r>
            <a:br>
              <a:rPr lang="cs-CZ" sz="1600" dirty="0" smtClean="0"/>
            </a:br>
            <a:endParaRPr lang="cs-CZ" sz="1600" dirty="0"/>
          </a:p>
          <a:p>
            <a:pPr marL="990600" lvl="1" indent="-533400">
              <a:buClr>
                <a:schemeClr val="folHlink"/>
              </a:buClr>
              <a:buFont typeface="Wingdings" pitchFamily="2" charset="2"/>
              <a:buChar char="§"/>
            </a:pPr>
            <a:r>
              <a:rPr lang="cs-CZ" sz="1600" dirty="0"/>
              <a:t>vznik je naprostý tehdy, když je zároveň zánikem něčeho, a zánik je naprostý, když je zároveň vznikem </a:t>
            </a:r>
            <a:r>
              <a:rPr lang="cs-CZ" sz="1600" dirty="0" smtClean="0"/>
              <a:t>něčeho</a:t>
            </a:r>
          </a:p>
          <a:p>
            <a:pPr marL="990600" lvl="1" indent="-533400">
              <a:buClr>
                <a:schemeClr val="folHlink"/>
              </a:buClr>
              <a:buFont typeface="Wingdings" pitchFamily="2" charset="2"/>
              <a:buChar char="§"/>
            </a:pPr>
            <a:r>
              <a:rPr lang="cs-CZ" sz="1600" dirty="0" smtClean="0"/>
              <a:t>spojení vzniku a zániku </a:t>
            </a:r>
            <a:r>
              <a:rPr lang="cs-CZ" sz="1600" dirty="0" smtClean="0">
                <a:sym typeface="Wingdings" pitchFamily="2" charset="2"/>
              </a:rPr>
              <a:t> nekonečný řetězec vznikání a zanikání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u="sng" dirty="0" smtClean="0"/>
              <a:t>D. </a:t>
            </a:r>
            <a:r>
              <a:rPr lang="cs-CZ" sz="3200" u="sng" dirty="0"/>
              <a:t>Vysvětlení růstu (I 5)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cs-CZ" sz="2000" dirty="0" smtClean="0"/>
              <a:t>3. </a:t>
            </a:r>
            <a:r>
              <a:rPr lang="cs-CZ" sz="2000" dirty="0"/>
              <a:t>otázka – první k problému růstu:</a:t>
            </a:r>
            <a:r>
              <a:rPr lang="cs-CZ" sz="2000" i="1" dirty="0"/>
              <a:t/>
            </a:r>
            <a:br>
              <a:rPr lang="cs-CZ" sz="2000" i="1" dirty="0"/>
            </a:br>
            <a:r>
              <a:rPr lang="cs-CZ" sz="2000" i="1" dirty="0"/>
              <a:t>Jak se růst liší od vzniku a kvalitativní změny (a místního pohybu)?</a:t>
            </a:r>
            <a:r>
              <a:rPr lang="cs-CZ" sz="2000" dirty="0"/>
              <a:t> </a:t>
            </a:r>
            <a:r>
              <a:rPr lang="cs-CZ" sz="2000" i="1" dirty="0"/>
              <a:t/>
            </a:r>
            <a:br>
              <a:rPr lang="cs-CZ" sz="2000" i="1" dirty="0"/>
            </a:br>
            <a:endParaRPr lang="cs-CZ" sz="2000" i="1" dirty="0"/>
          </a:p>
          <a:p>
            <a:pPr marL="609600" indent="-609600">
              <a:buFontTx/>
              <a:buNone/>
            </a:pPr>
            <a:r>
              <a:rPr lang="cs-CZ" sz="2000" dirty="0"/>
              <a:t>Odpověď:</a:t>
            </a:r>
          </a:p>
          <a:p>
            <a:pPr marL="990600" lvl="1" indent="-533400">
              <a:buClr>
                <a:schemeClr val="folHlink"/>
              </a:buClr>
              <a:buFont typeface="Wingdings" pitchFamily="2" charset="2"/>
              <a:buChar char="§"/>
            </a:pPr>
            <a:r>
              <a:rPr lang="cs-CZ" sz="1600" dirty="0"/>
              <a:t>týká se jiné úrovně jsoucna, tj. jiné kategorie – totiž kvantity</a:t>
            </a:r>
          </a:p>
          <a:p>
            <a:pPr marL="990600" lvl="1" indent="-533400">
              <a:buClr>
                <a:schemeClr val="folHlink"/>
              </a:buClr>
              <a:buFont typeface="Wingdings" pitchFamily="2" charset="2"/>
              <a:buChar char="§"/>
            </a:pPr>
            <a:r>
              <a:rPr lang="cs-CZ" sz="1600" dirty="0"/>
              <a:t>na rozdíl od vzniku a kvalitativní změny dochází při růstu i k určité změně místa</a:t>
            </a:r>
          </a:p>
          <a:p>
            <a:pPr marL="990600" lvl="1" indent="-533400">
              <a:buClr>
                <a:schemeClr val="folHlink"/>
              </a:buClr>
              <a:buFont typeface="Wingdings" pitchFamily="2" charset="2"/>
              <a:buChar char="§"/>
            </a:pPr>
            <a:r>
              <a:rPr lang="cs-CZ" sz="1600" dirty="0"/>
              <a:t>liší se však i od místního pohybu, při němž mění místo celé těleso, zatímco při růstu se těleso – tělo – roztahuje na místě</a:t>
            </a:r>
          </a:p>
          <a:p>
            <a:pPr marL="990600" lvl="1" indent="-533400">
              <a:buClr>
                <a:schemeClr val="folHlink"/>
              </a:buClr>
              <a:buFont typeface="Wingdings" pitchFamily="2" charset="2"/>
              <a:buChar char="§"/>
            </a:pPr>
            <a:r>
              <a:rPr lang="cs-CZ" sz="1600" dirty="0"/>
              <a:t>to, co roste, se zachovává – tím se liší růst od vzniku a zániku</a:t>
            </a:r>
            <a:br>
              <a:rPr lang="cs-CZ" sz="1600" dirty="0"/>
            </a:br>
            <a:endParaRPr lang="cs-CZ" sz="1600" i="1" dirty="0"/>
          </a:p>
          <a:p>
            <a:pPr marL="990600" lvl="1" indent="-533400">
              <a:buClr>
                <a:schemeClr val="folHlink"/>
              </a:buClr>
              <a:buFont typeface="Wingdings" pitchFamily="2" charset="2"/>
              <a:buChar char="§"/>
            </a:pPr>
            <a:r>
              <a:rPr lang="cs-CZ" sz="1600" dirty="0"/>
              <a:t>růst = </a:t>
            </a:r>
            <a:r>
              <a:rPr lang="cs-CZ" sz="1600" dirty="0">
                <a:solidFill>
                  <a:schemeClr val="folHlink"/>
                </a:solidFill>
              </a:rPr>
              <a:t>kterákoli část z toho, co roste, se zvětšila</a:t>
            </a:r>
            <a:r>
              <a:rPr lang="cs-CZ" sz="1600" dirty="0"/>
              <a:t>; rostoucí trvá, něco do něj vchází, a přitom kterýkoli smysly vnímatelný bod se stal větším</a:t>
            </a:r>
            <a:r>
              <a:rPr lang="cs-CZ" sz="1400" dirty="0"/>
              <a:t> </a:t>
            </a:r>
            <a:br>
              <a:rPr lang="cs-CZ" sz="1400" dirty="0"/>
            </a:br>
            <a:endParaRPr lang="cs-CZ" sz="1400" dirty="0"/>
          </a:p>
          <a:p>
            <a:pPr marL="990600" lvl="1" indent="-533400">
              <a:buClr>
                <a:schemeClr val="folHlink"/>
              </a:buClr>
              <a:buFont typeface="Wingdings" pitchFamily="2" charset="2"/>
              <a:buChar char="Ø"/>
            </a:pPr>
            <a:r>
              <a:rPr lang="cs-CZ" sz="1600" dirty="0" err="1"/>
              <a:t>Aristotelés</a:t>
            </a:r>
            <a:r>
              <a:rPr lang="cs-CZ" sz="1600" dirty="0"/>
              <a:t> má tedy na mysli růst organický, nikoli mechanické přidávání. To potvrzují také příklady, jichž užívá – maso, lýtko, pokrm. </a:t>
            </a:r>
            <a:r>
              <a:rPr lang="cs-CZ" sz="1600" dirty="0" smtClean="0"/>
              <a:t>Názorná ukázka: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u="sng" dirty="0" smtClean="0"/>
              <a:t>D. </a:t>
            </a:r>
            <a:r>
              <a:rPr lang="cs-CZ" sz="3200" u="sng" dirty="0"/>
              <a:t>Vysvětlení růstu (I 5</a:t>
            </a:r>
            <a:r>
              <a:rPr lang="cs-CZ" sz="3200" u="sng" dirty="0" smtClean="0"/>
              <a:t>) – ukázka</a:t>
            </a:r>
            <a:endParaRPr lang="cs-CZ" sz="3200" u="sng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 anchor="ctr"/>
          <a:lstStyle/>
          <a:p>
            <a:pPr marL="609600" indent="-609600" algn="ctr">
              <a:buFontTx/>
              <a:buNone/>
            </a:pPr>
            <a:r>
              <a:rPr lang="cs-CZ" sz="4400" dirty="0" smtClean="0"/>
              <a:t>PES</a:t>
            </a:r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4021197" y="3562545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851920" y="366892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851920" y="3931877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021197" y="414908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4816406" y="358336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4985683" y="3774359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956820" y="3957392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816406" y="414205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341758" y="3562545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E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501253" y="358806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E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499992" y="4111163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E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4318838" y="4111516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E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4149706" y="405133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PES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164949" y="356254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PES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528754" y="385359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PES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5001071" y="385359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966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9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3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/>
      <p:bldP spid="2" grpId="0"/>
      <p:bldP spid="5" grpId="0"/>
      <p:bldP spid="6" grpId="0"/>
      <p:bldP spid="7" grpId="0"/>
      <p:bldP spid="3" grpId="0"/>
      <p:bldP spid="9" grpId="0"/>
      <p:bldP spid="10" grpId="0"/>
      <p:bldP spid="11" grpId="0"/>
      <p:bldP spid="4" grpId="0"/>
      <p:bldP spid="13" grpId="0"/>
      <p:bldP spid="14" grpId="0"/>
      <p:bldP spid="15" grpId="0"/>
      <p:bldP spid="8" grpId="0"/>
      <p:bldP spid="8" grpId="1"/>
      <p:bldP spid="17" grpId="0"/>
      <p:bldP spid="17" grpId="1"/>
      <p:bldP spid="18" grpId="0"/>
      <p:bldP spid="18" grpId="1"/>
      <p:bldP spid="19" grpId="0"/>
      <p:bldP spid="19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u="sng" dirty="0" smtClean="0"/>
              <a:t>D. Vysvětlení růstu (I 5) – ukázka</a:t>
            </a:r>
            <a:endParaRPr lang="cs-CZ" sz="3200" u="sng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 anchor="ctr"/>
          <a:lstStyle/>
          <a:p>
            <a:pPr marL="609600" indent="-609600" algn="ctr">
              <a:buFontTx/>
              <a:buNone/>
            </a:pPr>
            <a:r>
              <a:rPr lang="cs-CZ" sz="8800" dirty="0" smtClean="0"/>
              <a:t>PES</a:t>
            </a:r>
            <a:endParaRPr lang="cs-CZ" sz="8800" dirty="0"/>
          </a:p>
        </p:txBody>
      </p:sp>
    </p:spTree>
    <p:extLst>
      <p:ext uri="{BB962C8B-B14F-4D97-AF65-F5344CB8AC3E}">
        <p14:creationId xmlns:p14="http://schemas.microsoft.com/office/powerpoint/2010/main" val="199211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40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2126</TotalTime>
  <Words>900</Words>
  <Application>Microsoft Office PowerPoint</Application>
  <PresentationFormat>Předvádění na obrazovce (4:3)</PresentationFormat>
  <Paragraphs>263</Paragraphs>
  <Slides>29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5" baseType="lpstr">
      <vt:lpstr>Arial</vt:lpstr>
      <vt:lpstr>Wingdings</vt:lpstr>
      <vt:lpstr>Palatino Linotype</vt:lpstr>
      <vt:lpstr>Times New Roman</vt:lpstr>
      <vt:lpstr>Symbol</vt:lpstr>
      <vt:lpstr>Výchozí návrh</vt:lpstr>
      <vt:lpstr>4. 2. Co zbývá o pohybu?</vt:lpstr>
      <vt:lpstr>1. Vznik a zánik – O vzniku a zániku</vt:lpstr>
      <vt:lpstr>A. Úvod – cíl Aristotelova výkladu (I 8)</vt:lpstr>
      <vt:lpstr>B. Rozlišení vzniku a kvalitativní změny (I 1-2, 4)</vt:lpstr>
      <vt:lpstr>B. Rozlišení vzniku a kvalitativní změny (I 1-2, 4)</vt:lpstr>
      <vt:lpstr>C. Naprostý vznik z hlediska jsoucnosti (I 3)</vt:lpstr>
      <vt:lpstr>D. Vysvětlení růstu (I 5)</vt:lpstr>
      <vt:lpstr>D. Vysvětlení růstu (I 5) – ukázka</vt:lpstr>
      <vt:lpstr>D. Vysvětlení růstu (I 5) – ukázka</vt:lpstr>
      <vt:lpstr>D. Vysvětlení růstu (I 5)</vt:lpstr>
      <vt:lpstr>D. Vysvětlení růstu (I 5)</vt:lpstr>
      <vt:lpstr>E. Vznik: látka + protivy  prvky (II 1)</vt:lpstr>
      <vt:lpstr>E. Vznik: látka + protivy  prvky (II 1)</vt:lpstr>
      <vt:lpstr>F. Vlastnosti prvků a jejich počet (II 2-3)</vt:lpstr>
      <vt:lpstr>F. Vlastnosti prvků a jejich počet (II 2-3)</vt:lpstr>
      <vt:lpstr>F. Vlastnosti prvků a jejich počet (II 2-3)</vt:lpstr>
      <vt:lpstr>G. Metodologické shrnutí úvah o vzniku od začátku spisu</vt:lpstr>
      <vt:lpstr>H. Vzájemné přeměny prvků (II 4-6)</vt:lpstr>
      <vt:lpstr>I. Nepřetržitost vznikání (II 9-11)</vt:lpstr>
      <vt:lpstr>I. Nepřetržitost vznikání (II 9-11)</vt:lpstr>
      <vt:lpstr>2. Těžké a lehké (O nebi)</vt:lpstr>
      <vt:lpstr>2. A. Položení problému</vt:lpstr>
      <vt:lpstr>2. B. Obecný význam těžkého a lehkého v Aristotelově fyzice</vt:lpstr>
      <vt:lpstr>2. C. Definice těžkého a lehkého</vt:lpstr>
      <vt:lpstr>2. C. Definice těžkého a lehkého</vt:lpstr>
      <vt:lpstr>2. D. Základní teze o těžkém a lehkém</vt:lpstr>
      <vt:lpstr>2. E. Experimentální demonstrace těžkého a lehkého</vt:lpstr>
      <vt:lpstr>2. F. Struktura světa z hlediska těžkého a lehkého</vt:lpstr>
      <vt:lpstr>2. F. Struktura světa z hlediska těžkého a lehkého</vt:lpstr>
    </vt:vector>
  </TitlesOfParts>
  <Company>Ondráčkova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B. Přehled obsahu spisu O nebi (Περὶ οὐρανοῦ) – 4 knihy</dc:title>
  <dc:creator>J+J</dc:creator>
  <cp:lastModifiedBy>Josef Petrželka</cp:lastModifiedBy>
  <cp:revision>81</cp:revision>
  <dcterms:created xsi:type="dcterms:W3CDTF">2008-12-02T21:57:08Z</dcterms:created>
  <dcterms:modified xsi:type="dcterms:W3CDTF">2013-03-28T13:07:52Z</dcterms:modified>
</cp:coreProperties>
</file>