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1"/>
  </p:notesMasterIdLst>
  <p:sldIdLst>
    <p:sldId id="279" r:id="rId2"/>
    <p:sldId id="256" r:id="rId3"/>
    <p:sldId id="258" r:id="rId4"/>
    <p:sldId id="259" r:id="rId5"/>
    <p:sldId id="260" r:id="rId6"/>
    <p:sldId id="261" r:id="rId7"/>
    <p:sldId id="263" r:id="rId8"/>
    <p:sldId id="277" r:id="rId9"/>
    <p:sldId id="278" r:id="rId10"/>
    <p:sldId id="264" r:id="rId11"/>
    <p:sldId id="265" r:id="rId12"/>
    <p:sldId id="266" r:id="rId13"/>
    <p:sldId id="274" r:id="rId14"/>
    <p:sldId id="267" r:id="rId15"/>
    <p:sldId id="268" r:id="rId16"/>
    <p:sldId id="275" r:id="rId17"/>
    <p:sldId id="270" r:id="rId18"/>
    <p:sldId id="271" r:id="rId19"/>
    <p:sldId id="276" r:id="rId20"/>
    <p:sldId id="273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8" r:id="rId3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51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03206D-15EF-46E7-8C5A-953F453119AB}" type="datetimeFigureOut">
              <a:rPr lang="cs-CZ" smtClean="0"/>
              <a:t>28.3.2013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1DF77E-5A0A-4947-AD7F-3CE24358288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463976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Rectangle 2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3000" y="695325"/>
            <a:ext cx="4572000" cy="3429000"/>
          </a:xfrm>
        </p:spPr>
      </p:sp>
      <p:sp>
        <p:nvSpPr>
          <p:cNvPr id="268291" name="Rectangle 3"/>
          <p:cNvSpPr txBox="1">
            <a:spLocks noGrp="1" noChangeArrowheads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noFill/>
          <a:ln/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7987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86019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9011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238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75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506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7507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443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434" name="Rectangle 2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274435" name="Rectangle 3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EB8A1E3-E4B0-4D2D-9918-1ECC221F17FB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41295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55F6CEE-038E-4060-8F73-3A97746F7F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518511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92A1B68-D479-4B23-9D00-5B34608E45AC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8467918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dgm">
  <p:cSld name="Nadpis a diagram nebo organizační sché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jekt SmartArt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08E17BBE-F9C1-463D-B912-E4D07F651253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810828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21F6619-D256-41FA-9E9F-79C0B157F4F2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2069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2A71DB8-D128-469F-BF40-EC764980472F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0958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8922F77-5032-4122-BFA4-7721CCE0883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45597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6BB620-11C8-4371-8BDA-DC7436EC273A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17090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646B5E-CFF9-404F-B4C9-10D16F41F931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088653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E6329E-322C-46BF-9314-F1CE208DEC70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3671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D423F32-E3CB-447E-A2B1-58A768CB5DB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76667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0032BC-98E4-46B0-BCE4-D515F5F55124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917868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21A7458C-DD58-41E7-847E-21569FC65315}" type="slidenum">
              <a:rPr lang="cs-CZ"/>
              <a:pPr/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u="sng" dirty="0" smtClean="0"/>
              <a:t>4. 2. Co zbývá o pohybu?</a:t>
            </a:r>
            <a:endParaRPr lang="cs-CZ" sz="36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 typeface="+mj-lt"/>
              <a:buAutoNum type="arabicPeriod"/>
            </a:pPr>
            <a:r>
              <a:rPr lang="cs-CZ" sz="2000" dirty="0" smtClean="0"/>
              <a:t>Vznik a zánik </a:t>
            </a:r>
            <a:r>
              <a:rPr lang="cs-CZ" sz="2000" dirty="0" smtClean="0">
                <a:sym typeface="Wingdings" pitchFamily="2" charset="2"/>
              </a:rPr>
              <a:t> </a:t>
            </a:r>
            <a:r>
              <a:rPr lang="cs-CZ" sz="2000" i="1" dirty="0" smtClean="0">
                <a:sym typeface="Wingdings" pitchFamily="2" charset="2"/>
              </a:rPr>
              <a:t>O vzniku a zániku</a:t>
            </a:r>
            <a:endParaRPr lang="cs-CZ" sz="2000" dirty="0"/>
          </a:p>
          <a:p>
            <a:pPr marL="609600" indent="-609600">
              <a:buFont typeface="+mj-lt"/>
              <a:buAutoNum type="arabicPeriod"/>
            </a:pPr>
            <a:endParaRPr lang="cs-CZ" sz="2000" dirty="0" smtClean="0"/>
          </a:p>
          <a:p>
            <a:pPr marL="609600" indent="-609600">
              <a:buFont typeface="+mj-lt"/>
              <a:buAutoNum type="arabicPeriod"/>
            </a:pPr>
            <a:r>
              <a:rPr lang="cs-CZ" sz="2000" dirty="0" smtClean="0"/>
              <a:t>Těžké a lehké jako příčina pohybu </a:t>
            </a:r>
            <a:r>
              <a:rPr lang="cs-CZ" sz="2000" dirty="0" smtClean="0">
                <a:sym typeface="Wingdings" pitchFamily="2" charset="2"/>
              </a:rPr>
              <a:t> </a:t>
            </a:r>
            <a:r>
              <a:rPr lang="cs-CZ" sz="2000" i="1" dirty="0" smtClean="0">
                <a:sym typeface="Wingdings" pitchFamily="2" charset="2"/>
              </a:rPr>
              <a:t>O nebi</a:t>
            </a:r>
            <a:r>
              <a:rPr lang="cs-CZ" sz="2000" dirty="0" smtClean="0">
                <a:sym typeface="Wingdings" pitchFamily="2" charset="2"/>
              </a:rPr>
              <a:t> </a:t>
            </a:r>
            <a:br>
              <a:rPr lang="cs-CZ" sz="2000" dirty="0" smtClean="0">
                <a:sym typeface="Wingdings" pitchFamily="2" charset="2"/>
              </a:rPr>
            </a:br>
            <a:endParaRPr lang="cs-CZ" sz="2000" dirty="0" smtClean="0">
              <a:sym typeface="Wingdings" pitchFamily="2" charset="2"/>
            </a:endParaRPr>
          </a:p>
          <a:p>
            <a:pPr marL="609600" indent="-609600">
              <a:buFont typeface="+mj-lt"/>
              <a:buAutoNum type="arabicPeriod"/>
            </a:pPr>
            <a:endParaRPr lang="cs-CZ" sz="2000" dirty="0">
              <a:sym typeface="Wingdings" pitchFamily="2" charset="2"/>
            </a:endParaRPr>
          </a:p>
          <a:p>
            <a:pPr marL="609600" indent="-609600">
              <a:buFont typeface="+mj-lt"/>
              <a:buAutoNum type="arabicPeriod"/>
            </a:pPr>
            <a:r>
              <a:rPr lang="cs-CZ" sz="2000" dirty="0" smtClean="0">
                <a:sym typeface="Wingdings" pitchFamily="2" charset="2"/>
              </a:rPr>
              <a:t>Co ani nevzniká ani nezaniká, co není ani těžké ani lehké –</a:t>
            </a:r>
          </a:p>
          <a:p>
            <a:pPr marL="1009650" lvl="1" indent="-609600">
              <a:buFont typeface="Arial" pitchFamily="34" charset="0"/>
              <a:buChar char="•"/>
            </a:pPr>
            <a:r>
              <a:rPr lang="cs-CZ" sz="1600" dirty="0" smtClean="0">
                <a:sym typeface="Wingdings" pitchFamily="2" charset="2"/>
              </a:rPr>
              <a:t>a co bude až příště</a:t>
            </a:r>
          </a:p>
          <a:p>
            <a:pPr marL="1009650" lvl="1" indent="-609600">
              <a:buFont typeface="Arial" pitchFamily="34" charset="0"/>
              <a:buChar char="•"/>
            </a:pPr>
            <a:r>
              <a:rPr lang="cs-CZ" sz="1600" dirty="0" smtClean="0">
                <a:sym typeface="Wingdings" pitchFamily="2" charset="2"/>
              </a:rPr>
              <a:t>(nápověda na konci prezentace)</a:t>
            </a:r>
            <a:endParaRPr lang="cs-CZ" sz="1400" dirty="0"/>
          </a:p>
        </p:txBody>
      </p:sp>
    </p:spTree>
    <p:extLst>
      <p:ext uri="{BB962C8B-B14F-4D97-AF65-F5344CB8AC3E}">
        <p14:creationId xmlns:p14="http://schemas.microsoft.com/office/powerpoint/2010/main" val="21947968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D. </a:t>
            </a:r>
            <a:r>
              <a:rPr lang="cs-CZ" sz="3200" u="sng" dirty="0"/>
              <a:t>Vysvětlení růstu (I 5)</a:t>
            </a:r>
          </a:p>
        </p:txBody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000" dirty="0" smtClean="0"/>
              <a:t>4. </a:t>
            </a:r>
            <a:r>
              <a:rPr lang="cs-CZ" sz="2000" dirty="0"/>
              <a:t>otázka – druhá k problému růstu:</a:t>
            </a:r>
            <a:br>
              <a:rPr lang="cs-CZ" sz="2000" dirty="0"/>
            </a:br>
            <a:r>
              <a:rPr lang="cs-CZ" sz="2000" i="1" dirty="0"/>
              <a:t>Jak si představit růst na metafyzické rovině látky a tvaru, formy? Znamená snad růst, že se zvětší každá část látky, např. masa v živočichovi? Může látka, která je věčná a nezaniká, růst a zmenšovat se?</a:t>
            </a:r>
          </a:p>
          <a:p>
            <a:pPr marL="609600" indent="-609600"/>
            <a:endParaRPr lang="cs-CZ" sz="2000" i="1" dirty="0"/>
          </a:p>
          <a:p>
            <a:pPr marL="609600" indent="-609600">
              <a:buFontTx/>
              <a:buNone/>
            </a:pPr>
            <a:r>
              <a:rPr lang="cs-CZ" sz="2000" dirty="0"/>
              <a:t>Odpověď: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pochopitelně nemůže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zvětšení se týká tvaru, formy určité látky – např. masa jakožto formy určitého </a:t>
            </a:r>
            <a:r>
              <a:rPr lang="cs-CZ" sz="1600" dirty="0">
                <a:solidFill>
                  <a:schemeClr val="folHlink"/>
                </a:solidFill>
              </a:rPr>
              <a:t>množství látky</a:t>
            </a:r>
            <a:r>
              <a:rPr lang="cs-CZ" sz="1600" dirty="0"/>
              <a:t> </a:t>
            </a:r>
            <a:br>
              <a:rPr lang="cs-CZ" sz="1600" dirty="0"/>
            </a:br>
            <a:endParaRPr lang="cs-CZ" sz="16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/>
              <a:t>růst = zvětšování kterékoli části </a:t>
            </a:r>
            <a:r>
              <a:rPr lang="cs-CZ" sz="1600" dirty="0">
                <a:solidFill>
                  <a:schemeClr val="folHlink"/>
                </a:solidFill>
              </a:rPr>
              <a:t>tvaru</a:t>
            </a:r>
            <a:r>
              <a:rPr lang="cs-CZ" sz="1600" dirty="0"/>
              <a:t> (např. kosti živočicha)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/>
              <a:t>látka se „střídá“ (tj. obměňuje)</a:t>
            </a:r>
            <a:endParaRPr lang="cs-CZ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19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19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8192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8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8192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23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D. </a:t>
            </a:r>
            <a:r>
              <a:rPr lang="cs-CZ" sz="3200" u="sng" dirty="0"/>
              <a:t>Vysvětlení růstu (I 5)</a:t>
            </a:r>
          </a:p>
        </p:txBody>
      </p:sp>
      <p:sp>
        <p:nvSpPr>
          <p:cNvPr id="829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000" dirty="0" smtClean="0"/>
              <a:t>5. </a:t>
            </a:r>
            <a:r>
              <a:rPr lang="cs-CZ" sz="2000" dirty="0"/>
              <a:t>otázka – třetí k problému růstu:</a:t>
            </a:r>
            <a:br>
              <a:rPr lang="cs-CZ" sz="2000" dirty="0"/>
            </a:br>
            <a:r>
              <a:rPr lang="cs-CZ" sz="2000" i="1" dirty="0"/>
              <a:t>Jak vysvětlíme, že nemasitým pokrmem rostou masité části živočicha?</a:t>
            </a:r>
          </a:p>
          <a:p>
            <a:pPr marL="609600" indent="-609600"/>
            <a:endParaRPr lang="cs-CZ" sz="2000" i="1" dirty="0"/>
          </a:p>
          <a:p>
            <a:pPr marL="609600" indent="-609600">
              <a:buFontTx/>
              <a:buNone/>
            </a:pPr>
            <a:r>
              <a:rPr lang="cs-CZ" sz="2000" dirty="0"/>
              <a:t>Odpověď: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to, čím něco roste – tj. pokrm, musí být v možnosti tím, co roste (např. masem)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v rostoucím, jež je masem ve skutečnosti, je činitel působící růst (= tvar)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když přistupuje něco, co je masem v možnosti, tvar z toho činí maso ve skutečnosti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/>
              <a:t>koexistence rostoucího a toho, čím rostoucí roste (a působení prvního na druhé), odlišuje růst od vzniku masa z ne-masa</a:t>
            </a:r>
            <a:br>
              <a:rPr lang="cs-CZ" sz="1600" dirty="0"/>
            </a:br>
            <a:endParaRPr lang="cs-CZ" sz="16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Zároveň ale pokrm musí být v možnosti také určitou </a:t>
            </a:r>
            <a:r>
              <a:rPr lang="cs-CZ" sz="1600" dirty="0">
                <a:solidFill>
                  <a:schemeClr val="folHlink"/>
                </a:solidFill>
              </a:rPr>
              <a:t>kvantitou</a:t>
            </a:r>
            <a:r>
              <a:rPr lang="cs-CZ" sz="1600" dirty="0"/>
              <a:t>.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cs-CZ" sz="1400" dirty="0"/>
              <a:t>co je v možnosti masem, ne však také kvantitou, bude působit jen výživu, nikoli růst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cs-CZ" sz="1400" dirty="0"/>
              <a:t>živá bytost se vždy vyživuje, ale ne vždy roste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29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29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29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29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294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29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294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294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0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294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2947" grpId="0" uiExpand="1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E. </a:t>
            </a:r>
            <a:r>
              <a:rPr lang="cs-CZ" sz="3200" u="sng" dirty="0"/>
              <a:t>Vznik: látka + protivy </a:t>
            </a:r>
            <a:r>
              <a:rPr lang="cs-CZ" sz="3200" u="sng" dirty="0">
                <a:sym typeface="Wingdings" pitchFamily="2" charset="2"/>
              </a:rPr>
              <a:t> prvky (II 1)</a:t>
            </a:r>
          </a:p>
        </p:txBody>
      </p:sp>
      <p:sp>
        <p:nvSpPr>
          <p:cNvPr id="839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31825" indent="-631825"/>
            <a:r>
              <a:rPr lang="cs-CZ" sz="2000" dirty="0"/>
              <a:t>vznik a zánik se týká jen smyslově vnímatelných jsoucen</a:t>
            </a:r>
            <a:br>
              <a:rPr lang="cs-CZ" sz="2000" dirty="0"/>
            </a:br>
            <a:endParaRPr lang="cs-CZ" sz="2000" dirty="0"/>
          </a:p>
          <a:p>
            <a:pPr marL="631825" indent="-631825">
              <a:buFont typeface="Wingdings" pitchFamily="2" charset="2"/>
              <a:buChar char="Ø"/>
            </a:pPr>
            <a:r>
              <a:rPr lang="cs-CZ" sz="2000" dirty="0"/>
              <a:t>pro vysvětlení </a:t>
            </a:r>
            <a:r>
              <a:rPr lang="cs-CZ" sz="2000" dirty="0" smtClean="0"/>
              <a:t>mechanismu </a:t>
            </a:r>
            <a:r>
              <a:rPr lang="cs-CZ" sz="2000" dirty="0"/>
              <a:t>vzniku je třeba pojednat o jejich prvcích</a:t>
            </a:r>
            <a:br>
              <a:rPr lang="cs-CZ" sz="2000" dirty="0"/>
            </a:br>
            <a:endParaRPr lang="cs-CZ" sz="2000" dirty="0"/>
          </a:p>
          <a:p>
            <a:pPr marL="631825" indent="-631825"/>
            <a:r>
              <a:rPr lang="cs-CZ" sz="2000" i="1" dirty="0"/>
              <a:t>„My však tvrdíme, že je jakási látka smyslově vnímatelných těles, ale že není odloučená, nýbrž že je vždy spojena s dvojicí protiv, z které vznikají takzvané prvky.“</a:t>
            </a:r>
            <a:br>
              <a:rPr lang="cs-CZ" sz="2000" i="1" dirty="0"/>
            </a:br>
            <a:endParaRPr lang="cs-CZ" sz="2000" i="1" dirty="0"/>
          </a:p>
          <a:p>
            <a:pPr marL="631825" indent="-631825"/>
            <a:r>
              <a:rPr lang="cs-CZ" sz="2000" dirty="0"/>
              <a:t>tedy základ, počátek veškeré fyzikální skutečnosti představují:</a:t>
            </a:r>
          </a:p>
          <a:p>
            <a:pPr marL="1344613" lvl="1" indent="-533400">
              <a:buClr>
                <a:schemeClr val="folHlink"/>
              </a:buClr>
              <a:buFontTx/>
              <a:buAutoNum type="arabicPeriod"/>
            </a:pPr>
            <a:r>
              <a:rPr lang="cs-CZ" sz="1600" dirty="0"/>
              <a:t>látka, která tvoří podklad protiv (je podkladem tepla i chladna)</a:t>
            </a:r>
          </a:p>
          <a:p>
            <a:pPr marL="1344613" lvl="1" indent="-533400">
              <a:buClr>
                <a:schemeClr val="folHlink"/>
              </a:buClr>
              <a:buFontTx/>
              <a:buAutoNum type="arabicPeriod"/>
            </a:pPr>
            <a:r>
              <a:rPr lang="cs-CZ" sz="1600" dirty="0"/>
              <a:t>dvojice (dva páry) protiv; dvojice protiv se v sebe nepřeměňují</a:t>
            </a:r>
          </a:p>
          <a:p>
            <a:pPr marL="1344613" lvl="1" indent="-533400">
              <a:buClr>
                <a:schemeClr val="folHlink"/>
              </a:buClr>
              <a:buFontTx/>
              <a:buAutoNum type="arabicPeriod"/>
            </a:pPr>
            <a:r>
              <a:rPr lang="cs-CZ" sz="1600" dirty="0"/>
              <a:t>až na třetím místě oheň, vzduch, voda, země – tato tělesa se navzájem mění v sebe</a:t>
            </a:r>
            <a:br>
              <a:rPr lang="cs-CZ" sz="1600" dirty="0"/>
            </a:b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39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39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39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39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39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75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39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39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971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E. </a:t>
            </a:r>
            <a:r>
              <a:rPr lang="cs-CZ" sz="3200" u="sng" dirty="0"/>
              <a:t>Vznik: látka + protivy </a:t>
            </a:r>
            <a:r>
              <a:rPr lang="cs-CZ" sz="3200" u="sng" dirty="0">
                <a:sym typeface="Wingdings" pitchFamily="2" charset="2"/>
              </a:rPr>
              <a:t> prvky (II 1)</a:t>
            </a:r>
          </a:p>
        </p:txBody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28650" indent="-628650"/>
            <a:r>
              <a:rPr lang="cs-CZ" sz="2000" dirty="0"/>
              <a:t>základní myšlenka Aristotelova pojetí živlů</a:t>
            </a:r>
            <a:br>
              <a:rPr lang="cs-CZ" sz="2000" dirty="0"/>
            </a:br>
            <a:endParaRPr lang="cs-CZ" sz="2000" dirty="0"/>
          </a:p>
          <a:p>
            <a:pPr marL="1341438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4 prvky našeho pozemského světa = tatáž látka + různé vlastnosti na dvou škálách:</a:t>
            </a:r>
          </a:p>
          <a:p>
            <a:pPr marL="1978025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teplé – studené</a:t>
            </a:r>
          </a:p>
          <a:p>
            <a:pPr marL="1978025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suché – vlhké</a:t>
            </a:r>
            <a:br>
              <a:rPr lang="cs-CZ" sz="1400" dirty="0"/>
            </a:br>
            <a:endParaRPr lang="cs-CZ" sz="1400" dirty="0"/>
          </a:p>
          <a:p>
            <a:pPr marL="1341438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přitom tato látka </a:t>
            </a:r>
            <a:r>
              <a:rPr lang="cs-CZ" sz="1600" dirty="0">
                <a:solidFill>
                  <a:schemeClr val="folHlink"/>
                </a:solidFill>
              </a:rPr>
              <a:t>neexistuje jinak než pod uvedenými dvojicemi protiv</a:t>
            </a:r>
            <a:r>
              <a:rPr lang="cs-CZ" sz="1600" dirty="0"/>
              <a:t>, tedy vždy jen v podobě (smyslově vnímatelných) živlů</a:t>
            </a:r>
            <a:br>
              <a:rPr lang="cs-CZ" sz="1600" dirty="0"/>
            </a:br>
            <a:endParaRPr lang="cs-CZ" sz="1600" dirty="0"/>
          </a:p>
          <a:p>
            <a:pPr marL="1341438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změna v protivách u daného prvku znamená jeho přeměnu v jiný prvek, což je </a:t>
            </a:r>
            <a:r>
              <a:rPr lang="cs-CZ" sz="1600" dirty="0">
                <a:solidFill>
                  <a:schemeClr val="folHlink"/>
                </a:solidFill>
              </a:rPr>
              <a:t>vznik a zánik</a:t>
            </a:r>
            <a:br>
              <a:rPr lang="cs-CZ" sz="1600" dirty="0">
                <a:solidFill>
                  <a:schemeClr val="folHlink"/>
                </a:solidFill>
              </a:rPr>
            </a:br>
            <a:endParaRPr lang="cs-CZ" sz="1600" dirty="0">
              <a:solidFill>
                <a:schemeClr val="folHlink"/>
              </a:solidFill>
            </a:endParaRPr>
          </a:p>
          <a:p>
            <a:pPr marL="628650" indent="-628650">
              <a:buClr>
                <a:schemeClr val="tx1"/>
              </a:buClr>
            </a:pPr>
            <a:r>
              <a:rPr lang="cs-CZ" sz="2000" dirty="0"/>
              <a:t>a o jaké prvky se to jedná?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21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21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21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216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21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9216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21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63" grpId="0" uiExpand="1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F. </a:t>
            </a:r>
            <a:r>
              <a:rPr lang="cs-CZ" sz="3200" u="sng" dirty="0">
                <a:sym typeface="Wingdings" pitchFamily="2" charset="2"/>
              </a:rPr>
              <a:t>Vlastnosti prvků a jejich počet (II 2-3)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AutoNum type="alphaLcPeriod"/>
            </a:pPr>
            <a:r>
              <a:rPr lang="cs-CZ" sz="2000" dirty="0"/>
              <a:t>empirické východisko – smyslově vnímatelné kvality:</a:t>
            </a:r>
          </a:p>
          <a:p>
            <a:pPr marL="609600" indent="-609600">
              <a:buFontTx/>
              <a:buNone/>
            </a:pPr>
            <a:endParaRPr lang="cs-CZ" sz="20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hledáme počátky (prvky) smyslově vnímatelných těles – to jsou však tělesa hmatatelná </a:t>
            </a:r>
            <a:r>
              <a:rPr lang="cs-CZ" sz="1600" dirty="0">
                <a:sym typeface="Wingdings" pitchFamily="2" charset="2"/>
              </a:rPr>
              <a:t></a:t>
            </a:r>
            <a:endParaRPr lang="cs-CZ" sz="16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tyto počátky budou rozlišeny a určeny právě protivami (</a:t>
            </a:r>
            <a:r>
              <a:rPr lang="en-US" sz="1600" dirty="0" err="1">
                <a:latin typeface="Palatino Linotype" pitchFamily="18" charset="0"/>
              </a:rPr>
              <a:t>ἐν</a:t>
            </a:r>
            <a:r>
              <a:rPr lang="en-US" sz="1600" dirty="0">
                <a:latin typeface="Palatino Linotype" pitchFamily="18" charset="0"/>
              </a:rPr>
              <a:t>αντιώσεις</a:t>
            </a:r>
            <a:r>
              <a:rPr lang="cs-CZ" sz="1600" dirty="0"/>
              <a:t>) náležejícími hmatu </a:t>
            </a:r>
            <a:r>
              <a:rPr lang="cs-CZ" sz="1600" dirty="0">
                <a:sym typeface="Wingdings" pitchFamily="2" charset="2"/>
              </a:rPr>
              <a:t></a:t>
            </a:r>
            <a:endParaRPr lang="cs-CZ" sz="16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teplo a chladno, sucho a vlhko, tíže a lehkost, tvrdost a měkkost, tuhost a křehkost, drsnost a hladkost, hustota a řídkost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prvotní jsou </a:t>
            </a:r>
            <a:r>
              <a:rPr lang="cs-CZ" sz="1600" dirty="0">
                <a:solidFill>
                  <a:schemeClr val="folHlink"/>
                </a:solidFill>
              </a:rPr>
              <a:t>teplo – chlad, sucho – vlhko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většinu ostatních lze odvodit od protivy suché (</a:t>
            </a:r>
            <a:r>
              <a:rPr lang="cs-CZ" sz="1400" dirty="0">
                <a:sym typeface="Wingdings" pitchFamily="2" charset="2"/>
              </a:rPr>
              <a:t> </a:t>
            </a:r>
            <a:r>
              <a:rPr lang="cs-CZ" sz="1400" dirty="0"/>
              <a:t>husté, křehké, tvrdé ve smyslu ztuhlé a vysušené opět jako ztuhlé) – vlhké (</a:t>
            </a:r>
            <a:r>
              <a:rPr lang="cs-CZ" sz="1400" dirty="0">
                <a:sym typeface="Wingdings" pitchFamily="2" charset="2"/>
              </a:rPr>
              <a:t> </a:t>
            </a:r>
            <a:r>
              <a:rPr lang="cs-CZ" sz="1400" dirty="0"/>
              <a:t>řídké, tuhé, měkké, mokré)</a:t>
            </a:r>
            <a:br>
              <a:rPr lang="cs-CZ" sz="1400" dirty="0"/>
            </a:br>
            <a:r>
              <a:rPr lang="cs-CZ" sz="1400" dirty="0"/>
              <a:t> 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/>
              <a:t>teplé – chladné, suché – vlhké jsou tedy základní dále neredukovatelné protivy („prvky – kvality“), které určují smyslově vnímatelné počátky hmatatelných těles</a:t>
            </a:r>
            <a:endParaRPr lang="cs-CZ" sz="14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49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F. </a:t>
            </a:r>
            <a:r>
              <a:rPr lang="cs-CZ" sz="3200" u="sng" dirty="0">
                <a:sym typeface="Wingdings" pitchFamily="2" charset="2"/>
              </a:rPr>
              <a:t>Vlastnosti prvků a jejich počet (II 2-3)</a:t>
            </a:r>
          </a:p>
        </p:txBody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AutoNum type="alphaLcPeriod" startAt="2"/>
            </a:pPr>
            <a:r>
              <a:rPr lang="cs-CZ" sz="2000" dirty="0"/>
              <a:t>počet prvků –  „aritmetická“ dedukce:</a:t>
            </a:r>
          </a:p>
          <a:p>
            <a:pPr marL="609600" indent="-609600">
              <a:buFontTx/>
              <a:buNone/>
            </a:pPr>
            <a:endParaRPr lang="cs-CZ" sz="20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prvky – kvality jsou čtyři, což připouští 6 dvouprvkových kombinací („kombinace bez opakování“ – n*(n-1)/2 …). 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avšak protivy se přirozeně nesdružují (nic nemůže být zároveň teplé a chladné) </a:t>
            </a:r>
            <a:r>
              <a:rPr lang="cs-CZ" sz="1600" dirty="0">
                <a:sym typeface="Wingdings" pitchFamily="2" charset="2"/>
              </a:rPr>
              <a:t>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endParaRPr lang="cs-CZ" sz="1600" dirty="0">
              <a:sym typeface="Symbol" pitchFamily="18" charset="2"/>
            </a:endParaRP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/>
              <a:t>4 dvojice prvků – kvalit, které odpovídají jednoduchým tělesům: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teplé + suché = oheň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teplé + vlhké = vzduch (jako výpar)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studené + vlhké = voda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studené + suché = země</a:t>
            </a:r>
            <a:br>
              <a:rPr lang="cs-CZ" sz="1400" dirty="0"/>
            </a:br>
            <a:endParaRPr lang="cs-CZ" sz="14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/>
              <a:t>oheň je protivou vodě, vzduch je protivou zemi – mají protivné kvality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60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60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60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860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8601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860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60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60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8601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019" grpId="0" uiExpand="1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F. </a:t>
            </a:r>
            <a:r>
              <a:rPr lang="cs-CZ" sz="3200" u="sng" dirty="0">
                <a:sym typeface="Wingdings" pitchFamily="2" charset="2"/>
              </a:rPr>
              <a:t>Vlastnosti prvků a jejich počet (II 2-3)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AutoNum type="alphaLcPeriod" startAt="3"/>
            </a:pPr>
            <a:r>
              <a:rPr lang="cs-CZ" sz="2000" dirty="0"/>
              <a:t>vlastnosti prvků:</a:t>
            </a:r>
            <a:br>
              <a:rPr lang="cs-CZ" sz="2000" dirty="0"/>
            </a:br>
            <a:endParaRPr lang="cs-CZ" sz="20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prostorové určení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oheň a vzduch směřují k hranici (oheň více než vzduch</a:t>
            </a:r>
            <a:r>
              <a:rPr lang="cs-CZ" sz="1400" dirty="0" smtClean="0"/>
              <a:t>)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 smtClean="0"/>
              <a:t>země a voda směřují ke středu (více země než voda)</a:t>
            </a:r>
            <a:br>
              <a:rPr lang="cs-CZ" sz="1400" dirty="0" smtClean="0"/>
            </a:br>
            <a:endParaRPr lang="cs-CZ" sz="1600" dirty="0" smtClean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přiřazení </a:t>
            </a:r>
            <a:r>
              <a:rPr lang="cs-CZ" sz="1600" dirty="0"/>
              <a:t>charakteristické vlastnosti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oheň – teplo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země – sucho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voda – chladno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vzduch – vlhko</a:t>
            </a:r>
            <a:br>
              <a:rPr lang="cs-CZ" sz="1400" dirty="0"/>
            </a:br>
            <a:endParaRPr lang="cs-CZ" sz="16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proč vlhko nenáleží vodě?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400" dirty="0"/>
              <a:t>důsledek předchozích kombinatorických dedukcí a daň touze po symetrii, která by odpovídala empirickým datům: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voda – vlhká (podle empirie) </a:t>
            </a:r>
            <a:r>
              <a:rPr lang="cs-CZ" sz="1400" dirty="0">
                <a:sym typeface="Wingdings" pitchFamily="2" charset="2"/>
              </a:rPr>
              <a:t></a:t>
            </a:r>
            <a:r>
              <a:rPr lang="cs-CZ" sz="1400" dirty="0"/>
              <a:t> oheň a voda nebudou protivy (proti empirii)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31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31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31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931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318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318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9318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9318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2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9318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318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318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00"/>
                            </p:stCondLst>
                            <p:childTnLst>
                              <p:par>
                                <p:cTn id="5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93187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3187" grpId="0" uiExpand="1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G. </a:t>
            </a:r>
            <a:r>
              <a:rPr lang="cs-CZ" sz="3200" u="sng" dirty="0">
                <a:sym typeface="Wingdings" pitchFamily="2" charset="2"/>
              </a:rPr>
              <a:t>Metodologické shrnutí úvah o vzniku od začátku spisu</a:t>
            </a:r>
          </a:p>
        </p:txBody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AutoNum type="arabicPeriod"/>
            </a:pPr>
            <a:r>
              <a:rPr lang="cs-CZ" sz="2000" dirty="0"/>
              <a:t>Z faktu vzniku a zániku (</a:t>
            </a:r>
            <a:r>
              <a:rPr lang="cs-CZ" sz="2000" dirty="0">
                <a:solidFill>
                  <a:schemeClr val="folHlink"/>
                </a:solidFill>
              </a:rPr>
              <a:t>daného jazykovým územ</a:t>
            </a:r>
            <a:r>
              <a:rPr lang="cs-CZ" sz="2000" dirty="0"/>
              <a:t>) </a:t>
            </a:r>
            <a:r>
              <a:rPr lang="cs-CZ" sz="2000" dirty="0" err="1"/>
              <a:t>Aristotelés</a:t>
            </a:r>
            <a:r>
              <a:rPr lang="cs-CZ" sz="2000" dirty="0"/>
              <a:t> vyvodil, že musí být více prvků než jeden.</a:t>
            </a:r>
            <a:br>
              <a:rPr lang="cs-CZ" sz="2000" dirty="0"/>
            </a:br>
            <a:endParaRPr lang="cs-CZ" sz="2000" dirty="0"/>
          </a:p>
          <a:p>
            <a:pPr marL="609600" indent="-609600">
              <a:buFontTx/>
              <a:buAutoNum type="arabicPeriod"/>
            </a:pPr>
            <a:r>
              <a:rPr lang="cs-CZ" sz="2000" dirty="0"/>
              <a:t>Z hmatatelných vlastností – tedy </a:t>
            </a:r>
            <a:r>
              <a:rPr lang="cs-CZ" sz="2000" dirty="0">
                <a:solidFill>
                  <a:schemeClr val="folHlink"/>
                </a:solidFill>
              </a:rPr>
              <a:t>z empirie</a:t>
            </a:r>
            <a:r>
              <a:rPr lang="cs-CZ" sz="2000" dirty="0"/>
              <a:t> – odvodil rozlišující vlastnosti (protivy) smyslově vnímatelných těles.</a:t>
            </a:r>
            <a:br>
              <a:rPr lang="cs-CZ" sz="2000" dirty="0"/>
            </a:br>
            <a:endParaRPr lang="cs-CZ" sz="2000" dirty="0"/>
          </a:p>
          <a:p>
            <a:pPr marL="609600" indent="-609600">
              <a:buFontTx/>
              <a:buAutoNum type="arabicPeriod"/>
            </a:pPr>
            <a:r>
              <a:rPr lang="cs-CZ" sz="2000" dirty="0"/>
              <a:t>Z počtu rozlišujících protiv kombinatoricky – tj. </a:t>
            </a:r>
            <a:r>
              <a:rPr lang="cs-CZ" sz="2000" dirty="0">
                <a:solidFill>
                  <a:schemeClr val="folHlink"/>
                </a:solidFill>
              </a:rPr>
              <a:t>deduktivně</a:t>
            </a:r>
            <a:r>
              <a:rPr lang="cs-CZ" sz="2000" dirty="0"/>
              <a:t> – vyvodil počet a vlastnosti prvků – substancí.</a:t>
            </a:r>
            <a:br>
              <a:rPr lang="cs-CZ" sz="2000" dirty="0"/>
            </a:br>
            <a:endParaRPr lang="cs-CZ" sz="2000" dirty="0"/>
          </a:p>
          <a:p>
            <a:pPr marL="609600" indent="-609600">
              <a:buFontTx/>
              <a:buAutoNum type="arabicPeriod"/>
            </a:pPr>
            <a:r>
              <a:rPr lang="cs-CZ" sz="2000" dirty="0"/>
              <a:t>Takto nalezeným prvkům přiřadil vnímané prvky, přičemž ve výsledku to empirii poněkud odporuje (viz problém s vodou).</a:t>
            </a:r>
            <a:r>
              <a:rPr lang="cs-CZ" sz="1600" dirty="0"/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80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80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80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880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8067" grpId="0" uiExpand="1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/>
              <a:t>H</a:t>
            </a:r>
            <a:r>
              <a:rPr lang="cs-CZ" sz="3200" u="sng" dirty="0" smtClean="0"/>
              <a:t>. </a:t>
            </a:r>
            <a:r>
              <a:rPr lang="cs-CZ" sz="3200" u="sng" dirty="0">
                <a:sym typeface="Wingdings" pitchFamily="2" charset="2"/>
              </a:rPr>
              <a:t>Vzájemné přeměny prvků (II 4-6)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000" dirty="0"/>
              <a:t>Vysvětlení vzniku jako nejzákladnějšího fyzikálního dění:</a:t>
            </a:r>
            <a:br>
              <a:rPr lang="cs-CZ" sz="2000" dirty="0"/>
            </a:br>
            <a:endParaRPr lang="cs-CZ" sz="20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jednoduchá tělesa vznikají vzájemně jedno ze druhého (zřejmé z pozorování)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vznik obecně vzato se děje z protivy a tato tělesa obsahují dvojice protiv </a:t>
            </a:r>
            <a:r>
              <a:rPr lang="cs-CZ" sz="1600" dirty="0">
                <a:sym typeface="Wingdings" pitchFamily="2" charset="2"/>
              </a:rPr>
              <a:t></a:t>
            </a:r>
            <a:br>
              <a:rPr lang="cs-CZ" sz="1600" dirty="0">
                <a:sym typeface="Wingdings" pitchFamily="2" charset="2"/>
              </a:rPr>
            </a:br>
            <a:endParaRPr lang="cs-CZ" sz="16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i="1" dirty="0"/>
              <a:t>„Každé jednoduché těleso je přirozeně schopné vznikat z každého jiného…“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snadnější a rychlý přechod – jedna společná vlastnost: oheň ↔ vzduch, vzduch ↔ voda, voda ↔ země, země ↔ oheň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zdlouhavý přechod – mezi protivami lišícími se v obou vlastnostech (oheň ↔ voda, země ↔ vzduch)</a:t>
            </a:r>
            <a:endParaRPr lang="cs-CZ" sz="1400" i="1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endParaRPr lang="cs-CZ" sz="16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vznikání jednoduchých těles – v kruhu přes jednu společnou vlastnost: </a:t>
            </a:r>
            <a:br>
              <a:rPr lang="cs-CZ" sz="1600" dirty="0"/>
            </a:br>
            <a:r>
              <a:rPr lang="cs-CZ" sz="1600" dirty="0"/>
              <a:t>oheň ↔ vzduch ↔ voda ↔ </a:t>
            </a:r>
            <a:r>
              <a:rPr lang="cs-CZ" sz="1600" dirty="0" smtClean="0"/>
              <a:t>země</a:t>
            </a:r>
            <a:br>
              <a:rPr lang="cs-CZ" sz="1600" dirty="0" smtClean="0"/>
            </a:b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909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909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909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909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8909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uiExpand="1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I. </a:t>
            </a:r>
            <a:r>
              <a:rPr lang="cs-CZ" sz="3200" u="sng" dirty="0"/>
              <a:t>Nepřetržitost vznikání (II 9-11)</a:t>
            </a:r>
          </a:p>
        </p:txBody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AutoNum type="alphaLcPeriod"/>
            </a:pPr>
            <a:r>
              <a:rPr lang="cs-CZ" sz="2000" i="1" dirty="0" smtClean="0"/>
              <a:t>Ale proč vlastně ve </a:t>
            </a:r>
            <a:r>
              <a:rPr lang="cs-CZ" sz="2000" i="1" dirty="0"/>
              <a:t>světě stále, bez ustání, věčně něco (především živé organismy) vzniká a zaniká? Co je toho příčinou?</a:t>
            </a:r>
            <a:br>
              <a:rPr lang="cs-CZ" sz="2000" i="1" dirty="0"/>
            </a:br>
            <a:endParaRPr lang="cs-CZ" sz="2000" i="1" dirty="0"/>
          </a:p>
          <a:p>
            <a:pPr marL="609600" indent="-609600">
              <a:buFontTx/>
              <a:buNone/>
            </a:pPr>
            <a:r>
              <a:rPr lang="cs-CZ" sz="2000" dirty="0"/>
              <a:t>Odpověď: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příčinou je pohyb Slunce během roku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cs-CZ" sz="1400" dirty="0"/>
              <a:t>jakožto pohyb kruhový, a tedy neustálý, může být příčinou neustálých dějů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cs-CZ" sz="1400" dirty="0"/>
              <a:t>jakožto dvojitý – Slunce se přibližuje a vzdaluje – je příčinou různých dějů: přibližování </a:t>
            </a:r>
            <a:r>
              <a:rPr lang="cs-CZ" sz="1400" dirty="0">
                <a:sym typeface="Wingdings" pitchFamily="2" charset="2"/>
              </a:rPr>
              <a:t></a:t>
            </a:r>
            <a:r>
              <a:rPr lang="cs-CZ" sz="1400" dirty="0"/>
              <a:t> vznik (živých organismů), vzdalování </a:t>
            </a:r>
            <a:r>
              <a:rPr lang="cs-CZ" sz="1400" dirty="0">
                <a:sym typeface="Wingdings" pitchFamily="2" charset="2"/>
              </a:rPr>
              <a:t> </a:t>
            </a:r>
            <a:r>
              <a:rPr lang="cs-CZ" sz="1400" dirty="0"/>
              <a:t>zánik (na podzim a v zimě</a:t>
            </a:r>
            <a:r>
              <a:rPr lang="cs-CZ" sz="1400" dirty="0" smtClean="0"/>
              <a:t>).</a:t>
            </a:r>
            <a:r>
              <a:rPr lang="cs-CZ" sz="1200" dirty="0"/>
              <a:t/>
            </a:r>
            <a:br>
              <a:rPr lang="cs-CZ" sz="1200" dirty="0"/>
            </a:br>
            <a:endParaRPr lang="cs-CZ" sz="12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odůvodnění odpovědi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cs-CZ" sz="1400" dirty="0"/>
              <a:t>empirické pozorování projevů živé přírody (rozkvět a ústup vegetace)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>
                <a:solidFill>
                  <a:schemeClr val="folHlink"/>
                </a:solidFill>
              </a:rPr>
              <a:t>teleologické</a:t>
            </a:r>
            <a:r>
              <a:rPr lang="cs-CZ" sz="1400" dirty="0"/>
              <a:t> založení neustálého vzniku: </a:t>
            </a:r>
          </a:p>
          <a:p>
            <a:pPr marL="1752600" lvl="3" indent="-3810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200" dirty="0"/>
              <a:t>tomuto světu nemůže náležet plné bytí</a:t>
            </a:r>
          </a:p>
          <a:p>
            <a:pPr marL="1752600" lvl="3" indent="-3810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200" dirty="0"/>
              <a:t>ale bytí je lepší než </a:t>
            </a:r>
            <a:r>
              <a:rPr lang="cs-CZ" sz="1200" dirty="0" smtClean="0"/>
              <a:t>nebytí </a:t>
            </a:r>
            <a:r>
              <a:rPr lang="cs-CZ" sz="1200" dirty="0" smtClean="0">
                <a:sym typeface="Wingdings" pitchFamily="2" charset="2"/>
              </a:rPr>
              <a:t></a:t>
            </a:r>
            <a:endParaRPr lang="cs-CZ" sz="1200" dirty="0"/>
          </a:p>
          <a:p>
            <a:pPr marL="1752600" lvl="3" indent="-381000">
              <a:buClr>
                <a:schemeClr val="tx1"/>
              </a:buClr>
              <a:buFont typeface="Wingdings" pitchFamily="2" charset="2"/>
              <a:buChar char="Ø"/>
            </a:pPr>
            <a:r>
              <a:rPr lang="cs-CZ" sz="1200" dirty="0"/>
              <a:t>božstvo světu přiřadilo aspoň nepřetržitost vzniku a zániku, což je blízké bytí (jsoucnosti)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42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42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42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42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42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942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942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942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942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500"/>
                            </p:stCondLst>
                            <p:childTnLst>
                              <p:par>
                                <p:cTn id="4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942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500"/>
                                        <p:tgtEl>
                                          <p:spTgt spid="942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4211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1. Vznik a zánik – </a:t>
            </a:r>
            <a:r>
              <a:rPr lang="cs-CZ" sz="3200" i="1" u="sng" dirty="0" smtClean="0"/>
              <a:t>O vzniku a zániku</a:t>
            </a:r>
            <a:endParaRPr lang="cs-CZ" sz="3200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000" dirty="0"/>
              <a:t>I. kniha: Obecný výklad o změnách.</a:t>
            </a:r>
          </a:p>
          <a:p>
            <a:pPr marL="990600" lvl="1" indent="-533400">
              <a:buFontTx/>
              <a:buAutoNum type="alphaUcPeriod"/>
            </a:pPr>
            <a:r>
              <a:rPr lang="cs-CZ" sz="1600" dirty="0" smtClean="0"/>
              <a:t>Úvod </a:t>
            </a:r>
            <a:r>
              <a:rPr lang="cs-CZ" sz="1600" dirty="0"/>
              <a:t>– cíl Aristotelova výkladu v polemice s </a:t>
            </a:r>
            <a:r>
              <a:rPr lang="cs-CZ" sz="1600" dirty="0" err="1"/>
              <a:t>eleaty</a:t>
            </a:r>
            <a:r>
              <a:rPr lang="cs-CZ" sz="1600" dirty="0"/>
              <a:t> a atomisty (I 8).</a:t>
            </a:r>
          </a:p>
          <a:p>
            <a:pPr marL="990600" lvl="1" indent="-533400">
              <a:buFontTx/>
              <a:buAutoNum type="alphaUcPeriod"/>
            </a:pPr>
            <a:r>
              <a:rPr lang="cs-CZ" sz="1600" dirty="0"/>
              <a:t>Rozlišení vzniku a kvalitativní změny (I 1-2, 4).</a:t>
            </a:r>
          </a:p>
          <a:p>
            <a:pPr marL="990600" lvl="1" indent="-533400">
              <a:buFontTx/>
              <a:buAutoNum type="alphaUcPeriod"/>
            </a:pPr>
            <a:r>
              <a:rPr lang="cs-CZ" sz="1600" dirty="0"/>
              <a:t>Naprostý vznik z hlediska jsoucnosti (I 3).</a:t>
            </a:r>
          </a:p>
          <a:p>
            <a:pPr marL="990600" lvl="1" indent="-533400">
              <a:buFontTx/>
              <a:buAutoNum type="alphaUcPeriod"/>
            </a:pPr>
            <a:r>
              <a:rPr lang="cs-CZ" sz="1600" dirty="0" smtClean="0"/>
              <a:t>Vysvětlení </a:t>
            </a:r>
            <a:r>
              <a:rPr lang="cs-CZ" sz="1600" dirty="0"/>
              <a:t>růstu (I 5).</a:t>
            </a:r>
            <a:br>
              <a:rPr lang="cs-CZ" sz="1600" dirty="0"/>
            </a:br>
            <a:endParaRPr lang="cs-CZ" sz="1600" dirty="0"/>
          </a:p>
          <a:p>
            <a:pPr marL="609600" indent="-609600">
              <a:buFontTx/>
              <a:buNone/>
            </a:pPr>
            <a:r>
              <a:rPr lang="cs-CZ" sz="2000" dirty="0"/>
              <a:t>II. kniha: Výklad o prvcích.</a:t>
            </a:r>
            <a:endParaRPr lang="cs-CZ" sz="1800" dirty="0"/>
          </a:p>
          <a:p>
            <a:pPr marL="990600" lvl="1" indent="-533400">
              <a:buFont typeface="+mj-lt"/>
              <a:buAutoNum type="alphaUcPeriod" startAt="5"/>
            </a:pPr>
            <a:r>
              <a:rPr lang="cs-CZ" sz="1600" dirty="0"/>
              <a:t>Vznik: látka + protivy </a:t>
            </a:r>
            <a:r>
              <a:rPr lang="cs-CZ" sz="1600" dirty="0">
                <a:sym typeface="Wingdings" pitchFamily="2" charset="2"/>
              </a:rPr>
              <a:t> prvky (II 1).</a:t>
            </a:r>
          </a:p>
          <a:p>
            <a:pPr marL="990600" lvl="1" indent="-533400">
              <a:buFontTx/>
              <a:buAutoNum type="alphaUcPeriod" startAt="5"/>
            </a:pPr>
            <a:r>
              <a:rPr lang="cs-CZ" sz="1600" dirty="0">
                <a:sym typeface="Wingdings" pitchFamily="2" charset="2"/>
              </a:rPr>
              <a:t>Vlastnosti prvků a jejich počet (II 2-3).</a:t>
            </a:r>
          </a:p>
          <a:p>
            <a:pPr marL="990600" lvl="1" indent="-533400">
              <a:buFontTx/>
              <a:buAutoNum type="alphaUcPeriod" startAt="5"/>
            </a:pPr>
            <a:r>
              <a:rPr lang="cs-CZ" sz="1600" dirty="0">
                <a:sym typeface="Wingdings" pitchFamily="2" charset="2"/>
              </a:rPr>
              <a:t>Metodologické shrnutí úvah o vzniku od začátku spisu.</a:t>
            </a:r>
          </a:p>
          <a:p>
            <a:pPr marL="990600" lvl="1" indent="-533400">
              <a:buFontTx/>
              <a:buAutoNum type="alphaUcPeriod" startAt="5"/>
            </a:pPr>
            <a:r>
              <a:rPr lang="cs-CZ" sz="1600" dirty="0">
                <a:sym typeface="Wingdings" pitchFamily="2" charset="2"/>
              </a:rPr>
              <a:t>Vzájemné přeměny prvků (II 4-6).</a:t>
            </a:r>
          </a:p>
          <a:p>
            <a:pPr marL="990600" lvl="1" indent="-533400">
              <a:buFontTx/>
              <a:buAutoNum type="alphaUcPeriod" startAt="5"/>
            </a:pPr>
            <a:r>
              <a:rPr lang="cs-CZ" sz="1600" dirty="0" smtClean="0"/>
              <a:t>Nepřetržitost </a:t>
            </a:r>
            <a:r>
              <a:rPr lang="cs-CZ" sz="1600" dirty="0"/>
              <a:t>vznikání (II 9-11).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0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7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7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7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07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07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07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uiExpand="1" build="p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I. </a:t>
            </a:r>
            <a:r>
              <a:rPr lang="cs-CZ" sz="3200" u="sng" dirty="0"/>
              <a:t>Nepřetržitost vznikání (II 9-11)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AutoNum type="alphaLcPeriod" startAt="2"/>
            </a:pPr>
            <a:r>
              <a:rPr lang="cs-CZ" sz="2000" i="1" dirty="0"/>
              <a:t>Jestliže je čas neomezený a pohyb neustálý, proč se jednoduchá tělesa od sebe již neoddělila a nevzdálila, když se každé z nich pohybuje do svého vlastního místa?</a:t>
            </a:r>
            <a:br>
              <a:rPr lang="cs-CZ" sz="2000" i="1" dirty="0"/>
            </a:br>
            <a:endParaRPr lang="cs-CZ" sz="2000" i="1" dirty="0"/>
          </a:p>
          <a:p>
            <a:pPr marL="609600" indent="-609600">
              <a:buFontTx/>
              <a:buNone/>
            </a:pPr>
            <a:r>
              <a:rPr lang="cs-CZ" sz="2000" dirty="0"/>
              <a:t>Odpověď: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i="1" dirty="0"/>
              <a:t>„Příčinou toho je totiž vzájemný přechod; neboť kdyby každé těleso zůstávalo ve vlastním místě a nezměnilo se působením sousedního, pak by se ovšem již od sebe oddělila. … protože se však mění, nemůže žádné z nich zůstat v nějakém pevně stanoveném místě.“</a:t>
            </a:r>
            <a:r>
              <a:rPr lang="cs-CZ" sz="1400" dirty="0"/>
              <a:t> </a:t>
            </a:r>
            <a:br>
              <a:rPr lang="cs-CZ" sz="1400" dirty="0"/>
            </a:br>
            <a:endParaRPr lang="cs-CZ" sz="1400" dirty="0"/>
          </a:p>
          <a:p>
            <a:pPr marL="609600" indent="-609600">
              <a:buFontTx/>
              <a:buNone/>
            </a:pPr>
            <a:r>
              <a:rPr lang="cs-CZ" sz="2000" dirty="0"/>
              <a:t>Tedy: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nutný kontakt různých prvků lišících se v protivách </a:t>
            </a:r>
            <a:r>
              <a:rPr lang="cs-CZ" sz="1600" dirty="0">
                <a:sym typeface="Wingdings" pitchFamily="2" charset="2"/>
              </a:rPr>
              <a:t> vzájemné působení a vznik a zánik prvků  nové „příležitosti“ pro přirozený pohyb  ten nikdy neustane a tělesa nikdy nemohou věčně zůstat v klidu na svých přirozených místech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>
                <a:sym typeface="Wingdings" pitchFamily="2" charset="2"/>
              </a:rPr>
              <a:t>p</a:t>
            </a:r>
            <a:r>
              <a:rPr lang="cs-CZ" sz="1600" dirty="0"/>
              <a:t>ak ovšem je tento svět velmi </a:t>
            </a:r>
            <a:r>
              <a:rPr lang="cs-CZ" sz="1600" dirty="0">
                <a:solidFill>
                  <a:schemeClr val="folHlink"/>
                </a:solidFill>
              </a:rPr>
              <a:t>dynamický a plný pohybu a změny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11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911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11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911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911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113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1139" grpId="0" uiExpand="1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cs-CZ" sz="3600" u="sng" dirty="0"/>
              <a:t>2</a:t>
            </a:r>
            <a:r>
              <a:rPr lang="cs-CZ" sz="3600" u="sng" dirty="0" smtClean="0"/>
              <a:t>. </a:t>
            </a:r>
            <a:r>
              <a:rPr lang="cs-CZ" sz="3600" u="sng" dirty="0"/>
              <a:t>Těžké a lehké (</a:t>
            </a:r>
            <a:r>
              <a:rPr lang="cs-CZ" sz="3600" i="1" u="sng" dirty="0"/>
              <a:t>O nebi</a:t>
            </a:r>
            <a:r>
              <a:rPr lang="cs-CZ" sz="3600" u="sng" dirty="0"/>
              <a:t>)</a:t>
            </a:r>
            <a:endParaRPr lang="cs-CZ" sz="3600" i="1" u="sng" dirty="0"/>
          </a:p>
        </p:txBody>
      </p:sp>
      <p:sp>
        <p:nvSpPr>
          <p:cNvPr id="267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452755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609600" indent="-609600">
              <a:spcBef>
                <a:spcPts val="500"/>
              </a:spcBef>
              <a:buFont typeface="Times New Roman" pitchFamily="18" charset="0"/>
              <a:buAutoNum type="alphaU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sz="2000" dirty="0"/>
              <a:t>Položení </a:t>
            </a:r>
            <a:r>
              <a:rPr lang="cs-CZ" sz="2000" dirty="0" smtClean="0"/>
              <a:t>problému</a:t>
            </a:r>
            <a:r>
              <a:rPr lang="cs-CZ" sz="1800" dirty="0"/>
              <a:t/>
            </a:r>
            <a:br>
              <a:rPr lang="cs-CZ" sz="1800" dirty="0"/>
            </a:br>
            <a:endParaRPr lang="cs-CZ" sz="1800" dirty="0"/>
          </a:p>
          <a:p>
            <a:pPr marL="609600" indent="-609600">
              <a:spcBef>
                <a:spcPts val="500"/>
              </a:spcBef>
              <a:buFont typeface="Times New Roman" pitchFamily="18" charset="0"/>
              <a:buAutoNum type="alphaU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sz="2000" dirty="0"/>
              <a:t>Obecný význam těžkého a lehkého v Aristotelově fyzice</a:t>
            </a:r>
          </a:p>
          <a:p>
            <a:pPr marL="990600" lvl="1" indent="-533400">
              <a:spcBef>
                <a:spcPts val="500"/>
              </a:spcBef>
              <a:buFont typeface="Times New Roman" pitchFamily="18" charset="0"/>
              <a:buAutoNum type="alphaL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sz="1600" dirty="0"/>
              <a:t>vysvětlení jevů</a:t>
            </a:r>
          </a:p>
          <a:p>
            <a:pPr marL="990600" lvl="1" indent="-533400">
              <a:spcBef>
                <a:spcPts val="500"/>
              </a:spcBef>
              <a:buFont typeface="Times New Roman" pitchFamily="18" charset="0"/>
              <a:buAutoNum type="alphaL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sz="1600" dirty="0"/>
              <a:t>konstrukce struktury veškerenstva (s cílem vysvětlit jevy…)</a:t>
            </a:r>
            <a:br>
              <a:rPr lang="cs-CZ" sz="1600" dirty="0"/>
            </a:br>
            <a:endParaRPr lang="cs-CZ" sz="2000" dirty="0"/>
          </a:p>
          <a:p>
            <a:pPr marL="609600" indent="-609600">
              <a:spcBef>
                <a:spcPts val="500"/>
              </a:spcBef>
              <a:buFont typeface="Times New Roman" pitchFamily="18" charset="0"/>
              <a:buAutoNum type="alphaU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sz="2000" dirty="0"/>
              <a:t>Vymezení, definice</a:t>
            </a:r>
            <a:br>
              <a:rPr lang="cs-CZ" sz="2000" dirty="0"/>
            </a:br>
            <a:endParaRPr lang="cs-CZ" sz="2000" dirty="0"/>
          </a:p>
          <a:p>
            <a:pPr marL="609600" indent="-609600">
              <a:spcBef>
                <a:spcPts val="500"/>
              </a:spcBef>
              <a:buFont typeface="Times New Roman" pitchFamily="18" charset="0"/>
              <a:buAutoNum type="alphaU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sz="2000" dirty="0" smtClean="0"/>
              <a:t>Základní </a:t>
            </a:r>
            <a:r>
              <a:rPr lang="cs-CZ" sz="2000" dirty="0"/>
              <a:t>teze o těžkém a </a:t>
            </a:r>
            <a:r>
              <a:rPr lang="cs-CZ" sz="2000" dirty="0" smtClean="0"/>
              <a:t>lehkém</a:t>
            </a:r>
            <a:br>
              <a:rPr lang="cs-CZ" sz="2000" dirty="0" smtClean="0"/>
            </a:br>
            <a:endParaRPr lang="cs-CZ" sz="2000" dirty="0" smtClean="0"/>
          </a:p>
          <a:p>
            <a:pPr marL="609600" indent="-609600">
              <a:spcBef>
                <a:spcPts val="500"/>
              </a:spcBef>
              <a:buFont typeface="Times New Roman" pitchFamily="18" charset="0"/>
              <a:buAutoNum type="alphaU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sz="2000" dirty="0" smtClean="0"/>
              <a:t>Experimentální demonstrace těžkého a lehkého</a:t>
            </a:r>
            <a:br>
              <a:rPr lang="cs-CZ" sz="2000" dirty="0" smtClean="0"/>
            </a:br>
            <a:endParaRPr lang="cs-CZ" sz="2000" dirty="0" smtClean="0"/>
          </a:p>
          <a:p>
            <a:pPr marL="609600" indent="-609600">
              <a:spcBef>
                <a:spcPts val="500"/>
              </a:spcBef>
              <a:buFont typeface="Times New Roman" pitchFamily="18" charset="0"/>
              <a:buAutoNum type="alphaUcPeriod"/>
              <a:tabLst>
                <a:tab pos="1177925" algn="l"/>
                <a:tab pos="2092325" algn="l"/>
                <a:tab pos="3006725" algn="l"/>
                <a:tab pos="3921125" algn="l"/>
                <a:tab pos="4835525" algn="l"/>
                <a:tab pos="5749925" algn="l"/>
                <a:tab pos="6664325" algn="l"/>
                <a:tab pos="7578725" algn="l"/>
                <a:tab pos="8493125" algn="l"/>
                <a:tab pos="9407525" algn="l"/>
                <a:tab pos="10321925" algn="l"/>
              </a:tabLst>
            </a:pPr>
            <a:r>
              <a:rPr lang="cs-CZ" sz="2000" dirty="0" smtClean="0"/>
              <a:t>Struktura světa z hlediska těžkého a lehkého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746084261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3200" u="sng" dirty="0" smtClean="0"/>
              <a:t>2. </a:t>
            </a:r>
            <a:r>
              <a:rPr lang="cs-CZ" sz="3200" u="sng" dirty="0"/>
              <a:t>A. Položení problému</a:t>
            </a:r>
            <a:endParaRPr lang="cs-CZ" sz="3200" u="sng" dirty="0">
              <a:latin typeface="Palatino Linotype" pitchFamily="18" charset="0"/>
            </a:endParaRP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452755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658813" indent="-658813">
              <a:spcBef>
                <a:spcPts val="500"/>
              </a:spcBef>
              <a:buFontTx/>
              <a:buAutoNum type="alphaLcPeriod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cs-CZ" sz="2000" dirty="0"/>
              <a:t>empirie</a:t>
            </a:r>
          </a:p>
          <a:p>
            <a:pPr marL="1033463" lvl="1" indent="-576263">
              <a:spcBef>
                <a:spcPts val="35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cs-CZ" sz="1600" dirty="0"/>
              <a:t>každodenní zkušenost – těžké a lehké jako počátky („jiskry</a:t>
            </a:r>
            <a:r>
              <a:rPr lang="cs-CZ" sz="1600" dirty="0" smtClean="0"/>
              <a:t>“) pohybu </a:t>
            </a:r>
            <a:r>
              <a:rPr lang="cs-CZ" sz="1600" dirty="0">
                <a:sym typeface="Wingdings" pitchFamily="2" charset="2"/>
              </a:rPr>
              <a:t></a:t>
            </a:r>
            <a:r>
              <a:rPr lang="cs-CZ" sz="1600" dirty="0"/>
              <a:t/>
            </a:r>
            <a:br>
              <a:rPr lang="cs-CZ" sz="1600" dirty="0"/>
            </a:br>
            <a:endParaRPr lang="cs-CZ" sz="1600" dirty="0"/>
          </a:p>
          <a:p>
            <a:pPr marL="658813" indent="-658813">
              <a:spcBef>
                <a:spcPts val="350"/>
              </a:spcBef>
              <a:buClr>
                <a:schemeClr val="tx1"/>
              </a:buClr>
              <a:buFont typeface="Wingdings" pitchFamily="2" charset="2"/>
              <a:buAutoNum type="alphaLcPeriod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cs-CZ" sz="2000" dirty="0"/>
              <a:t>předmět už pro starší myslitele – ovšem nikdy dostatečně osvětlený</a:t>
            </a:r>
          </a:p>
          <a:p>
            <a:pPr marL="1033463" lvl="1" indent="-576263">
              <a:spcBef>
                <a:spcPts val="35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cs-CZ" sz="1800" dirty="0"/>
              <a:t>kritika Platóna – kvantitativní (relativní) pojetí těžkého a lehkého</a:t>
            </a:r>
          </a:p>
          <a:p>
            <a:pPr marL="1033463" lvl="1" indent="-576263">
              <a:spcBef>
                <a:spcPts val="35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r>
              <a:rPr lang="cs-CZ" sz="1800" dirty="0"/>
              <a:t>kritika atomistů – „substanční“ dualistické pojetí těžkého a lehkého</a:t>
            </a:r>
          </a:p>
          <a:p>
            <a:pPr marL="1033463" lvl="1" indent="-576263">
              <a:spcBef>
                <a:spcPts val="35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228725" algn="l"/>
                <a:tab pos="2143125" algn="l"/>
                <a:tab pos="3057525" algn="l"/>
                <a:tab pos="3971925" algn="l"/>
                <a:tab pos="4886325" algn="l"/>
                <a:tab pos="5800725" algn="l"/>
                <a:tab pos="6715125" algn="l"/>
                <a:tab pos="7629525" algn="l"/>
                <a:tab pos="8543925" algn="l"/>
                <a:tab pos="9458325" algn="l"/>
                <a:tab pos="10372725" algn="l"/>
              </a:tabLst>
            </a:pPr>
            <a:endParaRPr lang="cs-CZ" sz="1800" dirty="0"/>
          </a:p>
        </p:txBody>
      </p:sp>
    </p:spTree>
    <p:extLst>
      <p:ext uri="{BB962C8B-B14F-4D97-AF65-F5344CB8AC3E}">
        <p14:creationId xmlns:p14="http://schemas.microsoft.com/office/powerpoint/2010/main" val="31554237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3200" u="sng" dirty="0" smtClean="0"/>
              <a:t>2. </a:t>
            </a:r>
            <a:r>
              <a:rPr lang="cs-CZ" sz="3200" u="sng" dirty="0"/>
              <a:t>B. Obecný význam těžkého a lehkého v Aristotelově fyzice</a:t>
            </a:r>
          </a:p>
        </p:txBody>
      </p:sp>
      <p:sp>
        <p:nvSpPr>
          <p:cNvPr id="849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31188" cy="4527550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609600" indent="-609600">
              <a:spcBef>
                <a:spcPts val="450"/>
              </a:spcBef>
              <a:buFontTx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/>
              <a:t>vysvětlení jevů</a:t>
            </a:r>
          </a:p>
          <a:p>
            <a:pPr marL="990600" lvl="1" indent="-533400">
              <a:spcBef>
                <a:spcPts val="35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/>
              <a:t>přirozené pohyby těles</a:t>
            </a:r>
          </a:p>
          <a:p>
            <a:pPr marL="990600" lvl="1" indent="-533400">
              <a:spcBef>
                <a:spcPts val="35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/>
              <a:t>vzájemné vztahy těles</a:t>
            </a:r>
            <a:br>
              <a:rPr lang="cs-CZ" sz="1600"/>
            </a:br>
            <a:endParaRPr lang="cs-CZ" sz="1600"/>
          </a:p>
          <a:p>
            <a:pPr marL="609600" indent="-609600">
              <a:spcBef>
                <a:spcPts val="450"/>
              </a:spcBef>
              <a:buFontTx/>
              <a:buAutoNum type="alphaLcPeriod" startAt="2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/>
              <a:t>konstrukce teorie o struktuře veškerenstva</a:t>
            </a:r>
          </a:p>
          <a:p>
            <a:pPr marL="990600" lvl="1" indent="-533400">
              <a:spcBef>
                <a:spcPts val="35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/>
              <a:t>„vyvození“ látkového složení pozemského světa</a:t>
            </a:r>
          </a:p>
          <a:p>
            <a:pPr marL="990600" lvl="1" indent="-533400">
              <a:spcBef>
                <a:spcPts val="35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/>
              <a:t>důkaz existence pátého prvku</a:t>
            </a:r>
          </a:p>
          <a:p>
            <a:pPr marL="990600" lvl="1" indent="-533400">
              <a:spcBef>
                <a:spcPts val="35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/>
              <a:t>uspořádání prvků či látek v </a:t>
            </a:r>
            <a:r>
              <a:rPr lang="cs-CZ" sz="1600" i="1"/>
              <a:t>kosmu</a:t>
            </a:r>
            <a:endParaRPr lang="cs-CZ" sz="1600"/>
          </a:p>
        </p:txBody>
      </p:sp>
    </p:spTree>
    <p:extLst>
      <p:ext uri="{BB962C8B-B14F-4D97-AF65-F5344CB8AC3E}">
        <p14:creationId xmlns:p14="http://schemas.microsoft.com/office/powerpoint/2010/main" val="214885821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49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49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49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49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849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849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49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4995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3200" u="sng" dirty="0" smtClean="0"/>
              <a:t>2. </a:t>
            </a:r>
            <a:r>
              <a:rPr lang="cs-CZ" sz="3200" u="sng" dirty="0"/>
              <a:t>C. Definice těžkého a lehkého</a:t>
            </a:r>
          </a:p>
        </p:txBody>
      </p:sp>
      <p:sp>
        <p:nvSpPr>
          <p:cNvPr id="890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43463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608013" indent="-608013">
              <a:spcBef>
                <a:spcPts val="10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i="1"/>
              <a:t>Fyzika</a:t>
            </a:r>
            <a:r>
              <a:rPr lang="cs-CZ" sz="2000"/>
              <a:t> VIII 7:</a:t>
            </a:r>
            <a:br>
              <a:rPr lang="cs-CZ" sz="2000"/>
            </a:br>
            <a:r>
              <a:rPr lang="cs-CZ" sz="1800" i="1"/>
              <a:t>„Všechny stavy </a:t>
            </a:r>
            <a:r>
              <a:rPr lang="en-US" sz="1800" i="1"/>
              <a:t>[</a:t>
            </a:r>
            <a:r>
              <a:rPr lang="cs-CZ" sz="1800" i="1"/>
              <a:t>tj. to, co podléhá kvalitativní změně</a:t>
            </a:r>
            <a:r>
              <a:rPr lang="en-US" sz="1800" i="1"/>
              <a:t>]</a:t>
            </a:r>
            <a:r>
              <a:rPr lang="cs-CZ" sz="1800" i="1"/>
              <a:t> mají svůj původ ve zhušťování a zřeďování: totiž těžké i lehké, měkké i tvrdé, teplé i studené se zdají být určitými formami zhuštění a zředění.“</a:t>
            </a:r>
            <a:br>
              <a:rPr lang="cs-CZ" sz="1800" i="1"/>
            </a:br>
            <a:endParaRPr lang="cs-CZ" sz="1800" i="1"/>
          </a:p>
          <a:p>
            <a:pPr marL="608013" indent="-608013">
              <a:spcBef>
                <a:spcPts val="10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i="1"/>
              <a:t>O vzniku a zániku</a:t>
            </a:r>
            <a:r>
              <a:rPr lang="cs-CZ" sz="2000"/>
              <a:t> II 2:</a:t>
            </a:r>
            <a:br>
              <a:rPr lang="cs-CZ" sz="2000"/>
            </a:br>
            <a:r>
              <a:rPr lang="cs-CZ" sz="1800"/>
              <a:t>Těžké a lehké patří k „hmatným protivám“ spolu s teplým – studeným, tvrdým – měkkým, tuhým – křehkým, drsným – hladkým, hrubým – jemným.</a:t>
            </a:r>
            <a:br>
              <a:rPr lang="cs-CZ" sz="1800"/>
            </a:br>
            <a:r>
              <a:rPr lang="cs-CZ" sz="1800"/>
              <a:t>Těžké a lehké přitom nejsou působícími a působení přijímajícími charakteristikami – teplé činí teplým, těžké nečiní těžkým.</a:t>
            </a:r>
          </a:p>
        </p:txBody>
      </p:sp>
    </p:spTree>
    <p:extLst>
      <p:ext uri="{BB962C8B-B14F-4D97-AF65-F5344CB8AC3E}">
        <p14:creationId xmlns:p14="http://schemas.microsoft.com/office/powerpoint/2010/main" val="199343639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909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909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9091" grpId="0" build="p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3200" u="sng" dirty="0" smtClean="0"/>
              <a:t>2. </a:t>
            </a:r>
            <a:r>
              <a:rPr lang="cs-CZ" sz="3200" u="sng" dirty="0"/>
              <a:t>C. Definice těžkého a lehkého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43463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608013" indent="-608013">
              <a:spcBef>
                <a:spcPts val="10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i="1"/>
              <a:t>O nebi</a:t>
            </a:r>
            <a:r>
              <a:rPr lang="cs-CZ" sz="2000"/>
              <a:t> IV 1:</a:t>
            </a:r>
            <a:br>
              <a:rPr lang="cs-CZ" sz="2000"/>
            </a:br>
            <a:r>
              <a:rPr lang="cs-CZ" sz="1800"/>
              <a:t>Těžké prostě (naprosto, „absolutně“) je to, co přirozeně směřuje vždy dolů a do středu.</a:t>
            </a:r>
            <a:br>
              <a:rPr lang="cs-CZ" sz="1800"/>
            </a:br>
            <a:r>
              <a:rPr lang="cs-CZ" sz="1800"/>
              <a:t>Lehké prostě je to, co přirozeně směřuje vždy nahoru a ke kraji.</a:t>
            </a:r>
            <a:br>
              <a:rPr lang="cs-CZ" sz="1800"/>
            </a:br>
            <a:r>
              <a:rPr lang="cs-CZ" sz="1800"/>
              <a:t/>
            </a:r>
            <a:br>
              <a:rPr lang="cs-CZ" sz="1800"/>
            </a:br>
            <a:r>
              <a:rPr lang="cs-CZ" sz="1800"/>
              <a:t>Těžké a lehké vzhledem k jinému („relativně“) je to, co se při stejném objemu pohybuje daným směrem rychleji (založeno na jedné základní tezi aristotelské fyziky!).</a:t>
            </a:r>
            <a:br>
              <a:rPr lang="cs-CZ" sz="1800"/>
            </a:br>
            <a:endParaRPr lang="cs-CZ" sz="1800"/>
          </a:p>
          <a:p>
            <a:pPr marL="608013" indent="-608013">
              <a:spcBef>
                <a:spcPts val="1000"/>
              </a:spcBef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i="1"/>
              <a:t>O nebi</a:t>
            </a:r>
            <a:r>
              <a:rPr lang="cs-CZ" sz="2000"/>
              <a:t> IV 4:</a:t>
            </a:r>
            <a:br>
              <a:rPr lang="cs-CZ" sz="2000"/>
            </a:br>
            <a:r>
              <a:rPr lang="cs-CZ" sz="1800"/>
              <a:t>Těžké naprosto se nachází pod všemi věcmi, lehké naprosto na povrchu všeho.</a:t>
            </a:r>
            <a:endParaRPr lang="cs-CZ" sz="2000" i="1"/>
          </a:p>
        </p:txBody>
      </p:sp>
    </p:spTree>
    <p:extLst>
      <p:ext uri="{BB962C8B-B14F-4D97-AF65-F5344CB8AC3E}">
        <p14:creationId xmlns:p14="http://schemas.microsoft.com/office/powerpoint/2010/main" val="203626995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1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271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1363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3200" u="sng" dirty="0" smtClean="0"/>
              <a:t>2. D. </a:t>
            </a:r>
            <a:r>
              <a:rPr lang="cs-CZ" sz="3200" u="sng" dirty="0"/>
              <a:t>Základní teze o těžkém a lehkém</a:t>
            </a:r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43463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609600" indent="-609600">
              <a:spcBef>
                <a:spcPts val="1000"/>
              </a:spcBef>
              <a:buFontTx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těžké a lehké se neliší kvantitativně, nýbrž kvalitativně</a:t>
            </a:r>
          </a:p>
          <a:p>
            <a:pPr marL="990600" lvl="1" indent="-533400">
              <a:spcBef>
                <a:spcPts val="10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X Platón v </a:t>
            </a:r>
            <a:r>
              <a:rPr lang="cs-CZ" sz="1600" i="1" dirty="0" err="1"/>
              <a:t>Tim</a:t>
            </a:r>
            <a:r>
              <a:rPr lang="cs-CZ" sz="1600" i="1" dirty="0"/>
              <a:t>.:</a:t>
            </a:r>
            <a:r>
              <a:rPr lang="cs-CZ" sz="1600" dirty="0"/>
              <a:t> těžší je to, co obsahuje více částí stejného druhu</a:t>
            </a:r>
          </a:p>
          <a:p>
            <a:pPr marL="990600" lvl="1" indent="-533400">
              <a:spcBef>
                <a:spcPts val="10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X atomisté: plné je těžké, prázdno je lehké, u těles podle jejich poměru</a:t>
            </a:r>
          </a:p>
          <a:p>
            <a:pPr marL="990600" lvl="1" indent="-533400">
              <a:spcBef>
                <a:spcPts val="10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zásadní odlišnost těžkého a lehkého (a těžkého i lehkého) lze vysvětlit pouze odlišností látky prvků:</a:t>
            </a:r>
          </a:p>
          <a:p>
            <a:pPr marL="1371600" lvl="2" indent="-457200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4 prvky </a:t>
            </a:r>
            <a:r>
              <a:rPr lang="cs-CZ" sz="1400" dirty="0">
                <a:sym typeface="Wingdings" pitchFamily="2" charset="2"/>
              </a:rPr>
              <a:t> 4 látky</a:t>
            </a:r>
            <a:endParaRPr lang="cs-CZ" sz="1400" dirty="0"/>
          </a:p>
          <a:p>
            <a:pPr marL="1371600" lvl="2" indent="-457200">
              <a:spcBef>
                <a:spcPts val="1000"/>
              </a:spcBef>
              <a:buClr>
                <a:schemeClr val="tx1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400" dirty="0"/>
              <a:t>přitom ale látka musí být nějakým způsobem táž kvůli jejich vzájemné přeměně</a:t>
            </a:r>
          </a:p>
          <a:p>
            <a:pPr marL="609600" indent="-609600">
              <a:spcBef>
                <a:spcPts val="1000"/>
              </a:spcBef>
              <a:buClr>
                <a:schemeClr val="tx1"/>
              </a:buClr>
              <a:buFont typeface="Wingdings" pitchFamily="2" charset="2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oheň nemá žádnou tíži</a:t>
            </a:r>
          </a:p>
          <a:p>
            <a:pPr marL="990600" lvl="1" indent="-533400">
              <a:spcBef>
                <a:spcPts val="10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základní empirické východisko – oheň směřuje vždy vzhůru nad vše ostatní</a:t>
            </a:r>
          </a:p>
          <a:p>
            <a:pPr marL="990600" lvl="1" indent="-533400">
              <a:spcBef>
                <a:spcPts val="10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ohni náleží lehkost jako absolutní kvalita odlišná od tíhy</a:t>
            </a:r>
          </a:p>
          <a:p>
            <a:pPr marL="609600" indent="-609600">
              <a:spcBef>
                <a:spcPts val="1000"/>
              </a:spcBef>
              <a:buClr>
                <a:schemeClr val="tx1"/>
              </a:buClr>
              <a:buFont typeface="Wingdings" pitchFamily="2" charset="2"/>
              <a:buAutoNum type="alphaLcPeriod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2000" dirty="0"/>
              <a:t>větší množství téhož prvku má tíži či lehkost ve větší míře</a:t>
            </a:r>
          </a:p>
          <a:p>
            <a:pPr marL="990600" lvl="1" indent="-533400">
              <a:spcBef>
                <a:spcPts val="1000"/>
              </a:spcBef>
              <a:buClr>
                <a:schemeClr val="folHlink"/>
              </a:buClr>
              <a:buFont typeface="Wingdings" pitchFamily="2" charset="2"/>
              <a:buChar char="Ø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větší těleso se pohybuje svým přirozeným směrem rychleji</a:t>
            </a:r>
          </a:p>
          <a:p>
            <a:pPr marL="990600" lvl="1" indent="-533400">
              <a:spcBef>
                <a:spcPts val="1000"/>
              </a:spcBef>
              <a:buClr>
                <a:schemeClr val="folHlink"/>
              </a:buClr>
              <a:buFont typeface="Wingdings" pitchFamily="2" charset="2"/>
              <a:buChar char="§"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r>
              <a:rPr lang="cs-CZ" sz="1600" dirty="0"/>
              <a:t>založeno na empirii – především oheň, </a:t>
            </a:r>
            <a:r>
              <a:rPr lang="cs-CZ" sz="1600" dirty="0" smtClean="0"/>
              <a:t>ale také vzduch </a:t>
            </a:r>
            <a:r>
              <a:rPr lang="cs-CZ" sz="1600" dirty="0"/>
              <a:t>ve vodě</a:t>
            </a:r>
          </a:p>
        </p:txBody>
      </p:sp>
    </p:spTree>
    <p:extLst>
      <p:ext uri="{BB962C8B-B14F-4D97-AF65-F5344CB8AC3E}">
        <p14:creationId xmlns:p14="http://schemas.microsoft.com/office/powerpoint/2010/main" val="36420253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76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276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76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76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276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76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276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1000"/>
                                        <p:tgtEl>
                                          <p:spTgt spid="276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276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2764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1000"/>
                                        <p:tgtEl>
                                          <p:spTgt spid="276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276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7648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1000"/>
                                        <p:tgtEl>
                                          <p:spTgt spid="276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8" dur="1000" fill="hold"/>
                                        <p:tgtEl>
                                          <p:spTgt spid="276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7648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1000"/>
                                        <p:tgtEl>
                                          <p:spTgt spid="276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1000" fill="hold"/>
                                        <p:tgtEl>
                                          <p:spTgt spid="276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7648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42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6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276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276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1000" fill="hold"/>
                                        <p:tgtEl>
                                          <p:spTgt spid="27648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7648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90525"/>
            <a:ext cx="8231188" cy="911225"/>
          </a:xfr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3200" u="sng" dirty="0" smtClean="0"/>
              <a:t>2. </a:t>
            </a:r>
            <a:r>
              <a:rPr lang="cs-CZ" sz="3200" u="sng" dirty="0"/>
              <a:t>E</a:t>
            </a:r>
            <a:r>
              <a:rPr lang="cs-CZ" sz="3200" u="sng" dirty="0" smtClean="0"/>
              <a:t>. </a:t>
            </a:r>
            <a:r>
              <a:rPr lang="cs-CZ" sz="3200" u="sng" dirty="0" smtClean="0"/>
              <a:t>Experimentální demonstrace</a:t>
            </a:r>
            <a:br>
              <a:rPr lang="cs-CZ" sz="3200" u="sng" dirty="0" smtClean="0"/>
            </a:br>
            <a:r>
              <a:rPr lang="cs-CZ" sz="3200" u="sng" dirty="0" smtClean="0"/>
              <a:t>těžkého a lehkého</a:t>
            </a:r>
            <a:endParaRPr lang="cs-CZ" sz="3200" u="sng" dirty="0"/>
          </a:p>
        </p:txBody>
      </p:sp>
      <p:sp>
        <p:nvSpPr>
          <p:cNvPr id="276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43463"/>
          </a:xfrm>
          <a:noFill/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1600" dirty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2400" dirty="0" smtClean="0"/>
          </a:p>
          <a:p>
            <a:pPr marL="0" indent="0">
              <a:spcBef>
                <a:spcPts val="1000"/>
              </a:spcBef>
              <a:buNone/>
              <a:tabLst>
                <a:tab pos="1179513" algn="l"/>
                <a:tab pos="2093913" algn="l"/>
                <a:tab pos="3008313" algn="l"/>
                <a:tab pos="3922713" algn="l"/>
                <a:tab pos="4837113" algn="l"/>
                <a:tab pos="5751513" algn="l"/>
                <a:tab pos="6665913" algn="l"/>
                <a:tab pos="7580313" algn="l"/>
                <a:tab pos="8494713" algn="l"/>
                <a:tab pos="9409113" algn="l"/>
                <a:tab pos="10323513" algn="l"/>
              </a:tabLst>
            </a:pP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971600" y="1556792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těžké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2555776" y="1341349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těžší</a:t>
            </a:r>
            <a:endParaRPr lang="cs-CZ" sz="32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7524328" y="5661248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lehké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724128" y="5661248"/>
            <a:ext cx="105028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3200" dirty="0" smtClean="0"/>
              <a:t>lehčí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1702299399"/>
      </p:ext>
    </p:extLst>
  </p:cSld>
  <p:clrMapOvr>
    <a:masterClrMapping/>
  </p:clrMapOvr>
  <p:transition/>
  <mc:AlternateContent xmlns:mc="http://schemas.openxmlformats.org/markup-compatibility/2006">
    <mc:Choice xmlns:p14="http://schemas.microsoft.com/office/powerpoint/2010/main"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42" presetClass="path" presetSubtype="0" accel="50000" fill="hold" grpId="2" nodeType="click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8.33333E-7 -4.81481E-6 L -0.00382 0.61366 " pathEditMode="relative" rAng="0" ptsTypes="AA" p14:bounceEnd="33333">
                                          <p:cBhvr>
                                            <p:cTn id="19" dur="3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91" y="3067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0" presetID="64" presetClass="path" presetSubtype="0" accel="50000" fill="hold" grpId="1" nodeType="withEffect" p14:presetBounceEnd="33333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16667E-6 -4.81481E-6 L 0.00399 -0.61481 " pathEditMode="relative" rAng="0" ptsTypes="AA" p14:bounceEnd="33333">
                                          <p:cBhvr>
                                            <p:cTn id="21" dur="3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91" y="-3074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64" presetClass="path" presetSubtype="0" accel="50000" decel="50000" fill="hold" grpId="3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382 0.61365 L -0.00382 0.00462 " pathEditMode="relative" rAng="0" ptsTypes="AA">
                                          <p:cBhvr>
                                            <p:cTn id="25" dur="5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30463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26" presetClass="entr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0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1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36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37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8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39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0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41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2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43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42" presetClass="path" presetSubtype="0" accel="50000" fill="hold" grpId="0" nodeType="clickEffect" p14:presetBounceEnd="22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382 0.00462 L -0.00382 0.61365 " pathEditMode="relative" rAng="0" ptsTypes="AA" p14:bounceEnd="22000">
                                          <p:cBhvr>
                                            <p:cTn id="47" dur="3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3044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8" presetID="42" presetClass="path" presetSubtype="0" accel="100000" fill="hold" grpId="0" nodeType="withEffect" p14:presetBounceEnd="405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44444E-6 -4.44444E-6 L -0.00053 0.6294 " pathEditMode="relative" rAng="0" ptsTypes="AA" p14:bounceEnd="40500">
                                          <p:cBhvr>
                                            <p:cTn id="49" dur="2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5" y="3145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" presetClass="entr" presetSubtype="4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42" presetClass="path" presetSubtype="0" accel="50000" decel="50000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0399 -0.61481 L 0.00399 0.00463 " pathEditMode="relative" rAng="0" ptsTypes="AA">
                                          <p:cBhvr>
                                            <p:cTn id="57" dur="5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30972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64" presetClass="path" presetSubtype="0" accel="50000" fill="hold" grpId="2" nodeType="clickEffect" p14:presetBounceEnd="240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16667E-6 -4.81481E-6 L 0.00399 -0.61481 " pathEditMode="relative" rAng="0" ptsTypes="AA" p14:bounceEnd="24000">
                                          <p:cBhvr>
                                            <p:cTn id="61" dur="3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91" y="-3074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2" presetID="64" presetClass="path" presetSubtype="0" accel="50000" decel="50000" fill="hold" grpId="0" nodeType="withEffect" p14:presetBounceEnd="40500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4.44444E-6 L 0.00573 -0.63056 " pathEditMode="relative" rAng="0" ptsTypes="AA" p14:bounceEnd="40500">
                                          <p:cBhvr>
                                            <p:cTn id="63" dur="2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78" y="-3152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4" grpId="1"/>
          <p:bldP spid="4" grpId="2"/>
          <p:bldP spid="4" grpId="3"/>
          <p:bldP spid="5" grpId="0"/>
          <p:bldP spid="5" grpId="1"/>
          <p:bldP spid="6" grpId="0"/>
          <p:bldP spid="6" grpId="1"/>
          <p:bldP spid="6" grpId="2"/>
          <p:bldP spid="6" grpId="3"/>
          <p:bldP spid="7" grpId="0"/>
          <p:bldP spid="7" grpId="1"/>
        </p:bldLst>
      </p:timing>
    </mc:Choice>
    <mc:Fallback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53" presetClass="entr" presetSubtype="16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7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8" dur="1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9" dur="1000"/>
                                            <p:tgtEl>
                                              <p:spTgt spid="4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  <p:par>
                              <p:cTn id="10" fill="hold">
                                <p:stCondLst>
                                  <p:cond delay="1000"/>
                                </p:stCondLst>
                                <p:childTnLst>
                                  <p:par>
                                    <p:cTn id="11" presetID="53" presetClass="entr" presetSubtype="16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>
                                            <p:cTn id="13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ppt_w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w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14" dur="1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ppt_h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h"/>
                                              </p:val>
                                            </p:tav>
                                          </p:tavLst>
                                        </p:anim>
                                        <p:animEffect transition="in" filter="fade">
                                          <p:cBhvr>
                                            <p:cTn id="15" dur="1000"/>
                                            <p:tgtEl>
                                              <p:spTgt spid="6"/>
                                            </p:tgtEl>
                                          </p:cBhvr>
                                        </p:animEffect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16" fill="hold">
                          <p:stCondLst>
                            <p:cond delay="indefinite"/>
                          </p:stCondLst>
                          <p:childTnLst>
                            <p:par>
                              <p:cTn id="1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18" presetID="42" presetClass="path" presetSubtype="0" accel="50000" fill="hold" grpId="2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8.33333E-7 -4.81481E-6 L -0.00382 0.61366 " pathEditMode="relative" rAng="0" ptsTypes="AA">
                                          <p:cBhvr>
                                            <p:cTn id="19" dur="3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191" y="3067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20" presetID="64" presetClass="path" presetSubtype="0" accel="50000" fill="hold" grpId="1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16667E-6 -4.81481E-6 L 0.00399 -0.61481 " pathEditMode="relative" rAng="0" ptsTypes="AA">
                                          <p:cBhvr>
                                            <p:cTn id="21" dur="3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91" y="-30741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2" fill="hold">
                          <p:stCondLst>
                            <p:cond delay="indefinite"/>
                          </p:stCondLst>
                          <p:childTnLst>
                            <p:par>
                              <p:cTn id="23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4" presetID="64" presetClass="path" presetSubtype="0" accel="50000" decel="50000" fill="hold" grpId="3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382 0.61365 L -0.00382 0.00462 " pathEditMode="relative" rAng="0" ptsTypes="AA">
                                          <p:cBhvr>
                                            <p:cTn id="25" dur="5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-30463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26" fill="hold">
                          <p:stCondLst>
                            <p:cond delay="indefinite"/>
                          </p:stCondLst>
                          <p:childTnLst>
                            <p:par>
                              <p:cTn id="27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28" presetID="26" presetClass="entr" presetSubtype="0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9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Effect transition="in" filter="wipe(down)">
                                          <p:cBhvr>
                                            <p:cTn id="30" dur="58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</p:animEffect>
                                        <p:anim calcmode="lin" valueType="num">
                                          <p:cBhvr>
                                            <p:cTn id="31" dur="1822" tmFilter="0,0; 0.14,0.36; 0.43,0.73; 0.71,0.91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-0.2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2" dur="664" tmFilter="0.0,0.0; 0.25,0.07; 0.50,0.2; 0.75,0.467; 1.0,1.0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3">
                                              <p:val>
                                                <p:fltVal val="0.5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3" dur="664" tmFilter="0, 0; 0.125,0.2665; 0.25,0.4; 0.375,0.465; 0.5,0.5;  0.625,0.535; 0.75,0.6; 0.875,0.7335; 1,1">
                                              <p:stCondLst>
                                                <p:cond delay="66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9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4" dur="332" tmFilter="0, 0; 0.125,0.2665; 0.25,0.4; 0.375,0.465; 0.5,0.5;  0.625,0.535; 0.75,0.6; 0.875,0.7335; 1,1">
                                              <p:stCondLst>
                                                <p:cond delay="132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27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>
                                            <p:cTn id="35" dur="164" tmFilter="0, 0; 0.125,0.2665; 0.25,0.4; 0.375,0.465; 0.5,0.5;  0.625,0.535; 0.75,0.6; 0.875,0.7335; 1,1">
                                              <p:stCondLst>
                                                <p:cond delay="165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 fmla="#ppt_y-sin(pi*$)/81">
                                              <p:val>
                                                <p:fltVal val="0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fltVal val="1"/>
                                              </p:val>
                                            </p:tav>
                                          </p:tavLst>
                                        </p:anim>
                                        <p:animScale>
                                          <p:cBhvr>
                                            <p:cTn id="36" dur="26">
                                              <p:stCondLst>
                                                <p:cond delay="650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60000"/>
                                        </p:animScale>
                                        <p:animScale>
                                          <p:cBhvr>
                                            <p:cTn id="37" dur="166" decel="50000">
                                              <p:stCondLst>
                                                <p:cond delay="676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38" dur="26">
                                              <p:stCondLst>
                                                <p:cond delay="131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80000"/>
                                        </p:animScale>
                                        <p:animScale>
                                          <p:cBhvr>
                                            <p:cTn id="39" dur="166" decel="50000">
                                              <p:stCondLst>
                                                <p:cond delay="133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0" dur="26">
                                              <p:stCondLst>
                                                <p:cond delay="1642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0000"/>
                                        </p:animScale>
                                        <p:animScale>
                                          <p:cBhvr>
                                            <p:cTn id="41" dur="166" decel="50000">
                                              <p:stCondLst>
                                                <p:cond delay="166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  <p:animScale>
                                          <p:cBhvr>
                                            <p:cTn id="42" dur="26">
                                              <p:stCondLst>
                                                <p:cond delay="1808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95000"/>
                                        </p:animScale>
                                        <p:animScale>
                                          <p:cBhvr>
                                            <p:cTn id="43" dur="166" decel="50000">
                                              <p:stCondLst>
                                                <p:cond delay="1834"/>
                                              </p:stCondLst>
                                            </p:cTn>
                                            <p:tgtEl>
                                              <p:spTgt spid="5"/>
                                            </p:tgtEl>
                                          </p:cBhvr>
                                          <p:to x="100000" y="100000"/>
                                        </p:animScale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44" fill="hold">
                          <p:stCondLst>
                            <p:cond delay="indefinite"/>
                          </p:stCondLst>
                          <p:childTnLst>
                            <p:par>
                              <p:cTn id="45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46" presetID="42" presetClass="path" presetSubtype="0" accel="50000" fill="hold" grpId="0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0.00382 0.00462 L -0.00382 0.61365 " pathEditMode="relative" rAng="0" ptsTypes="AA">
                                          <p:cBhvr>
                                            <p:cTn id="47" dur="3000" fill="hold"/>
                                            <p:tgtEl>
                                              <p:spTgt spid="4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30440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48" presetID="42" presetClass="path" presetSubtype="0" accel="10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44444E-6 -4.44444E-6 L -0.00053 0.6294 " pathEditMode="relative" rAng="0" ptsTypes="AA">
                                          <p:cBhvr>
                                            <p:cTn id="49" dur="2500" fill="hold"/>
                                            <p:tgtEl>
                                              <p:spTgt spid="5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-35" y="3145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0" fill="hold">
                          <p:stCondLst>
                            <p:cond delay="indefinite"/>
                          </p:stCondLst>
                          <p:childTnLst>
                            <p:par>
                              <p:cTn id="51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2" presetID="2" presetClass="entr" presetSubtype="4" fill="hold" grpId="1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53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54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55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56" presetID="42" presetClass="path" presetSubtype="0" accel="50000" decel="50000" fill="hold" grpId="3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0.00399 -0.61481 L 0.00399 0.00463 " pathEditMode="relative" rAng="0" ptsTypes="AA">
                                          <p:cBhvr>
                                            <p:cTn id="57" dur="5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0" y="30972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  <p:par>
                        <p:cTn id="58" fill="hold">
                          <p:stCondLst>
                            <p:cond delay="indefinite"/>
                          </p:stCondLst>
                          <p:childTnLst>
                            <p:par>
                              <p:cTn id="59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60" presetID="64" presetClass="path" presetSubtype="0" accel="50000" fill="hold" grpId="2" nodeType="click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4.16667E-6 -4.81481E-6 L 0.00399 -0.61481 " pathEditMode="relative" rAng="0" ptsTypes="AA">
                                          <p:cBhvr>
                                            <p:cTn id="61" dur="30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191" y="-30741"/>
                                        </p:animMotion>
                                      </p:childTnLst>
                                    </p:cTn>
                                  </p:par>
                                  <p:par>
                                    <p:cTn id="62" presetID="64" presetClass="path" presetSubtype="0" accel="50000" decel="50000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animMotion origin="layout" path="M -3.33333E-6 4.44444E-6 L 0.00573 -0.63056 " pathEditMode="relative" rAng="0" ptsTypes="AA">
                                          <p:cBhvr>
                                            <p:cTn id="63" dur="2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  <p:attrName>ppt_y</p:attrName>
                                            </p:attrNameLst>
                                          </p:cBhvr>
                                          <p:rCtr x="278" y="-31528"/>
                                        </p:animMotion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4" grpId="0"/>
          <p:bldP spid="4" grpId="1"/>
          <p:bldP spid="4" grpId="2"/>
          <p:bldP spid="4" grpId="3"/>
          <p:bldP spid="5" grpId="0"/>
          <p:bldP spid="5" grpId="1"/>
          <p:bldP spid="6" grpId="0"/>
          <p:bldP spid="6" grpId="1"/>
          <p:bldP spid="6" grpId="2"/>
          <p:bldP spid="6" grpId="3"/>
          <p:bldP spid="7" grpId="0"/>
          <p:bldP spid="7" grpId="1"/>
        </p:bldLst>
      </p:timing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3200" u="sng" dirty="0"/>
              <a:t>2</a:t>
            </a:r>
            <a:r>
              <a:rPr lang="cs-CZ" sz="3200" u="sng" dirty="0" smtClean="0"/>
              <a:t>. </a:t>
            </a:r>
            <a:r>
              <a:rPr lang="cs-CZ" sz="3200" u="sng" dirty="0"/>
              <a:t>F</a:t>
            </a:r>
            <a:r>
              <a:rPr lang="cs-CZ" sz="3200" u="sng" dirty="0" smtClean="0"/>
              <a:t>. </a:t>
            </a:r>
            <a:r>
              <a:rPr lang="cs-CZ" sz="3200" u="sng" dirty="0"/>
              <a:t>Struktura světa z </a:t>
            </a:r>
            <a:r>
              <a:rPr lang="cs-CZ" sz="3200" u="sng" dirty="0" smtClean="0"/>
              <a:t>hlediska</a:t>
            </a:r>
            <a:br>
              <a:rPr lang="cs-CZ" sz="3200" u="sng" dirty="0" smtClean="0"/>
            </a:br>
            <a:r>
              <a:rPr lang="cs-CZ" sz="3200" u="sng" dirty="0" smtClean="0"/>
              <a:t>těžkého </a:t>
            </a:r>
            <a:r>
              <a:rPr lang="cs-CZ" sz="3200" u="sng" dirty="0"/>
              <a:t>a lehkého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395600" y="350100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3275856" y="2636912"/>
            <a:ext cx="748923" cy="369332"/>
          </a:xfrm>
          <a:prstGeom prst="rect">
            <a:avLst/>
          </a:prstGeom>
          <a:solidFill>
            <a:srgbClr val="663300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země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 rot="10800000">
            <a:off x="5292080" y="5661248"/>
            <a:ext cx="748923" cy="369332"/>
          </a:xfrm>
          <a:prstGeom prst="rect">
            <a:avLst/>
          </a:prstGeom>
          <a:solidFill>
            <a:srgbClr val="663300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země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rot="1819550">
            <a:off x="5666541" y="2420888"/>
            <a:ext cx="684803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voda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rot="18442600">
            <a:off x="2668416" y="3103605"/>
            <a:ext cx="780396" cy="369332"/>
          </a:xfrm>
          <a:prstGeom prst="rect">
            <a:avLst/>
          </a:prstGeom>
          <a:solidFill>
            <a:schemeClr val="bg2"/>
          </a:solidFill>
        </p:spPr>
        <p:txBody>
          <a:bodyPr wrap="square" rtlCol="0">
            <a:spAutoFit/>
          </a:bodyPr>
          <a:lstStyle/>
          <a:p>
            <a:r>
              <a:rPr lang="cs-CZ" dirty="0" smtClean="0"/>
              <a:t>voda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 rot="6307999">
            <a:off x="6087392" y="4584728"/>
            <a:ext cx="684803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voda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 rot="12158566">
            <a:off x="3869159" y="3903739"/>
            <a:ext cx="684803" cy="369332"/>
          </a:xfrm>
          <a:prstGeom prst="rect">
            <a:avLst/>
          </a:prstGeom>
          <a:solidFill>
            <a:schemeClr val="bg2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voda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 rot="3509872">
            <a:off x="4437587" y="3198836"/>
            <a:ext cx="915635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vzduch</a:t>
            </a:r>
            <a:endParaRPr lang="cs-CZ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2" name="TextovéPole 11"/>
          <p:cNvSpPr txBox="1"/>
          <p:nvPr/>
        </p:nvSpPr>
        <p:spPr>
          <a:xfrm rot="15722504">
            <a:off x="2380255" y="5291916"/>
            <a:ext cx="915635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vzduch</a:t>
            </a:r>
            <a:endParaRPr lang="cs-CZ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3" name="TextovéPole 12"/>
          <p:cNvSpPr txBox="1"/>
          <p:nvPr/>
        </p:nvSpPr>
        <p:spPr>
          <a:xfrm rot="19600012">
            <a:off x="1475656" y="1628800"/>
            <a:ext cx="915635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vzduch</a:t>
            </a:r>
            <a:endParaRPr lang="cs-CZ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4" name="TextovéPole 13"/>
          <p:cNvSpPr txBox="1"/>
          <p:nvPr/>
        </p:nvSpPr>
        <p:spPr>
          <a:xfrm rot="7811139">
            <a:off x="6015888" y="5268673"/>
            <a:ext cx="915635" cy="36933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vzduch</a:t>
            </a:r>
            <a:endParaRPr lang="cs-CZ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4375084" y="2088605"/>
            <a:ext cx="697627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oheň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 rot="16200000">
            <a:off x="3473530" y="3253626"/>
            <a:ext cx="697627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oheň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 rot="11230601">
            <a:off x="5022694" y="4377781"/>
            <a:ext cx="697627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oheň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 rot="5571233">
            <a:off x="4855347" y="3461180"/>
            <a:ext cx="697627" cy="369332"/>
          </a:xfrm>
          <a:prstGeom prst="rect">
            <a:avLst/>
          </a:prstGeom>
          <a:solidFill>
            <a:srgbClr val="FF0000"/>
          </a:solidFill>
        </p:spPr>
        <p:txBody>
          <a:bodyPr wrap="none" rtlCol="0">
            <a:spAutoFit/>
          </a:bodyPr>
          <a:lstStyle/>
          <a:p>
            <a:r>
              <a:rPr lang="cs-CZ" dirty="0" smtClean="0"/>
              <a:t>oheň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13580923"/>
      </p:ext>
    </p:extLst>
  </p:cSld>
  <p:clrMapOvr>
    <a:masterClrMapping/>
  </p:clrMapOvr>
  <p:transition spd="med">
    <p:push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25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64" presetClass="path" presetSubtype="0" accel="50000" decel="5000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94444E-6 -4.81481E-6 L -0.11962 -0.2787 " pathEditMode="relative" rAng="0" ptsTypes="AA">
                                      <p:cBhvr>
                                        <p:cTn id="55" dur="175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90" y="-13935"/>
                                    </p:animMotion>
                                  </p:childTnLst>
                                </p:cTn>
                              </p:par>
                              <p:par>
                                <p:cTn id="56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2.59259E-6 L 0.09306 0.09908 " pathEditMode="relative" rAng="0" ptsTypes="AA">
                                      <p:cBhvr>
                                        <p:cTn id="57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653" y="4954"/>
                                    </p:animMotion>
                                  </p:childTnLst>
                                </p:cTn>
                              </p:par>
                              <p:par>
                                <p:cTn id="5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9" dur="2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2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6 -1.48148E-6 L 0.08055 -1.48148E-6 " pathEditMode="relative" rAng="0" ptsTypes="AA">
                                      <p:cBhvr>
                                        <p:cTn id="62" dur="125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4028" y="0"/>
                                    </p:animMotion>
                                  </p:childTnLst>
                                </p:cTn>
                              </p:par>
                              <p:par>
                                <p:cTn id="63" presetID="63" presetClass="path" presetSubtype="0" accel="50000" decel="50000" fill="hold" grpId="1" nodeType="withEffect">
                                  <p:stCondLst>
                                    <p:cond delay="500"/>
                                  </p:stCondLst>
                                  <p:childTnLst>
                                    <p:animMotion origin="layout" path="M -3.05556E-6 2.96296E-6 L 0.0592 -0.05625 " pathEditMode="relative" rAng="0" ptsTypes="AA">
                                      <p:cBhvr>
                                        <p:cTn id="64" dur="125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51" y="-2824"/>
                                    </p:animMotion>
                                  </p:childTnLst>
                                </p:cTn>
                              </p:par>
                              <p:par>
                                <p:cTn id="65" presetID="42" presetClass="path" presetSubtype="0" accel="50000" decel="50000" fill="hold" grpId="1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77778E-7 -4.44444E-6 L -0.0158 0.02987 " pathEditMode="relative" rAng="0" ptsTypes="AA">
                                      <p:cBhvr>
                                        <p:cTn id="66" dur="75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99" y="1481"/>
                                    </p:animMotion>
                                  </p:childTnLst>
                                </p:cTn>
                              </p:par>
                              <p:par>
                                <p:cTn id="6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4.44444E-6 L -0.11875 0.0868 " pathEditMode="relative" rAng="0" ptsTypes="AA">
                                      <p:cBhvr>
                                        <p:cTn id="68" dur="175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937" y="4329"/>
                                    </p:animMotion>
                                  </p:childTnLst>
                                </p:cTn>
                              </p:par>
                              <p:par>
                                <p:cTn id="6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11111E-6 -4.81481E-6 L -0.08993 0.09538 " pathEditMode="relative" rAng="0" ptsTypes="AA">
                                      <p:cBhvr>
                                        <p:cTn id="7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497" y="4769"/>
                                    </p:animMotion>
                                  </p:childTnLst>
                                </p:cTn>
                              </p:par>
                              <p:par>
                                <p:cTn id="7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4.44444E-6 1.11111E-6 L -0.12275 -0.00139 " pathEditMode="relative" rAng="0" ptsTypes="AA">
                                      <p:cBhvr>
                                        <p:cTn id="7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6146" y="-69"/>
                                    </p:animMotion>
                                  </p:childTnLst>
                                </p:cTn>
                              </p:par>
                              <p:par>
                                <p:cTn id="73" presetID="63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38889E-6 -3.33333E-6 L 0.1026 0.02061 " pathEditMode="relative" rAng="0" ptsTypes="AA">
                                      <p:cBhvr>
                                        <p:cTn id="7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122" y="1019"/>
                                    </p:animMotion>
                                  </p:childTnLst>
                                </p:cTn>
                              </p:par>
                              <p:par>
                                <p:cTn id="75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3.7037E-7 L -0.15591 -0.11134 " pathEditMode="relative" rAng="0" ptsTypes="AA">
                                      <p:cBhvr>
                                        <p:cTn id="76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795" y="-5579"/>
                                    </p:animMotion>
                                  </p:childTnLst>
                                </p:cTn>
                              </p:par>
                              <p:par>
                                <p:cTn id="7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1.48148E-6 L 0.15469 0.20417 " pathEditMode="relative" rAng="0" ptsTypes="AA">
                                      <p:cBhvr>
                                        <p:cTn id="78" dur="2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7726" y="10208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7 L 0.07952 -0.13032 " pathEditMode="relative" rAng="0" ptsTypes="AA">
                                      <p:cBhvr>
                                        <p:cTn id="80" dur="175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976" y="-6528"/>
                                    </p:animMotion>
                                  </p:childTnLst>
                                </p:cTn>
                              </p:par>
                              <p:par>
                                <p:cTn id="81" presetID="35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88889E-6 -7.40741E-7 L -0.15278 -0.12708 " pathEditMode="relative" rAng="0" ptsTypes="AA">
                                      <p:cBhvr>
                                        <p:cTn id="8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639" y="-63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  <p:bldP spid="4" grpId="0" animBg="1"/>
      <p:bldP spid="4" grpId="1" animBg="1"/>
      <p:bldP spid="5" grpId="0" animBg="1"/>
      <p:bldP spid="5" grpId="1" animBg="1"/>
      <p:bldP spid="6" grpId="0" animBg="1"/>
      <p:bldP spid="6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7" grpId="0" animBg="1"/>
      <p:bldP spid="7" grpId="1" animBg="1"/>
      <p:bldP spid="12" grpId="0" animBg="1"/>
      <p:bldP spid="12" grpId="1" animBg="1"/>
      <p:bldP spid="13" grpId="0" animBg="1"/>
      <p:bldP spid="13" grpId="1" animBg="1"/>
      <p:bldP spid="14" grpId="0" animBg="1"/>
      <p:bldP spid="14" grpId="1" animBg="1"/>
      <p:bldP spid="11" grpId="0" animBg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3410" name="Rectangle 2"/>
          <p:cNvSpPr>
            <a:spLocks noGrp="1" noChangeArrowheads="1"/>
          </p:cNvSpPr>
          <p:nvPr>
            <p:ph type="title"/>
          </p:nvPr>
        </p:nvSpPr>
        <p:spPr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0000" tIns="46800" rIns="90000" bIns="46800"/>
          <a:lstStyle/>
          <a:p>
            <a:pPr>
              <a:tabLst>
                <a:tab pos="838200" algn="l"/>
                <a:tab pos="1752600" algn="l"/>
                <a:tab pos="2667000" algn="l"/>
                <a:tab pos="3581400" algn="l"/>
                <a:tab pos="4495800" algn="l"/>
                <a:tab pos="5410200" algn="l"/>
                <a:tab pos="6324600" algn="l"/>
                <a:tab pos="7239000" algn="l"/>
                <a:tab pos="8153400" algn="l"/>
                <a:tab pos="9067800" algn="l"/>
                <a:tab pos="9982200" algn="l"/>
                <a:tab pos="10896600" algn="l"/>
              </a:tabLst>
            </a:pPr>
            <a:r>
              <a:rPr lang="cs-CZ" sz="3200" u="sng" dirty="0" smtClean="0"/>
              <a:t>2. </a:t>
            </a:r>
            <a:r>
              <a:rPr lang="cs-CZ" sz="3200" u="sng" dirty="0"/>
              <a:t>F</a:t>
            </a:r>
            <a:r>
              <a:rPr lang="cs-CZ" sz="3200" u="sng" dirty="0" smtClean="0"/>
              <a:t>. </a:t>
            </a:r>
            <a:r>
              <a:rPr lang="cs-CZ" sz="3200" u="sng" dirty="0"/>
              <a:t>Struktura světa z </a:t>
            </a:r>
            <a:r>
              <a:rPr lang="cs-CZ" sz="3200" u="sng" dirty="0" smtClean="0"/>
              <a:t>hlediska</a:t>
            </a:r>
            <a:br>
              <a:rPr lang="cs-CZ" sz="3200" u="sng" dirty="0" smtClean="0"/>
            </a:br>
            <a:r>
              <a:rPr lang="cs-CZ" sz="3200" u="sng" dirty="0" smtClean="0"/>
              <a:t>těžkého </a:t>
            </a:r>
            <a:r>
              <a:rPr lang="cs-CZ" sz="3200" u="sng" dirty="0"/>
              <a:t>a lehkého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4395600" y="350100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X</a:t>
            </a:r>
            <a:endParaRPr lang="cs-CZ" dirty="0"/>
          </a:p>
        </p:txBody>
      </p:sp>
      <p:sp>
        <p:nvSpPr>
          <p:cNvPr id="15" name="Ovál 14"/>
          <p:cNvSpPr>
            <a:spLocks noChangeAspect="1"/>
          </p:cNvSpPr>
          <p:nvPr/>
        </p:nvSpPr>
        <p:spPr>
          <a:xfrm>
            <a:off x="4132829" y="3253626"/>
            <a:ext cx="864096" cy="864096"/>
          </a:xfrm>
          <a:prstGeom prst="ellipse">
            <a:avLst/>
          </a:prstGeom>
          <a:solidFill>
            <a:srgbClr val="6633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>
            <a:normAutofit/>
          </a:bodyPr>
          <a:lstStyle/>
          <a:p>
            <a:pPr algn="ctr"/>
            <a:endParaRPr lang="cs-CZ" dirty="0"/>
          </a:p>
        </p:txBody>
      </p:sp>
      <p:sp>
        <p:nvSpPr>
          <p:cNvPr id="19" name="Prstenec 18"/>
          <p:cNvSpPr/>
          <p:nvPr/>
        </p:nvSpPr>
        <p:spPr>
          <a:xfrm>
            <a:off x="3715221" y="2816061"/>
            <a:ext cx="1699311" cy="1739225"/>
          </a:xfrm>
          <a:prstGeom prst="donut">
            <a:avLst>
              <a:gd name="adj" fmla="val 25445"/>
            </a:avLst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216000" rtlCol="0" anchor="t" anchorCtr="0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0" name="Prstenec 19"/>
          <p:cNvSpPr>
            <a:spLocks noChangeAspect="1"/>
          </p:cNvSpPr>
          <p:nvPr/>
        </p:nvSpPr>
        <p:spPr>
          <a:xfrm>
            <a:off x="3160564" y="2281519"/>
            <a:ext cx="2808625" cy="2808312"/>
          </a:xfrm>
          <a:prstGeom prst="donut">
            <a:avLst>
              <a:gd name="adj" fmla="val 19658"/>
            </a:avLst>
          </a:prstGeom>
          <a:solidFill>
            <a:schemeClr val="bg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rIns="0" rtlCol="0" anchor="t" anchorCtr="0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1" name="TextovéPole 20"/>
          <p:cNvSpPr txBox="1"/>
          <p:nvPr/>
        </p:nvSpPr>
        <p:spPr>
          <a:xfrm>
            <a:off x="4107059" y="2407251"/>
            <a:ext cx="9156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solidFill>
                  <a:schemeClr val="bg2">
                    <a:lumMod val="75000"/>
                  </a:schemeClr>
                </a:solidFill>
              </a:rPr>
              <a:t>vzduch</a:t>
            </a:r>
            <a:endParaRPr lang="cs-CZ" dirty="0">
              <a:solidFill>
                <a:schemeClr val="bg2">
                  <a:lumMod val="75000"/>
                </a:schemeClr>
              </a:solidFill>
            </a:endParaRPr>
          </a:p>
        </p:txBody>
      </p:sp>
      <p:sp>
        <p:nvSpPr>
          <p:cNvPr id="22" name="TextovéPole 21"/>
          <p:cNvSpPr txBox="1"/>
          <p:nvPr/>
        </p:nvSpPr>
        <p:spPr>
          <a:xfrm>
            <a:off x="4222475" y="2884294"/>
            <a:ext cx="6848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voda</a:t>
            </a:r>
            <a:endParaRPr lang="cs-CZ" dirty="0"/>
          </a:p>
        </p:txBody>
      </p:sp>
      <p:sp>
        <p:nvSpPr>
          <p:cNvPr id="23" name="Prstenec 22"/>
          <p:cNvSpPr/>
          <p:nvPr/>
        </p:nvSpPr>
        <p:spPr>
          <a:xfrm>
            <a:off x="2764877" y="1885675"/>
            <a:ext cx="3600000" cy="3600000"/>
          </a:xfrm>
          <a:prstGeom prst="donut">
            <a:avLst>
              <a:gd name="adj" fmla="val 11949"/>
            </a:avLst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4" name="TextovéPole 23"/>
          <p:cNvSpPr txBox="1"/>
          <p:nvPr/>
        </p:nvSpPr>
        <p:spPr>
          <a:xfrm>
            <a:off x="4162327" y="1844824"/>
            <a:ext cx="6976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oheň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190414" y="3470956"/>
            <a:ext cx="7489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země</a:t>
            </a:r>
            <a:endParaRPr lang="cs-CZ" dirty="0"/>
          </a:p>
        </p:txBody>
      </p:sp>
      <p:sp>
        <p:nvSpPr>
          <p:cNvPr id="26" name="Prstenec 25"/>
          <p:cNvSpPr>
            <a:spLocks noChangeAspect="1"/>
          </p:cNvSpPr>
          <p:nvPr/>
        </p:nvSpPr>
        <p:spPr>
          <a:xfrm>
            <a:off x="2224617" y="1345675"/>
            <a:ext cx="4680520" cy="4680000"/>
          </a:xfrm>
          <a:prstGeom prst="donut">
            <a:avLst>
              <a:gd name="adj" fmla="val 11472"/>
            </a:avLst>
          </a:prstGeom>
          <a:blipFill>
            <a:blip r:embed="rId3"/>
            <a:tile tx="0" ty="0" sx="100000" sy="100000" flip="none" algn="tl"/>
          </a:blip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>
              <a:solidFill>
                <a:schemeClr val="tx1"/>
              </a:solidFill>
            </a:endParaRPr>
          </a:p>
        </p:txBody>
      </p:sp>
      <p:sp>
        <p:nvSpPr>
          <p:cNvPr id="27" name="TextovéPole 26"/>
          <p:cNvSpPr txBox="1"/>
          <p:nvPr/>
        </p:nvSpPr>
        <p:spPr>
          <a:xfrm>
            <a:off x="2339752" y="351914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?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408424" y="5589240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 smtClean="0">
                <a:solidFill>
                  <a:schemeClr val="bg1"/>
                </a:solidFill>
              </a:rPr>
              <a:t>?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0" name="TextovéPole 29"/>
          <p:cNvSpPr txBox="1"/>
          <p:nvPr/>
        </p:nvSpPr>
        <p:spPr>
          <a:xfrm>
            <a:off x="4402010" y="147549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?</a:t>
            </a:r>
            <a:endParaRPr lang="cs-CZ" b="1" dirty="0">
              <a:solidFill>
                <a:schemeClr val="bg1"/>
              </a:solidFill>
            </a:endParaRPr>
          </a:p>
        </p:txBody>
      </p:sp>
      <p:sp>
        <p:nvSpPr>
          <p:cNvPr id="31" name="TextovéPole 30"/>
          <p:cNvSpPr txBox="1"/>
          <p:nvPr/>
        </p:nvSpPr>
        <p:spPr>
          <a:xfrm>
            <a:off x="6516216" y="3455622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b="1" dirty="0">
                <a:solidFill>
                  <a:schemeClr val="bg1"/>
                </a:solidFill>
              </a:rPr>
              <a:t>?</a:t>
            </a:r>
            <a:endParaRPr lang="cs-CZ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84748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100">
        <p:cut/>
      </p:transition>
    </mc:Choice>
    <mc:Fallback>
      <p:transition>
        <p:cut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10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9" grpId="0" animBg="1"/>
      <p:bldP spid="20" grpId="0" animBg="1"/>
      <p:bldP spid="21" grpId="0"/>
      <p:bldP spid="22" grpId="0"/>
      <p:bldP spid="23" grpId="0" animBg="1"/>
      <p:bldP spid="24" grpId="0"/>
      <p:bldP spid="25" grpId="0"/>
      <p:bldP spid="26" grpId="0" animBg="1"/>
      <p:bldP spid="27" grpId="0"/>
      <p:bldP spid="29" grpId="0"/>
      <p:bldP spid="30" grpId="0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A. </a:t>
            </a:r>
            <a:r>
              <a:rPr lang="cs-CZ" sz="3200" u="sng" dirty="0"/>
              <a:t>Úvod – cíl Aristotelova výkladu (I 8)</a:t>
            </a:r>
          </a:p>
        </p:txBody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/>
            <a:r>
              <a:rPr lang="cs-CZ" sz="2000" dirty="0" err="1"/>
              <a:t>Eleaté</a:t>
            </a:r>
            <a:r>
              <a:rPr lang="cs-CZ" sz="2000" dirty="0"/>
              <a:t>: vše je jedno a nehybné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800" dirty="0" err="1"/>
              <a:t>Aristotelés</a:t>
            </a:r>
            <a:r>
              <a:rPr lang="cs-CZ" sz="1800" dirty="0"/>
              <a:t>: to vychází pouze z (rozumové) úvahy a zcela </a:t>
            </a:r>
            <a:r>
              <a:rPr lang="cs-CZ" sz="1800" dirty="0" err="1">
                <a:solidFill>
                  <a:schemeClr val="folHlink"/>
                </a:solidFill>
              </a:rPr>
              <a:t>pomíji</a:t>
            </a:r>
            <a:r>
              <a:rPr lang="cs-CZ" sz="1800" dirty="0">
                <a:solidFill>
                  <a:schemeClr val="folHlink"/>
                </a:solidFill>
              </a:rPr>
              <a:t> smyslové vnímání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800" dirty="0" smtClean="0"/>
              <a:t>elejská úvaha </a:t>
            </a:r>
            <a:r>
              <a:rPr lang="cs-CZ" sz="1800" dirty="0"/>
              <a:t>je sice oprávněná, „ale ve vztahu k (skutečným) věcem se takové mínění blíží ztřeštěnosti“ (např. že oheň a led je jedno)</a:t>
            </a:r>
            <a:br>
              <a:rPr lang="cs-CZ" sz="1800" dirty="0"/>
            </a:br>
            <a:endParaRPr lang="cs-CZ" sz="1800" dirty="0"/>
          </a:p>
          <a:p>
            <a:pPr marL="609600" indent="-609600"/>
            <a:r>
              <a:rPr lang="cs-CZ" sz="2000" dirty="0"/>
              <a:t>Atomisté jsou naopak chváleni: snažili se podat výklad v souladu s přírodou (325a2), tj. v </a:t>
            </a:r>
            <a:r>
              <a:rPr lang="cs-CZ" sz="2000" dirty="0">
                <a:solidFill>
                  <a:schemeClr val="folHlink"/>
                </a:solidFill>
              </a:rPr>
              <a:t>souhlasu se smyslovým vnímáním</a:t>
            </a:r>
            <a:r>
              <a:rPr lang="cs-CZ" sz="2000" dirty="0"/>
              <a:t> (325a23-24).</a:t>
            </a:r>
            <a:br>
              <a:rPr lang="cs-CZ" sz="2000" dirty="0"/>
            </a:br>
            <a:endParaRPr lang="cs-CZ" sz="2000" b="1" dirty="0"/>
          </a:p>
          <a:p>
            <a:pPr marL="609600" indent="-609600">
              <a:buFont typeface="Wingdings" pitchFamily="2" charset="2"/>
              <a:buChar char="Ø"/>
            </a:pPr>
            <a:r>
              <a:rPr lang="cs-CZ" sz="2000" dirty="0">
                <a:sym typeface="Wingdings" pitchFamily="2" charset="2"/>
              </a:rPr>
              <a:t>Také</a:t>
            </a:r>
            <a:r>
              <a:rPr lang="cs-CZ" sz="2000" dirty="0"/>
              <a:t> Aristotelovou snahou je vysvětlit smyslově vnímatelnou skutečnost.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57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57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57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757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57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77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B. </a:t>
            </a:r>
            <a:r>
              <a:rPr lang="cs-CZ" sz="3200" u="sng" dirty="0"/>
              <a:t>Rozlišení vzniku a kvalitativní změny</a:t>
            </a:r>
            <a:br>
              <a:rPr lang="cs-CZ" sz="3200" u="sng" dirty="0"/>
            </a:br>
            <a:r>
              <a:rPr lang="cs-CZ" sz="3200" u="sng" dirty="0"/>
              <a:t>(I 1-2, 4)</a:t>
            </a:r>
          </a:p>
        </p:txBody>
      </p:sp>
      <p:sp>
        <p:nvSpPr>
          <p:cNvPr id="7680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000" dirty="0"/>
              <a:t>1. otázka:</a:t>
            </a:r>
            <a:br>
              <a:rPr lang="cs-CZ" sz="2000" dirty="0"/>
            </a:br>
            <a:r>
              <a:rPr lang="cs-CZ" sz="2000" i="1" dirty="0"/>
              <a:t>Je naprostý vznik (</a:t>
            </a:r>
            <a:r>
              <a:rPr lang="en-US" sz="2000" dirty="0" err="1">
                <a:latin typeface="Palatino Linotype" pitchFamily="18" charset="0"/>
              </a:rPr>
              <a:t>γένεσις</a:t>
            </a:r>
            <a:r>
              <a:rPr lang="en-US" sz="2000" dirty="0">
                <a:latin typeface="Palatino Linotype" pitchFamily="18" charset="0"/>
              </a:rPr>
              <a:t> ἁπ</a:t>
            </a:r>
            <a:r>
              <a:rPr lang="en-US" sz="2000" dirty="0" err="1">
                <a:latin typeface="Palatino Linotype" pitchFamily="18" charset="0"/>
              </a:rPr>
              <a:t>λῆ</a:t>
            </a:r>
            <a:r>
              <a:rPr lang="cs-CZ" sz="2000" i="1" dirty="0"/>
              <a:t>) a kvalitativní změna (</a:t>
            </a:r>
            <a:r>
              <a:rPr lang="en-US" sz="2000" dirty="0" err="1">
                <a:latin typeface="Palatino Linotype" pitchFamily="18" charset="0"/>
              </a:rPr>
              <a:t>ἀλλοίωσις</a:t>
            </a:r>
            <a:r>
              <a:rPr lang="cs-CZ" sz="2000" i="1" dirty="0"/>
              <a:t>) totéž nebo něco různého?</a:t>
            </a:r>
            <a:br>
              <a:rPr lang="cs-CZ" sz="2000" i="1" dirty="0"/>
            </a:br>
            <a:endParaRPr lang="cs-CZ" sz="2000" i="1" dirty="0"/>
          </a:p>
          <a:p>
            <a:pPr marL="609600" indent="-609600">
              <a:buFontTx/>
              <a:buAutoNum type="alphaLcPeriod"/>
            </a:pPr>
            <a:r>
              <a:rPr lang="cs-CZ" sz="2000" dirty="0"/>
              <a:t>Historický pohled:</a:t>
            </a:r>
            <a:br>
              <a:rPr lang="cs-CZ" sz="2000" dirty="0"/>
            </a:br>
            <a:endParaRPr lang="cs-CZ" sz="20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je-li jen 1 počátek, veškerá změna (jednoho trvajícího počátku) je pouze kvalitativní změnou (</a:t>
            </a:r>
            <a:r>
              <a:rPr lang="cs-CZ" sz="1600" dirty="0" err="1"/>
              <a:t>Míléťané</a:t>
            </a:r>
            <a:r>
              <a:rPr lang="cs-CZ" sz="1600" dirty="0"/>
              <a:t>)</a:t>
            </a:r>
            <a:br>
              <a:rPr lang="cs-CZ" sz="1600" dirty="0"/>
            </a:br>
            <a:endParaRPr lang="cs-CZ" sz="16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je-li více počátků, bude se vznik (slučování počátků) lišit od kvalitativní změny (</a:t>
            </a:r>
            <a:r>
              <a:rPr lang="cs-CZ" sz="1600" dirty="0" err="1"/>
              <a:t>Empedoklés</a:t>
            </a:r>
            <a:r>
              <a:rPr lang="cs-CZ" sz="1600" dirty="0"/>
              <a:t>, </a:t>
            </a:r>
            <a:r>
              <a:rPr lang="cs-CZ" sz="1600" dirty="0" err="1"/>
              <a:t>Anaxagorás</a:t>
            </a:r>
            <a:r>
              <a:rPr lang="cs-CZ" sz="1600" dirty="0"/>
              <a:t>, atomisté)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tento postoj naopak nedokáže vysvětlit kvalitativní změnu, kterou přitom zcela běžně </a:t>
            </a:r>
            <a:r>
              <a:rPr lang="cs-CZ" sz="1400" dirty="0">
                <a:solidFill>
                  <a:schemeClr val="folHlink"/>
                </a:solidFill>
              </a:rPr>
              <a:t>vidíme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68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68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500"/>
                            </p:stCondLst>
                            <p:childTnLst>
                              <p:par>
                                <p:cTn id="14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768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768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500"/>
                            </p:stCondLst>
                            <p:childTnLst>
                              <p:par>
                                <p:cTn id="23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768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03" grpId="0" uiExpand="1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B. </a:t>
            </a:r>
            <a:r>
              <a:rPr lang="cs-CZ" sz="3200" u="sng" dirty="0"/>
              <a:t>Rozlišení vzniku a kvalitativní změny</a:t>
            </a:r>
            <a:br>
              <a:rPr lang="cs-CZ" sz="3200" u="sng" dirty="0"/>
            </a:br>
            <a:r>
              <a:rPr lang="cs-CZ" sz="3200" u="sng" dirty="0"/>
              <a:t>(I 1-2, 4)</a:t>
            </a:r>
          </a:p>
        </p:txBody>
      </p:sp>
      <p:sp>
        <p:nvSpPr>
          <p:cNvPr id="778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815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000" dirty="0"/>
              <a:t>1. otázka:</a:t>
            </a:r>
            <a:endParaRPr lang="cs-CZ" sz="2000" i="1" dirty="0"/>
          </a:p>
          <a:p>
            <a:pPr marL="609600" indent="-609600">
              <a:buFontTx/>
              <a:buAutoNum type="alphaLcPeriod" startAt="2"/>
            </a:pPr>
            <a:r>
              <a:rPr lang="cs-CZ" sz="2000" dirty="0"/>
              <a:t>Aristotelova odpověď: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Kvalitativní změna:</a:t>
            </a:r>
            <a:br>
              <a:rPr lang="cs-CZ" sz="1600" dirty="0"/>
            </a:br>
            <a:r>
              <a:rPr lang="cs-CZ" sz="1600" i="1" dirty="0"/>
              <a:t>„kdykoli podklad, který je </a:t>
            </a:r>
            <a:r>
              <a:rPr lang="cs-CZ" sz="1600" i="1" dirty="0">
                <a:solidFill>
                  <a:schemeClr val="folHlink"/>
                </a:solidFill>
              </a:rPr>
              <a:t>smysly vnímatelný</a:t>
            </a:r>
            <a:r>
              <a:rPr lang="cs-CZ" sz="1600" i="1" dirty="0"/>
              <a:t>, trvá a přitom se mění ve svých vlastnostech, které jsou mezi sebou buď </a:t>
            </a:r>
            <a:r>
              <a:rPr lang="cs-CZ" sz="1600" i="1" dirty="0">
                <a:solidFill>
                  <a:schemeClr val="folHlink"/>
                </a:solidFill>
              </a:rPr>
              <a:t>protivami</a:t>
            </a:r>
            <a:r>
              <a:rPr lang="cs-CZ" sz="1600" i="1" dirty="0"/>
              <a:t> (</a:t>
            </a:r>
            <a:r>
              <a:rPr lang="en-US" sz="1600" dirty="0" err="1">
                <a:latin typeface="Palatino Linotype" pitchFamily="18" charset="0"/>
              </a:rPr>
              <a:t>ἐν</a:t>
            </a:r>
            <a:r>
              <a:rPr lang="en-US" sz="1600" dirty="0">
                <a:latin typeface="Palatino Linotype" pitchFamily="18" charset="0"/>
              </a:rPr>
              <a:t>αντία</a:t>
            </a:r>
            <a:r>
              <a:rPr lang="cs-CZ" sz="1600" i="1" dirty="0"/>
              <a:t>), nebo </a:t>
            </a:r>
            <a:r>
              <a:rPr lang="cs-CZ" sz="1600" i="1" dirty="0">
                <a:solidFill>
                  <a:schemeClr val="folHlink"/>
                </a:solidFill>
              </a:rPr>
              <a:t>něčím uprostřed</a:t>
            </a:r>
            <a:r>
              <a:rPr lang="cs-CZ" sz="1600" i="1" dirty="0"/>
              <a:t>… “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cs-CZ" sz="1400" dirty="0"/>
              <a:t>např. tělo zdravé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↔</a:t>
            </a:r>
            <a:r>
              <a:rPr lang="cs-CZ" sz="1400" dirty="0"/>
              <a:t> nemocné</a:t>
            </a:r>
          </a:p>
          <a:p>
            <a:pPr marL="1371600" lvl="2" indent="-457200">
              <a:buFont typeface="Wingdings" pitchFamily="2" charset="2"/>
              <a:buChar char="§"/>
            </a:pPr>
            <a:r>
              <a:rPr lang="cs-CZ" sz="1400" dirty="0"/>
              <a:t>kov okrouhlého tvaru </a:t>
            </a:r>
            <a:r>
              <a:rPr lang="cs-CZ" sz="1400" dirty="0">
                <a:latin typeface="Times New Roman" pitchFamily="18" charset="0"/>
                <a:cs typeface="Times New Roman" pitchFamily="18" charset="0"/>
              </a:rPr>
              <a:t>↔</a:t>
            </a:r>
            <a:r>
              <a:rPr lang="cs-CZ" sz="1400" dirty="0"/>
              <a:t> hranatého tvaru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kvalitativní změna se tedy týká toho, co je neodlučitelné, co může existovat pouze jako vlastnost substance</a:t>
            </a:r>
            <a:r>
              <a:rPr lang="cs-CZ" sz="1200" dirty="0"/>
              <a:t/>
            </a:r>
            <a:br>
              <a:rPr lang="cs-CZ" sz="1200" dirty="0"/>
            </a:br>
            <a:endParaRPr lang="cs-CZ" sz="12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Vznik:</a:t>
            </a:r>
            <a:r>
              <a:rPr lang="cs-CZ" sz="1600" i="1" dirty="0"/>
              <a:t/>
            </a:r>
            <a:br>
              <a:rPr lang="cs-CZ" sz="1600" i="1" dirty="0"/>
            </a:br>
            <a:r>
              <a:rPr lang="cs-CZ" sz="1600" i="1" dirty="0"/>
              <a:t>„Kdykoli se však mění celek, aniž něco </a:t>
            </a:r>
            <a:r>
              <a:rPr lang="cs-CZ" sz="1600" i="1" dirty="0">
                <a:solidFill>
                  <a:schemeClr val="folHlink"/>
                </a:solidFill>
              </a:rPr>
              <a:t>smyslově vnímatelného</a:t>
            </a:r>
            <a:r>
              <a:rPr lang="cs-CZ" sz="1600" i="1" dirty="0"/>
              <a:t> jako podklad zůstává totéž, nýbrž tak, jako když například z celého živočišného semene vzniká krev, nebo z vody vzduch, nebo z veškerého vzduchu voda, tak právě to je vznik jednoho a zánik druhého, především však tehdy, jestliže se změna děje </a:t>
            </a:r>
            <a:r>
              <a:rPr lang="cs-CZ" sz="1600" i="1" dirty="0">
                <a:solidFill>
                  <a:schemeClr val="folHlink"/>
                </a:solidFill>
              </a:rPr>
              <a:t>z nevnímatelného v to, co je vnímatelné</a:t>
            </a:r>
            <a:r>
              <a:rPr lang="cs-CZ" sz="1600" i="1" dirty="0"/>
              <a:t>…“</a:t>
            </a:r>
          </a:p>
          <a:p>
            <a:pPr marL="1371600" lvl="2" indent="-457200">
              <a:buClr>
                <a:schemeClr val="tx1"/>
              </a:buClr>
              <a:buFont typeface="Wingdings" pitchFamily="2" charset="2"/>
              <a:buChar char="§"/>
            </a:pPr>
            <a:r>
              <a:rPr lang="cs-CZ" sz="1400" dirty="0"/>
              <a:t>např. voda ↔ vzduch (vzduch jako něco nevnímatelného)</a:t>
            </a:r>
            <a:endParaRPr lang="cs-CZ" sz="1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78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78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78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78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78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78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78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778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827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C. </a:t>
            </a:r>
            <a:r>
              <a:rPr lang="cs-CZ" sz="3200" u="sng" dirty="0"/>
              <a:t>Naprostý vznik z hlediska jsoucnosti</a:t>
            </a:r>
            <a:br>
              <a:rPr lang="cs-CZ" sz="3200" u="sng" dirty="0"/>
            </a:br>
            <a:r>
              <a:rPr lang="cs-CZ" sz="3200" u="sng" dirty="0"/>
              <a:t>(I 3)</a:t>
            </a:r>
          </a:p>
        </p:txBody>
      </p:sp>
      <p:sp>
        <p:nvSpPr>
          <p:cNvPr id="788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08525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000" dirty="0"/>
              <a:t>2. otázka:</a:t>
            </a:r>
            <a:r>
              <a:rPr lang="cs-CZ" sz="2000" i="1" dirty="0"/>
              <a:t/>
            </a:r>
            <a:br>
              <a:rPr lang="cs-CZ" sz="2000" i="1" dirty="0"/>
            </a:br>
            <a:r>
              <a:rPr lang="cs-CZ" sz="2000" i="1" dirty="0"/>
              <a:t>Není však nutné chápat naprostý vznik tak, že při něm něco  vzniká z ničeho?</a:t>
            </a:r>
            <a:br>
              <a:rPr lang="cs-CZ" sz="2000" i="1" dirty="0"/>
            </a:br>
            <a:endParaRPr lang="cs-CZ" sz="2000" dirty="0"/>
          </a:p>
          <a:p>
            <a:pPr marL="609600" indent="-609600">
              <a:buFontTx/>
              <a:buNone/>
            </a:pPr>
            <a:r>
              <a:rPr lang="cs-CZ" sz="2000" dirty="0"/>
              <a:t>Odpověď: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rozhodně nic nemůže vzniknout z ničeho!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i="1" dirty="0"/>
              <a:t>„Před vznikem totiž musí být něco, co je jsoucí v možnosti, ale ve skutečnosti nejsoucí, přičemž v obou případech se říká ‚jsoucí‘ nebo ‚nejsoucí‘.“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tedy „nejsoucí“ = „nejsoucí tím, čím vzniklá věc bude,“ nikoli nejsoucí </a:t>
            </a:r>
            <a:r>
              <a:rPr lang="cs-CZ" sz="1600" dirty="0" smtClean="0"/>
              <a:t>vůbec</a:t>
            </a:r>
            <a:br>
              <a:rPr lang="cs-CZ" sz="1600" dirty="0" smtClean="0"/>
            </a:br>
            <a:endParaRPr lang="cs-CZ" sz="16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vznik je naprostý tehdy, když je zároveň zánikem něčeho, a zánik je naprostý, když je zároveň vznikem </a:t>
            </a:r>
            <a:r>
              <a:rPr lang="cs-CZ" sz="1600" dirty="0" smtClean="0"/>
              <a:t>něčeho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 smtClean="0"/>
              <a:t>spojení vzniku a zániku </a:t>
            </a:r>
            <a:r>
              <a:rPr lang="cs-CZ" sz="1600" dirty="0" smtClean="0">
                <a:sym typeface="Wingdings" pitchFamily="2" charset="2"/>
              </a:rPr>
              <a:t> nekonečný řetězec vznikání a zanikání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88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788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88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88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88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788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0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88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851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D. </a:t>
            </a:r>
            <a:r>
              <a:rPr lang="cs-CZ" sz="3200" u="sng" dirty="0"/>
              <a:t>Vysvětlení růstu (I 5)</a:t>
            </a:r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cs-CZ" sz="2000" dirty="0" smtClean="0"/>
              <a:t>3. </a:t>
            </a:r>
            <a:r>
              <a:rPr lang="cs-CZ" sz="2000" dirty="0"/>
              <a:t>otázka – první k problému růstu:</a:t>
            </a:r>
            <a:r>
              <a:rPr lang="cs-CZ" sz="2000" i="1" dirty="0"/>
              <a:t/>
            </a:r>
            <a:br>
              <a:rPr lang="cs-CZ" sz="2000" i="1" dirty="0"/>
            </a:br>
            <a:r>
              <a:rPr lang="cs-CZ" sz="2000" i="1" dirty="0"/>
              <a:t>Jak se růst liší od vzniku a kvalitativní změny (a místního pohybu)?</a:t>
            </a:r>
            <a:r>
              <a:rPr lang="cs-CZ" sz="2000" dirty="0"/>
              <a:t> </a:t>
            </a:r>
            <a:r>
              <a:rPr lang="cs-CZ" sz="2000" i="1" dirty="0"/>
              <a:t/>
            </a:r>
            <a:br>
              <a:rPr lang="cs-CZ" sz="2000" i="1" dirty="0"/>
            </a:br>
            <a:endParaRPr lang="cs-CZ" sz="2000" i="1" dirty="0"/>
          </a:p>
          <a:p>
            <a:pPr marL="609600" indent="-609600">
              <a:buFontTx/>
              <a:buNone/>
            </a:pPr>
            <a:r>
              <a:rPr lang="cs-CZ" sz="2000" dirty="0"/>
              <a:t>Odpověď: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týká se jiné úrovně jsoucna, tj. jiné kategorie – totiž kvantity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na rozdíl od vzniku a kvalitativní změny dochází při růstu i k určité změně místa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liší se však i od místního pohybu, při němž mění místo celé těleso, zatímco při růstu se těleso – tělo – roztahuje na místě</a:t>
            </a:r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to, co roste, se zachovává – tím se liší růst od vzniku a zániku</a:t>
            </a:r>
            <a:br>
              <a:rPr lang="cs-CZ" sz="1600" dirty="0"/>
            </a:br>
            <a:endParaRPr lang="cs-CZ" sz="1600" i="1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§"/>
            </a:pPr>
            <a:r>
              <a:rPr lang="cs-CZ" sz="1600" dirty="0"/>
              <a:t>růst = </a:t>
            </a:r>
            <a:r>
              <a:rPr lang="cs-CZ" sz="1600" dirty="0">
                <a:solidFill>
                  <a:schemeClr val="folHlink"/>
                </a:solidFill>
              </a:rPr>
              <a:t>kterákoli část z toho, co roste, se zvětšila</a:t>
            </a:r>
            <a:r>
              <a:rPr lang="cs-CZ" sz="1600" dirty="0"/>
              <a:t>; rostoucí trvá, něco do něj vchází, a přitom kterýkoli smysly vnímatelný bod se stal větším</a:t>
            </a:r>
            <a:r>
              <a:rPr lang="cs-CZ" sz="1400" dirty="0"/>
              <a:t> </a:t>
            </a:r>
            <a:br>
              <a:rPr lang="cs-CZ" sz="1400" dirty="0"/>
            </a:br>
            <a:endParaRPr lang="cs-CZ" sz="1400" dirty="0"/>
          </a:p>
          <a:p>
            <a:pPr marL="990600" lvl="1" indent="-533400">
              <a:buClr>
                <a:schemeClr val="folHlink"/>
              </a:buClr>
              <a:buFont typeface="Wingdings" pitchFamily="2" charset="2"/>
              <a:buChar char="Ø"/>
            </a:pPr>
            <a:r>
              <a:rPr lang="cs-CZ" sz="1600" dirty="0" err="1"/>
              <a:t>Aristotelés</a:t>
            </a:r>
            <a:r>
              <a:rPr lang="cs-CZ" sz="1600" dirty="0"/>
              <a:t> má tedy na mysli růst organický, nikoli mechanické přidávání. To potvrzují také příklady, jichž užívá – maso, lýtko, pokrm. </a:t>
            </a:r>
            <a:r>
              <a:rPr lang="cs-CZ" sz="1600" dirty="0" smtClean="0"/>
              <a:t>Názorná ukázka: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808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08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808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08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8089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8089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089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D. </a:t>
            </a:r>
            <a:r>
              <a:rPr lang="cs-CZ" sz="3200" u="sng" dirty="0"/>
              <a:t>Vysvětlení růstu (I 5</a:t>
            </a:r>
            <a:r>
              <a:rPr lang="cs-CZ" sz="3200" u="sng" dirty="0" smtClean="0"/>
              <a:t>) – ukázka</a:t>
            </a:r>
            <a:endParaRPr lang="cs-CZ" sz="3200" u="sng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 anchor="ctr"/>
          <a:lstStyle/>
          <a:p>
            <a:pPr marL="609600" indent="-609600" algn="ctr">
              <a:buFontTx/>
              <a:buNone/>
            </a:pPr>
            <a:r>
              <a:rPr lang="cs-CZ" sz="4400" dirty="0" smtClean="0"/>
              <a:t>PES</a:t>
            </a:r>
            <a:endParaRPr lang="cs-CZ" sz="4400" dirty="0"/>
          </a:p>
        </p:txBody>
      </p:sp>
      <p:sp>
        <p:nvSpPr>
          <p:cNvPr id="2" name="TextovéPole 1"/>
          <p:cNvSpPr txBox="1"/>
          <p:nvPr/>
        </p:nvSpPr>
        <p:spPr>
          <a:xfrm>
            <a:off x="4021197" y="356254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851920" y="3668924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3851920" y="3931877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4021197" y="414908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3" name="TextovéPole 2"/>
          <p:cNvSpPr txBox="1"/>
          <p:nvPr/>
        </p:nvSpPr>
        <p:spPr>
          <a:xfrm>
            <a:off x="4816406" y="358336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4985683" y="3774359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956820" y="3957392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4816406" y="4142058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S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4341758" y="3562545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501253" y="3588060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4499992" y="4111163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318838" y="4111516"/>
            <a:ext cx="338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E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4149706" y="4051332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PES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164949" y="3562545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PES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3528754" y="385359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PES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5001071" y="3853590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/>
              <a:t>PES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9666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12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1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9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1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1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3" fill="hold" grpId="0" nodeType="withEffect">
                                  <p:stCondLst>
                                    <p:cond delay="75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1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6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1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2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1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81" presetID="2" presetClass="entr" presetSubtype="2" fill="hold" grpId="0" nodeType="withEffect">
                                  <p:stCondLst>
                                    <p:cond delay="175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0899" grpId="0" build="p"/>
      <p:bldP spid="2" grpId="0"/>
      <p:bldP spid="5" grpId="0"/>
      <p:bldP spid="6" grpId="0"/>
      <p:bldP spid="7" grpId="0"/>
      <p:bldP spid="3" grpId="0"/>
      <p:bldP spid="9" grpId="0"/>
      <p:bldP spid="10" grpId="0"/>
      <p:bldP spid="11" grpId="0"/>
      <p:bldP spid="4" grpId="0"/>
      <p:bldP spid="13" grpId="0"/>
      <p:bldP spid="14" grpId="0"/>
      <p:bldP spid="15" grpId="0"/>
      <p:bldP spid="8" grpId="0"/>
      <p:bldP spid="8" grpId="1"/>
      <p:bldP spid="17" grpId="0"/>
      <p:bldP spid="17" grpId="1"/>
      <p:bldP spid="18" grpId="0"/>
      <p:bldP spid="18" grpId="1"/>
      <p:bldP spid="19" grpId="0"/>
      <p:bldP spid="19" grpId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3200" u="sng" dirty="0" smtClean="0"/>
              <a:t>D. Vysvětlení růstu (I 5) – ukázka</a:t>
            </a:r>
            <a:endParaRPr lang="cs-CZ" sz="3200" u="sng" dirty="0"/>
          </a:p>
        </p:txBody>
      </p:sp>
      <p:sp>
        <p:nvSpPr>
          <p:cNvPr id="808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52988"/>
          </a:xfrm>
        </p:spPr>
        <p:txBody>
          <a:bodyPr anchor="ctr"/>
          <a:lstStyle/>
          <a:p>
            <a:pPr marL="609600" indent="-609600" algn="ctr">
              <a:buFontTx/>
              <a:buNone/>
            </a:pPr>
            <a:r>
              <a:rPr lang="cs-CZ" sz="8800" dirty="0" smtClean="0"/>
              <a:t>PES</a:t>
            </a:r>
            <a:endParaRPr lang="cs-CZ" sz="8800" dirty="0"/>
          </a:p>
        </p:txBody>
      </p:sp>
    </p:spTree>
    <p:extLst>
      <p:ext uri="{BB962C8B-B14F-4D97-AF65-F5344CB8AC3E}">
        <p14:creationId xmlns:p14="http://schemas.microsoft.com/office/powerpoint/2010/main" val="199211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4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4000" fill="hold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4000"/>
                                        <p:tgtEl>
                                          <p:spTgt spid="808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Výchozí návrh">
  <a:themeElements>
    <a:clrScheme name="Výchozí návrh 9">
      <a:dk1>
        <a:srgbClr val="336699"/>
      </a:dk1>
      <a:lt1>
        <a:srgbClr val="FFFFFF"/>
      </a:lt1>
      <a:dk2>
        <a:srgbClr val="000000"/>
      </a:dk2>
      <a:lt2>
        <a:srgbClr val="E3EBF1"/>
      </a:lt2>
      <a:accent1>
        <a:srgbClr val="003399"/>
      </a:accent1>
      <a:accent2>
        <a:srgbClr val="468A4B"/>
      </a:accent2>
      <a:accent3>
        <a:srgbClr val="AAAAAA"/>
      </a:accent3>
      <a:accent4>
        <a:srgbClr val="DADADA"/>
      </a:accent4>
      <a:accent5>
        <a:srgbClr val="AAADCA"/>
      </a:accent5>
      <a:accent6>
        <a:srgbClr val="3F7D43"/>
      </a:accent6>
      <a:hlink>
        <a:srgbClr val="66CCFF"/>
      </a:hlink>
      <a:folHlink>
        <a:srgbClr val="F0E50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2126</TotalTime>
  <Words>900</Words>
  <Application>Microsoft Office PowerPoint</Application>
  <PresentationFormat>Předvádění na obrazovce (4:3)</PresentationFormat>
  <Paragraphs>263</Paragraphs>
  <Slides>29</Slides>
  <Notes>9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5" baseType="lpstr">
      <vt:lpstr>Arial</vt:lpstr>
      <vt:lpstr>Wingdings</vt:lpstr>
      <vt:lpstr>Palatino Linotype</vt:lpstr>
      <vt:lpstr>Times New Roman</vt:lpstr>
      <vt:lpstr>Symbol</vt:lpstr>
      <vt:lpstr>Výchozí návrh</vt:lpstr>
      <vt:lpstr>4. 2. Co zbývá o pohybu?</vt:lpstr>
      <vt:lpstr>1. Vznik a zánik – O vzniku a zániku</vt:lpstr>
      <vt:lpstr>A. Úvod – cíl Aristotelova výkladu (I 8)</vt:lpstr>
      <vt:lpstr>B. Rozlišení vzniku a kvalitativní změny (I 1-2, 4)</vt:lpstr>
      <vt:lpstr>B. Rozlišení vzniku a kvalitativní změny (I 1-2, 4)</vt:lpstr>
      <vt:lpstr>C. Naprostý vznik z hlediska jsoucnosti (I 3)</vt:lpstr>
      <vt:lpstr>D. Vysvětlení růstu (I 5)</vt:lpstr>
      <vt:lpstr>D. Vysvětlení růstu (I 5) – ukázka</vt:lpstr>
      <vt:lpstr>D. Vysvětlení růstu (I 5) – ukázka</vt:lpstr>
      <vt:lpstr>D. Vysvětlení růstu (I 5)</vt:lpstr>
      <vt:lpstr>D. Vysvětlení růstu (I 5)</vt:lpstr>
      <vt:lpstr>E. Vznik: látka + protivy  prvky (II 1)</vt:lpstr>
      <vt:lpstr>E. Vznik: látka + protivy  prvky (II 1)</vt:lpstr>
      <vt:lpstr>F. Vlastnosti prvků a jejich počet (II 2-3)</vt:lpstr>
      <vt:lpstr>F. Vlastnosti prvků a jejich počet (II 2-3)</vt:lpstr>
      <vt:lpstr>F. Vlastnosti prvků a jejich počet (II 2-3)</vt:lpstr>
      <vt:lpstr>G. Metodologické shrnutí úvah o vzniku od začátku spisu</vt:lpstr>
      <vt:lpstr>H. Vzájemné přeměny prvků (II 4-6)</vt:lpstr>
      <vt:lpstr>I. Nepřetržitost vznikání (II 9-11)</vt:lpstr>
      <vt:lpstr>I. Nepřetržitost vznikání (II 9-11)</vt:lpstr>
      <vt:lpstr>2. Těžké a lehké (O nebi)</vt:lpstr>
      <vt:lpstr>2. A. Položení problému</vt:lpstr>
      <vt:lpstr>2. B. Obecný význam těžkého a lehkého v Aristotelově fyzice</vt:lpstr>
      <vt:lpstr>2. C. Definice těžkého a lehkého</vt:lpstr>
      <vt:lpstr>2. C. Definice těžkého a lehkého</vt:lpstr>
      <vt:lpstr>2. D. Základní teze o těžkém a lehkém</vt:lpstr>
      <vt:lpstr>2. E. Experimentální demonstrace těžkého a lehkého</vt:lpstr>
      <vt:lpstr>2. F. Struktura světa z hlediska těžkého a lehkého</vt:lpstr>
      <vt:lpstr>2. F. Struktura světa z hlediska těžkého a lehkého</vt:lpstr>
    </vt:vector>
  </TitlesOfParts>
  <Company>Ondráčkova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B. Přehled obsahu spisu O nebi (Περὶ οὐρανοῦ) – 4 knihy</dc:title>
  <dc:creator>J+J</dc:creator>
  <cp:lastModifiedBy>Josef Petrželka</cp:lastModifiedBy>
  <cp:revision>81</cp:revision>
  <dcterms:created xsi:type="dcterms:W3CDTF">2008-12-02T21:57:08Z</dcterms:created>
  <dcterms:modified xsi:type="dcterms:W3CDTF">2013-03-28T13:07:52Z</dcterms:modified>
</cp:coreProperties>
</file>