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52"/>
  </p:notesMasterIdLst>
  <p:sldIdLst>
    <p:sldId id="394" r:id="rId2"/>
    <p:sldId id="450" r:id="rId3"/>
    <p:sldId id="395" r:id="rId4"/>
    <p:sldId id="441" r:id="rId5"/>
    <p:sldId id="453" r:id="rId6"/>
    <p:sldId id="454" r:id="rId7"/>
    <p:sldId id="406" r:id="rId8"/>
    <p:sldId id="444" r:id="rId9"/>
    <p:sldId id="402" r:id="rId10"/>
    <p:sldId id="403" r:id="rId11"/>
    <p:sldId id="443" r:id="rId12"/>
    <p:sldId id="407" r:id="rId13"/>
    <p:sldId id="408" r:id="rId14"/>
    <p:sldId id="409" r:id="rId15"/>
    <p:sldId id="445" r:id="rId16"/>
    <p:sldId id="433" r:id="rId17"/>
    <p:sldId id="434" r:id="rId18"/>
    <p:sldId id="437" r:id="rId19"/>
    <p:sldId id="446" r:id="rId20"/>
    <p:sldId id="447" r:id="rId21"/>
    <p:sldId id="410" r:id="rId22"/>
    <p:sldId id="438" r:id="rId23"/>
    <p:sldId id="413" r:id="rId24"/>
    <p:sldId id="451" r:id="rId25"/>
    <p:sldId id="448" r:id="rId26"/>
    <p:sldId id="449" r:id="rId27"/>
    <p:sldId id="431" r:id="rId28"/>
    <p:sldId id="432" r:id="rId29"/>
    <p:sldId id="430" r:id="rId30"/>
    <p:sldId id="455" r:id="rId31"/>
    <p:sldId id="456" r:id="rId32"/>
    <p:sldId id="457" r:id="rId33"/>
    <p:sldId id="463" r:id="rId34"/>
    <p:sldId id="464" r:id="rId35"/>
    <p:sldId id="459" r:id="rId36"/>
    <p:sldId id="462" r:id="rId37"/>
    <p:sldId id="465" r:id="rId38"/>
    <p:sldId id="466" r:id="rId39"/>
    <p:sldId id="467" r:id="rId40"/>
    <p:sldId id="461" r:id="rId41"/>
    <p:sldId id="469" r:id="rId42"/>
    <p:sldId id="470" r:id="rId43"/>
    <p:sldId id="471" r:id="rId44"/>
    <p:sldId id="369" r:id="rId45"/>
    <p:sldId id="468" r:id="rId46"/>
    <p:sldId id="393" r:id="rId47"/>
    <p:sldId id="392" r:id="rId48"/>
    <p:sldId id="387" r:id="rId49"/>
    <p:sldId id="388" r:id="rId50"/>
    <p:sldId id="389" r:id="rId5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4072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75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44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009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75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C19A-2450-49CD-817E-C2BEAB4F2B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172B4-8572-4CAC-9084-8506E97C83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45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89D4-361C-4AD2-BDBE-D9E71F817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705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CD97-3287-45C2-8D13-5DFE1A70D9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86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7290C-CB9E-4AE1-809D-72F40DDE2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8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B6095-46E0-42EE-8CC3-A21240BAA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3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E0901-FC0E-4D6B-8AE0-33CAE9732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00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3D8CF-9A25-4042-AEF0-043F24B474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4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E66FE-263D-4711-BAB7-200F606B0D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2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8BD5B-EB42-4DC3-BC4F-74E09D543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2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10F30-9C5D-4A99-A977-9E4BA0729C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41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7604-A4E9-4417-BA9A-89DEBE1C7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2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346A328-B7AE-4C40-9F2C-D53D46011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tory.cz/static/Obloha%20dnes/otacivka.php" TargetMode="External"/><Relationship Id="rId2" Type="http://schemas.openxmlformats.org/officeDocument/2006/relationships/hyperlink" Target="http://www.brenny.cz/mapa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deyeplanets.com/movements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novinky.cz/cestovani/258727-uzasne-nocni-nebe-nad-kazachstanem-zaznamenane-amaterskou-fotografkou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>
                <a:cs typeface="Arial" charset="0"/>
              </a:rPr>
              <a:t>3. A. Minule jsme skončili tím, že…</a:t>
            </a:r>
          </a:p>
        </p:txBody>
      </p:sp>
      <p:sp>
        <p:nvSpPr>
          <p:cNvPr id="15" name="Ovál 14"/>
          <p:cNvSpPr>
            <a:spLocks noChangeAspect="1"/>
          </p:cNvSpPr>
          <p:nvPr/>
        </p:nvSpPr>
        <p:spPr>
          <a:xfrm>
            <a:off x="4068000" y="3168000"/>
            <a:ext cx="1009852" cy="1008000"/>
          </a:xfrm>
          <a:prstGeom prst="ellipse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cs-CZ" dirty="0"/>
          </a:p>
        </p:txBody>
      </p:sp>
      <p:sp>
        <p:nvSpPr>
          <p:cNvPr id="19" name="Prstenec 18"/>
          <p:cNvSpPr/>
          <p:nvPr/>
        </p:nvSpPr>
        <p:spPr>
          <a:xfrm>
            <a:off x="3682474" y="2816224"/>
            <a:ext cx="1738800" cy="1738313"/>
          </a:xfrm>
          <a:prstGeom prst="donut">
            <a:avLst>
              <a:gd name="adj" fmla="val 2489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/>
          <a:lstStyle/>
          <a:p>
            <a:pPr algn="ctr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Prstenec 19"/>
          <p:cNvSpPr>
            <a:spLocks noChangeAspect="1"/>
          </p:cNvSpPr>
          <p:nvPr/>
        </p:nvSpPr>
        <p:spPr>
          <a:xfrm>
            <a:off x="3160713" y="2281238"/>
            <a:ext cx="2808287" cy="2808287"/>
          </a:xfrm>
          <a:prstGeom prst="donut">
            <a:avLst>
              <a:gd name="adj" fmla="val 19658"/>
            </a:avLst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pPr algn="ctr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106863" y="2406650"/>
            <a:ext cx="9159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vzduch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4222750" y="2884488"/>
            <a:ext cx="684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/>
              <a:t>voda</a:t>
            </a:r>
          </a:p>
        </p:txBody>
      </p:sp>
      <p:sp>
        <p:nvSpPr>
          <p:cNvPr id="23" name="Prstenec 22"/>
          <p:cNvSpPr/>
          <p:nvPr/>
        </p:nvSpPr>
        <p:spPr>
          <a:xfrm>
            <a:off x="2765425" y="1885950"/>
            <a:ext cx="3598863" cy="3600450"/>
          </a:xfrm>
          <a:prstGeom prst="donut">
            <a:avLst>
              <a:gd name="adj" fmla="val 119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4162425" y="1844675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/>
              <a:t>oheň</a:t>
            </a: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4178017" y="3487056"/>
            <a:ext cx="747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dirty="0"/>
              <a:t>země</a:t>
            </a:r>
          </a:p>
        </p:txBody>
      </p:sp>
      <p:sp>
        <p:nvSpPr>
          <p:cNvPr id="26" name="Prstenec 25"/>
          <p:cNvSpPr>
            <a:spLocks noChangeAspect="1"/>
          </p:cNvSpPr>
          <p:nvPr/>
        </p:nvSpPr>
        <p:spPr>
          <a:xfrm>
            <a:off x="2224088" y="1346200"/>
            <a:ext cx="4681537" cy="4679950"/>
          </a:xfrm>
          <a:prstGeom prst="donut">
            <a:avLst>
              <a:gd name="adj" fmla="val 11472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2339975" y="3519488"/>
            <a:ext cx="325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408488" y="5589588"/>
            <a:ext cx="32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4402138" y="147478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516688" y="3455988"/>
            <a:ext cx="32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/>
      <p:bldP spid="22" grpId="0"/>
      <p:bldP spid="24" grpId="0"/>
      <p:bldP spid="25" grpId="0"/>
      <p:bldP spid="27" grpId="0"/>
      <p:bldP spid="29" grpId="0"/>
      <p:bldP spid="30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normAutofit/>
          </a:bodyPr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/>
            </a:pPr>
            <a:r>
              <a:rPr lang="cs-CZ" sz="2800" u="sng" dirty="0"/>
              <a:t>3. B. </a:t>
            </a:r>
            <a:r>
              <a:rPr lang="cs-CZ" sz="2800" u="sng" dirty="0" smtClean="0"/>
              <a:t>b. </a:t>
            </a:r>
            <a:r>
              <a:rPr lang="cs-CZ" sz="2800" i="1" u="sng" dirty="0" err="1"/>
              <a:t>Aithér</a:t>
            </a:r>
            <a:r>
              <a:rPr lang="cs-CZ" sz="2800" i="1" u="sng" dirty="0"/>
              <a:t> </a:t>
            </a:r>
            <a:r>
              <a:rPr lang="cs-CZ" sz="2800" u="sng" dirty="0"/>
              <a:t>– </a:t>
            </a:r>
            <a:r>
              <a:rPr lang="cs-CZ" sz="2800" u="sng" dirty="0" smtClean="0"/>
              <a:t>vlastnosti </a:t>
            </a:r>
            <a:r>
              <a:rPr lang="cs-CZ" sz="2800" u="sng" dirty="0"/>
              <a:t>(I </a:t>
            </a:r>
            <a:r>
              <a:rPr lang="cs-CZ" sz="2800" u="sng" dirty="0" smtClean="0"/>
              <a:t>3-4)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Těleso, pohybující se v kruhu, nemůže být </a:t>
            </a:r>
            <a:r>
              <a:rPr lang="cs-CZ" sz="1600" b="1" dirty="0" smtClean="0"/>
              <a:t>ani těžké ani lehké</a:t>
            </a:r>
            <a:r>
              <a:rPr lang="cs-CZ" sz="1600" dirty="0" smtClean="0"/>
              <a:t>, tedy nemá tíži.</a:t>
            </a:r>
          </a:p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Dále: </a:t>
            </a:r>
            <a:r>
              <a:rPr lang="cs-CZ" sz="1600" dirty="0" smtClean="0">
                <a:solidFill>
                  <a:schemeClr val="folHlink"/>
                </a:solidFill>
              </a:rPr>
              <a:t>nevzniklo</a:t>
            </a:r>
            <a:r>
              <a:rPr lang="cs-CZ" sz="1600" dirty="0" smtClean="0"/>
              <a:t>, je </a:t>
            </a:r>
            <a:r>
              <a:rPr lang="cs-CZ" sz="1600" dirty="0" smtClean="0">
                <a:solidFill>
                  <a:schemeClr val="folHlink"/>
                </a:solidFill>
              </a:rPr>
              <a:t>nezničitelné</a:t>
            </a:r>
            <a:r>
              <a:rPr lang="cs-CZ" sz="1600" dirty="0" smtClean="0"/>
              <a:t> (</a:t>
            </a:r>
            <a:r>
              <a:rPr lang="en-US" sz="1600" dirty="0" err="1" smtClean="0"/>
              <a:t>ἀγένητον</a:t>
            </a:r>
            <a:r>
              <a:rPr lang="en-US" sz="1600" dirty="0" smtClean="0"/>
              <a:t> καὶ </a:t>
            </a:r>
            <a:r>
              <a:rPr lang="en-US" sz="1600" dirty="0" err="1" smtClean="0"/>
              <a:t>ἄφθ</a:t>
            </a:r>
            <a:r>
              <a:rPr lang="en-US" sz="1600" dirty="0" smtClean="0"/>
              <a:t>αρτον</a:t>
            </a:r>
            <a:r>
              <a:rPr lang="cs-CZ" sz="1600" dirty="0" smtClean="0"/>
              <a:t>), </a:t>
            </a:r>
            <a:r>
              <a:rPr lang="cs-CZ" sz="1600" dirty="0" smtClean="0">
                <a:solidFill>
                  <a:schemeClr val="folHlink"/>
                </a:solidFill>
              </a:rPr>
              <a:t>nezvětšuje se</a:t>
            </a:r>
            <a:r>
              <a:rPr lang="cs-CZ" sz="1600" dirty="0" smtClean="0"/>
              <a:t> ani </a:t>
            </a:r>
            <a:r>
              <a:rPr lang="cs-CZ" sz="1600" dirty="0" smtClean="0">
                <a:solidFill>
                  <a:schemeClr val="folHlink"/>
                </a:solidFill>
              </a:rPr>
              <a:t>nezmenšuje</a:t>
            </a:r>
            <a:r>
              <a:rPr lang="cs-CZ" sz="1600" dirty="0" smtClean="0"/>
              <a:t>. Proč?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Vše, co vzniká, vzniká z protivy a z nějakého substrátu, u zániku analogicky přechází do něčeho opačného působením něčeho opačného.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Protivy však mají také opačné pohyby. 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A jelikož kruhový pohyb nemá vůči sobě protivu, ani těleso pohybující se v kruhu nemůže mít žádný opak, žádnou protivu.</a:t>
            </a:r>
            <a:br>
              <a:rPr lang="cs-CZ" sz="1400" dirty="0" smtClean="0"/>
            </a:br>
            <a:endParaRPr lang="cs-CZ" sz="1400" dirty="0" smtClean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To, co se zvětšuje, se zvětšuje tím, že k němu přistupuje něco příbuzného a rozkládá se to v jeho látku. Pro toto těleso však není nic (příbuzného), z čeho by mohlo vznikat.</a:t>
            </a:r>
          </a:p>
          <a:p>
            <a:pPr marL="812800" indent="-812800" eaLnBrk="1" hangingPunct="1">
              <a:buFont typeface="Wingdings" pitchFamily="2" charset="2"/>
              <a:buAutoNum type="romanLcPeriod" startAt="3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Je kvalitativně </a:t>
            </a:r>
            <a:r>
              <a:rPr lang="cs-CZ" sz="1600" dirty="0" smtClean="0">
                <a:solidFill>
                  <a:schemeClr val="folHlink"/>
                </a:solidFill>
              </a:rPr>
              <a:t>neměnné</a:t>
            </a:r>
            <a:r>
              <a:rPr lang="cs-CZ" sz="1600" dirty="0" smtClean="0"/>
              <a:t>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>
                <a:solidFill>
                  <a:schemeClr val="folHlink"/>
                </a:solidFill>
              </a:rPr>
              <a:t>Vidíme</a:t>
            </a:r>
            <a:r>
              <a:rPr lang="cs-CZ" sz="1400" dirty="0" smtClean="0"/>
              <a:t> (</a:t>
            </a:r>
            <a:r>
              <a:rPr lang="en-US" sz="1400" dirty="0" err="1" smtClean="0"/>
              <a:t>ὁρῶμεν</a:t>
            </a:r>
            <a:r>
              <a:rPr lang="cs-CZ" sz="1400" dirty="0" smtClean="0"/>
              <a:t>), že všechno, co se mění, se i zvětšuje a zmenšuje (</a:t>
            </a:r>
            <a:r>
              <a:rPr lang="cs-CZ" sz="1400" i="1" dirty="0" err="1" smtClean="0"/>
              <a:t>Aristotelés</a:t>
            </a:r>
            <a:r>
              <a:rPr lang="cs-CZ" sz="1400" i="1" dirty="0" smtClean="0"/>
              <a:t> to zřejmě bere ve smyslu logické ekvivalence</a:t>
            </a:r>
            <a:r>
              <a:rPr lang="cs-CZ" sz="1400" dirty="0" smtClean="0"/>
              <a:t>), tedy to, co se nezvětšuje a nezmenšuje, se ani nemění.</a:t>
            </a:r>
          </a:p>
          <a:p>
            <a:pPr marL="812800" indent="-812800" eaLnBrk="1" hangingPunct="1">
              <a:buFont typeface="Wingdings" pitchFamily="2" charset="2"/>
              <a:buAutoNum type="romanLcPeriod" startAt="4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Ve shrnutí pak </a:t>
            </a:r>
            <a:r>
              <a:rPr lang="cs-CZ" sz="1600" dirty="0" err="1" smtClean="0"/>
              <a:t>Aristotelés</a:t>
            </a:r>
            <a:r>
              <a:rPr lang="cs-CZ" sz="1600" dirty="0" smtClean="0"/>
              <a:t> ještě bez zdůvodnění (!) dodává, jako by to bylo samozřejmé, že je ještě </a:t>
            </a:r>
            <a:r>
              <a:rPr lang="cs-CZ" sz="1600" dirty="0" smtClean="0">
                <a:solidFill>
                  <a:schemeClr val="folHlink"/>
                </a:solidFill>
              </a:rPr>
              <a:t>nestárnoucí</a:t>
            </a:r>
            <a:r>
              <a:rPr lang="cs-CZ" sz="1600" dirty="0" smtClean="0"/>
              <a:t> (</a:t>
            </a:r>
            <a:r>
              <a:rPr lang="en-US" sz="1600" dirty="0" err="1" smtClean="0"/>
              <a:t>ἀγήρ</a:t>
            </a:r>
            <a:r>
              <a:rPr lang="en-US" sz="1600" dirty="0" smtClean="0"/>
              <a:t>ατον</a:t>
            </a:r>
            <a:r>
              <a:rPr lang="cs-CZ" sz="1600" dirty="0" smtClean="0"/>
              <a:t>) a </a:t>
            </a:r>
            <a:r>
              <a:rPr lang="cs-CZ" sz="1600" dirty="0" smtClean="0">
                <a:solidFill>
                  <a:schemeClr val="folHlink"/>
                </a:solidFill>
              </a:rPr>
              <a:t>necitlivé</a:t>
            </a:r>
            <a:r>
              <a:rPr lang="cs-CZ" sz="1600" dirty="0" smtClean="0"/>
              <a:t> (ἀπα</a:t>
            </a:r>
            <a:r>
              <a:rPr lang="cs-CZ" sz="1600" dirty="0" err="1" smtClean="0"/>
              <a:t>θές</a:t>
            </a:r>
            <a:r>
              <a:rPr lang="cs-CZ" sz="1600" dirty="0" smtClean="0"/>
              <a:t>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u="sng" dirty="0" smtClean="0"/>
              <a:t>3. C. </a:t>
            </a:r>
            <a:r>
              <a:rPr lang="cs-CZ" sz="3200" i="1" u="sng" dirty="0" err="1" smtClean="0"/>
              <a:t>Aithér</a:t>
            </a:r>
            <a:r>
              <a:rPr lang="cs-CZ" sz="3200" u="sng" dirty="0" smtClean="0"/>
              <a:t> a nebeská tělesa</a:t>
            </a:r>
            <a:endParaRPr lang="cs-CZ" sz="2000" i="1" u="sng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1035050" lvl="1" indent="-577850" eaLnBrk="1" hangingPunct="1">
              <a:buFontTx/>
              <a:buAutoNum type="alphaLcPeriod"/>
            </a:pPr>
            <a:r>
              <a:rPr lang="cs-CZ" sz="2000" dirty="0" smtClean="0"/>
              <a:t>podstata nebeských těles</a:t>
            </a:r>
            <a:br>
              <a:rPr lang="cs-CZ" sz="2000" dirty="0" smtClean="0"/>
            </a:br>
            <a:endParaRPr lang="cs-CZ" sz="2000" dirty="0" smtClean="0"/>
          </a:p>
          <a:p>
            <a:pPr marL="1035050" lvl="1" indent="-577850" eaLnBrk="1" hangingPunct="1">
              <a:buFontTx/>
              <a:buAutoNum type="alphaLcPeriod"/>
            </a:pPr>
            <a:r>
              <a:rPr lang="cs-CZ" sz="2000" dirty="0" smtClean="0"/>
              <a:t>kruhový pohyb nebeských těles</a:t>
            </a:r>
            <a:br>
              <a:rPr lang="cs-CZ" sz="2000" dirty="0" smtClean="0"/>
            </a:br>
            <a:endParaRPr lang="cs-CZ" sz="2000" dirty="0" smtClean="0"/>
          </a:p>
          <a:p>
            <a:pPr marL="1435100" lvl="2" indent="-577850" eaLnBrk="1" hangingPunct="1">
              <a:buClr>
                <a:srgbClr val="FFFF00"/>
              </a:buClr>
            </a:pPr>
            <a:r>
              <a:rPr lang="cs-CZ" sz="1600" dirty="0" smtClean="0"/>
              <a:t>kulatost kosmu</a:t>
            </a:r>
            <a:br>
              <a:rPr lang="cs-CZ" sz="1600" dirty="0" smtClean="0"/>
            </a:br>
            <a:endParaRPr lang="cs-CZ" sz="1600" dirty="0" smtClean="0"/>
          </a:p>
          <a:p>
            <a:pPr marL="1435100" lvl="2" indent="-577850" eaLnBrk="1" hangingPunct="1">
              <a:buClr>
                <a:srgbClr val="FFFF00"/>
              </a:buClr>
            </a:pPr>
            <a:r>
              <a:rPr lang="cs-CZ" sz="1600" dirty="0" smtClean="0"/>
              <a:t>sféry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1035050" lvl="1" indent="-577850" eaLnBrk="1" hangingPunct="1">
              <a:buFontTx/>
              <a:buAutoNum type="alphaLcPeriod"/>
            </a:pPr>
            <a:r>
              <a:rPr lang="cs-CZ" sz="2000" dirty="0" smtClean="0"/>
              <a:t>složený kruhový pohyb</a:t>
            </a:r>
            <a:br>
              <a:rPr lang="cs-CZ" sz="2000" dirty="0" smtClean="0"/>
            </a:br>
            <a:endParaRPr lang="cs-CZ" sz="2000" dirty="0" smtClean="0"/>
          </a:p>
          <a:p>
            <a:pPr marL="1435100" lvl="2" indent="-577850" eaLnBrk="1" hangingPunct="1">
              <a:buClr>
                <a:srgbClr val="FFFF00"/>
              </a:buClr>
            </a:pPr>
            <a:r>
              <a:rPr lang="cs-CZ" sz="1600" dirty="0" smtClean="0"/>
              <a:t>další sféry</a:t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tx1"/>
              </a:buClr>
              <a:buFontTx/>
              <a:buAutoNum type="alphaLcPeriod"/>
            </a:pPr>
            <a:r>
              <a:rPr lang="cs-CZ" sz="1800" dirty="0" smtClean="0"/>
              <a:t>a první nepohnuté pohybující?</a:t>
            </a:r>
            <a:br>
              <a:rPr lang="cs-CZ" sz="1800" dirty="0" smtClean="0"/>
            </a:br>
            <a:endParaRPr lang="cs-CZ" sz="1800" dirty="0" smtClean="0"/>
          </a:p>
          <a:p>
            <a:pPr marL="1435100" lvl="2" indent="-577850" eaLnBrk="1" hangingPunct="1">
              <a:buClr>
                <a:srgbClr val="FFFF00"/>
              </a:buClr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77108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a. Podstata nebeských těles – látka (II 7)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2000" dirty="0" smtClean="0"/>
              <a:t>hvězdy mají stejnou podstatu (</a:t>
            </a:r>
            <a:r>
              <a:rPr lang="en-US" sz="2000" dirty="0" err="1" smtClean="0">
                <a:latin typeface="Palatino Linotype" pitchFamily="18" charset="0"/>
              </a:rPr>
              <a:t>οὐσί</a:t>
            </a:r>
            <a:r>
              <a:rPr lang="en-US" sz="2000" dirty="0" smtClean="0">
                <a:latin typeface="Palatino Linotype" pitchFamily="18" charset="0"/>
              </a:rPr>
              <a:t>α</a:t>
            </a:r>
            <a:r>
              <a:rPr lang="cs-CZ" sz="2000" dirty="0" smtClean="0"/>
              <a:t>) jako těleso, v němž se nacházejí 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i="1" dirty="0" smtClean="0"/>
              <a:t> jsou z </a:t>
            </a:r>
            <a:r>
              <a:rPr lang="cs-CZ" sz="2000" i="1" dirty="0" err="1" smtClean="0"/>
              <a:t>aithéru</a:t>
            </a:r>
            <a:r>
              <a:rPr lang="cs-CZ" sz="2000" i="1" dirty="0" smtClean="0"/>
              <a:t> 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endParaRPr lang="cs-CZ" sz="2000" dirty="0" smtClean="0"/>
          </a:p>
          <a:p>
            <a:pPr marL="660400" indent="-660400" eaLnBrk="1" hangingPunct="1"/>
            <a:r>
              <a:rPr lang="cs-CZ" sz="2000" dirty="0" smtClean="0"/>
              <a:t>nejsou z ohně 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dirty="0" smtClean="0"/>
              <a:t> proto je třeba vysvětlit jejich </a:t>
            </a:r>
            <a:r>
              <a:rPr lang="cs-CZ" sz="2000" dirty="0" smtClean="0">
                <a:solidFill>
                  <a:schemeClr val="folHlink"/>
                </a:solidFill>
              </a:rPr>
              <a:t>teplo</a:t>
            </a:r>
            <a:r>
              <a:rPr lang="cs-CZ" sz="2000" dirty="0" smtClean="0"/>
              <a:t> a </a:t>
            </a:r>
            <a:r>
              <a:rPr lang="cs-CZ" sz="2000" dirty="0" smtClean="0">
                <a:solidFill>
                  <a:schemeClr val="folHlink"/>
                </a:solidFill>
              </a:rPr>
              <a:t>světlo</a:t>
            </a:r>
            <a:endParaRPr lang="cs-CZ" sz="20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světlo – </a:t>
            </a:r>
            <a:r>
              <a:rPr lang="cs-CZ" sz="1600" dirty="0" err="1" smtClean="0"/>
              <a:t>Aristotelés</a:t>
            </a:r>
            <a:r>
              <a:rPr lang="cs-CZ" sz="1600" dirty="0" smtClean="0"/>
              <a:t> nepodává žádné vysvětlení (podivuje se už </a:t>
            </a:r>
            <a:r>
              <a:rPr lang="cs-CZ" sz="1600" dirty="0" err="1" smtClean="0"/>
              <a:t>Simplikios</a:t>
            </a:r>
            <a:r>
              <a:rPr lang="cs-CZ" sz="1600" dirty="0" smtClean="0"/>
              <a:t>)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teplo – prý vzniká třením nebeských sfér při otáčení o vzduch, a to nejvíce v místě, kde se zrovna nachází (je připevněno) Slunce</a:t>
            </a:r>
          </a:p>
          <a:p>
            <a:pPr marL="1435100" lvl="2" indent="-57785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 smtClean="0"/>
              <a:t>analogie s letícími střelami, které se prudkým pohybem ve vzduchu také zahřívají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660400" indent="-660400" eaLnBrk="1" hangingPunct="1"/>
            <a:r>
              <a:rPr lang="cs-CZ" sz="2000" dirty="0" smtClean="0"/>
              <a:t>proto když Slunce stoupá vzhůru na oblohu, vzduch se otepluje, když klesá (nebo je pod obzorem), vzduch se ochlazuje</a:t>
            </a:r>
            <a:br>
              <a:rPr lang="cs-CZ" sz="2000" dirty="0" smtClean="0"/>
            </a:br>
            <a:endParaRPr lang="cs-CZ" sz="2000" dirty="0" smtClean="0"/>
          </a:p>
          <a:p>
            <a:pPr marL="660400" indent="-660400" eaLnBrk="1" hangingPunct="1"/>
            <a:r>
              <a:rPr lang="cs-CZ" sz="2000" dirty="0" smtClean="0"/>
              <a:t>?!#@§?!?</a:t>
            </a:r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a. Podstata nebeských těles – látka (II 7)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1600" dirty="0" smtClean="0"/>
              <a:t>?!#@§?!?</a:t>
            </a:r>
          </a:p>
          <a:p>
            <a:pPr marL="660400" indent="-660400" eaLnBrk="1" hangingPunct="1"/>
            <a:endParaRPr lang="cs-CZ" sz="1600" dirty="0" smtClean="0"/>
          </a:p>
          <a:p>
            <a:pPr marL="660400" indent="-660400" eaLnBrk="1" hangingPunct="1"/>
            <a:r>
              <a:rPr lang="cs-CZ" sz="1600" dirty="0" err="1" smtClean="0"/>
              <a:t>Simplikios</a:t>
            </a:r>
            <a:r>
              <a:rPr lang="cs-CZ" sz="1600" dirty="0" smtClean="0"/>
              <a:t> podává dlouhý výklad (438,28-444,15 včetně polemiky s Alexandrem), kde se objevují i evidentní námitky:</a:t>
            </a:r>
          </a:p>
          <a:p>
            <a:pPr marL="1035050" lvl="1" indent="-577850" eaLnBrk="1" hangingPunct="1"/>
            <a:r>
              <a:rPr lang="cs-CZ" sz="1400" dirty="0" smtClean="0"/>
              <a:t>Proč by se mělo teplo zvyšovat zrovna pod Sluncem, když se přece otáčí a o vzduch tře celá sféra ve dne v noci, v zimě v létě?</a:t>
            </a:r>
          </a:p>
          <a:p>
            <a:pPr marL="1035050" lvl="1" indent="-577850" eaLnBrk="1" hangingPunct="1"/>
            <a:r>
              <a:rPr lang="cs-CZ" sz="1400" dirty="0" smtClean="0"/>
              <a:t>Proč hřeje Slunce více, když se nachází na přesně na jihu, než když je na východě nebo na západě?</a:t>
            </a:r>
          </a:p>
          <a:p>
            <a:pPr marL="1035050" lvl="1" indent="-577850" eaLnBrk="1" hangingPunct="1"/>
            <a:r>
              <a:rPr lang="cs-CZ" sz="1400" dirty="0" smtClean="0"/>
              <a:t>Jak může pohyb sféry Slunce působit zprostředkovaně skrze nižší sféry na sféru pod Měsícem?</a:t>
            </a:r>
          </a:p>
          <a:p>
            <a:pPr marL="660400" indent="-660400" eaLnBrk="1" hangingPunct="1"/>
            <a:r>
              <a:rPr lang="cs-CZ" sz="1600" dirty="0" smtClean="0"/>
              <a:t>Alexandrova námitka: Jak vůbec může nebe z </a:t>
            </a:r>
            <a:r>
              <a:rPr lang="cs-CZ" sz="1600" i="1" dirty="0" err="1" smtClean="0"/>
              <a:t>aithéru</a:t>
            </a:r>
            <a:r>
              <a:rPr lang="cs-CZ" sz="1600" dirty="0" smtClean="0"/>
              <a:t> působit tření, jestliže nemá hmatné vlastnosti (to trochu předbíháme ve výkladu), a tedy není hmatné?</a:t>
            </a:r>
          </a:p>
          <a:p>
            <a:pPr marL="660400" indent="-660400" eaLnBrk="1" hangingPunct="1"/>
            <a:r>
              <a:rPr lang="cs-CZ" sz="1600" i="1" dirty="0" smtClean="0"/>
              <a:t>A ještě se lze zeptat, zda při tomto výkladu může Měsíc nemít „vlastní“ světlo, a tedy zda může fungovat známé vysvětlení zatmění Měsíce, které </a:t>
            </a:r>
            <a:r>
              <a:rPr lang="cs-CZ" sz="1600" i="1" dirty="0" err="1" smtClean="0"/>
              <a:t>Aristotelés</a:t>
            </a:r>
            <a:r>
              <a:rPr lang="cs-CZ" sz="1600" i="1" dirty="0" smtClean="0"/>
              <a:t> sám zmiňuje ve 14. kap.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660400" indent="-660400" eaLnBrk="1" hangingPunct="1"/>
            <a:r>
              <a:rPr lang="cs-CZ" sz="1600" dirty="0" smtClean="0"/>
              <a:t>Co si tedy o tom máme myslet?</a:t>
            </a:r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a. Podstata nebeských těles – látka (II 7)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2000" dirty="0" smtClean="0"/>
              <a:t>Co si tedy o tom máme myslet?</a:t>
            </a:r>
          </a:p>
          <a:p>
            <a:pPr marL="660400" indent="-660400" eaLnBrk="1" hangingPunct="1"/>
            <a:endParaRPr lang="cs-CZ" sz="2000" dirty="0" smtClean="0"/>
          </a:p>
          <a:p>
            <a:pPr marL="660400" indent="-660400" eaLnBrk="1" hangingPunct="1"/>
            <a:r>
              <a:rPr lang="cs-CZ" sz="2000" i="1" dirty="0" smtClean="0"/>
              <a:t>velké problémy Aristotelova deduktivního postupu</a:t>
            </a:r>
          </a:p>
          <a:p>
            <a:pPr marL="1060450" lvl="1" indent="-660400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i="1" dirty="0" smtClean="0"/>
              <a:t>deduktivní teorie </a:t>
            </a:r>
            <a:r>
              <a:rPr lang="cs-CZ" sz="1600" i="1" dirty="0" smtClean="0">
                <a:sym typeface="Wingdings" pitchFamily="2" charset="2"/>
              </a:rPr>
              <a:t> </a:t>
            </a:r>
            <a:r>
              <a:rPr lang="cs-CZ" sz="1600" i="1" dirty="0" smtClean="0"/>
              <a:t>nebeská tělesa jsou z </a:t>
            </a:r>
            <a:r>
              <a:rPr lang="cs-CZ" sz="1600" dirty="0" err="1" smtClean="0"/>
              <a:t>aithéru</a:t>
            </a:r>
            <a:endParaRPr lang="cs-CZ" sz="1600" i="1" dirty="0"/>
          </a:p>
          <a:p>
            <a:pPr marL="1060450" lvl="1" indent="-660400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i="1" dirty="0" smtClean="0"/>
              <a:t>X evidentní smyslové vjemy – nebeská tělesa svítí, tedy jsou viditelná, a Slunce hřeje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endParaRPr lang="cs-CZ" sz="2000" i="1" dirty="0" smtClean="0"/>
          </a:p>
          <a:p>
            <a:pPr marL="660400" indent="-660400" eaLnBrk="1" hangingPunct="1"/>
            <a:r>
              <a:rPr lang="cs-CZ" sz="2000" i="1" dirty="0" err="1" smtClean="0"/>
              <a:t>Guthrie</a:t>
            </a:r>
            <a:r>
              <a:rPr lang="cs-CZ" sz="2000" i="1" dirty="0" smtClean="0"/>
              <a:t>: </a:t>
            </a:r>
            <a:br>
              <a:rPr lang="cs-CZ" sz="2000" i="1" dirty="0" smtClean="0"/>
            </a:br>
            <a:r>
              <a:rPr lang="cs-CZ" sz="2000" i="1" dirty="0" err="1" smtClean="0"/>
              <a:t>Aristotelés</a:t>
            </a:r>
            <a:r>
              <a:rPr lang="cs-CZ" sz="2000" i="1" dirty="0" smtClean="0"/>
              <a:t> dává přednost logické konzistenci výkladu na úkor smyslových dat.</a:t>
            </a:r>
          </a:p>
          <a:p>
            <a:pPr marL="1060450" lvl="1" indent="-660400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i="1" dirty="0" smtClean="0"/>
              <a:t>Vzpomeňme při této příležitosti, co </a:t>
            </a:r>
            <a:r>
              <a:rPr lang="cs-CZ" sz="1600" i="1" dirty="0" err="1" smtClean="0"/>
              <a:t>Aristotelés</a:t>
            </a:r>
            <a:r>
              <a:rPr lang="cs-CZ" sz="1600" i="1" dirty="0" smtClean="0"/>
              <a:t> kromě jiného vyčítá </a:t>
            </a:r>
            <a:r>
              <a:rPr lang="cs-CZ" sz="1600" i="1" dirty="0" err="1" smtClean="0"/>
              <a:t>pýthagorejcům</a:t>
            </a:r>
            <a:r>
              <a:rPr lang="cs-CZ" sz="1600" i="1" dirty="0" smtClean="0"/>
              <a:t>…</a:t>
            </a:r>
            <a:endParaRPr lang="cs-CZ" sz="1600" dirty="0" smtClean="0"/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a. Podstata nebeských těles – tvar (II 11)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Dva argumenty:</a:t>
            </a:r>
            <a:br>
              <a:rPr lang="cs-CZ" sz="2000" dirty="0" smtClean="0"/>
            </a:br>
            <a:endParaRPr lang="cs-CZ" sz="2000" dirty="0" smtClean="0"/>
          </a:p>
          <a:p>
            <a:pPr marL="660400" indent="-660400" eaLnBrk="1" hangingPunct="1">
              <a:buFontTx/>
              <a:buAutoNum type="arabicPeriod"/>
            </a:pPr>
            <a:r>
              <a:rPr lang="cs-CZ" sz="1800" dirty="0" smtClean="0"/>
              <a:t>Jelikož se nepohybují samy od sebe a jelikož příroda nečiní nic nerozumně ani nadarmo (</a:t>
            </a:r>
            <a:r>
              <a:rPr lang="en-US" sz="1800" dirty="0" smtClean="0">
                <a:latin typeface="Palatino Linotype" pitchFamily="18" charset="0"/>
              </a:rPr>
              <a:t>ἡ </a:t>
            </a:r>
            <a:r>
              <a:rPr lang="en-US" sz="1800" dirty="0" err="1" smtClean="0">
                <a:latin typeface="Palatino Linotype" pitchFamily="18" charset="0"/>
              </a:rPr>
              <a:t>δὲ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φύσις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οὐδὲν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ἀλόγως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οὐδὲ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μάτην</a:t>
            </a:r>
            <a:r>
              <a:rPr lang="en-US" sz="1800" dirty="0" smtClean="0">
                <a:latin typeface="Palatino Linotype" pitchFamily="18" charset="0"/>
              </a:rPr>
              <a:t> π</a:t>
            </a:r>
            <a:r>
              <a:rPr lang="en-US" sz="1800" dirty="0" err="1" smtClean="0">
                <a:latin typeface="Palatino Linotype" pitchFamily="18" charset="0"/>
              </a:rPr>
              <a:t>οιεῖ</a:t>
            </a:r>
            <a:r>
              <a:rPr lang="cs-CZ" sz="1800" dirty="0" smtClean="0"/>
              <a:t>), mají tvar nejméně vhodný pro pohyb.</a:t>
            </a:r>
            <a:br>
              <a:rPr lang="cs-CZ" sz="1800" dirty="0" smtClean="0"/>
            </a:br>
            <a:endParaRPr lang="cs-CZ" sz="1800" dirty="0"/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800" i="1" dirty="0" smtClean="0"/>
              <a:t>Tento argument je problematický, protože v kap. 8 (290a7 </a:t>
            </a:r>
            <a:r>
              <a:rPr lang="cs-CZ" sz="1800" i="1" dirty="0" err="1" smtClean="0"/>
              <a:t>nn</a:t>
            </a:r>
            <a:r>
              <a:rPr lang="cs-CZ" sz="1800" i="1" dirty="0" smtClean="0"/>
              <a:t>.) </a:t>
            </a:r>
            <a:r>
              <a:rPr lang="cs-CZ" sz="1800" i="1" dirty="0" err="1" smtClean="0"/>
              <a:t>Aristotelés</a:t>
            </a:r>
            <a:r>
              <a:rPr lang="cs-CZ" sz="1800" i="1" dirty="0" smtClean="0"/>
              <a:t> vyšel od tvrzení, že hvězdy mají kulový tvar, a z toho vyvozoval možnosti jejich pohybu.</a:t>
            </a:r>
            <a:br>
              <a:rPr lang="cs-CZ" sz="1800" i="1" dirty="0" smtClean="0"/>
            </a:br>
            <a:endParaRPr lang="cs-CZ" sz="1800" dirty="0" smtClean="0"/>
          </a:p>
          <a:p>
            <a:pPr marL="660400" indent="-660400" eaLnBrk="1" hangingPunct="1">
              <a:buFontTx/>
              <a:buAutoNum type="arabicPeriod"/>
            </a:pPr>
            <a:r>
              <a:rPr lang="cs-CZ" sz="1800" dirty="0" smtClean="0"/>
              <a:t>Druhý argument je ovšem zásadním způsobem založen na </a:t>
            </a:r>
            <a:r>
              <a:rPr lang="cs-CZ" sz="1800" b="1" dirty="0" smtClean="0"/>
              <a:t>empirii</a:t>
            </a:r>
            <a:r>
              <a:rPr lang="cs-CZ" sz="1800" dirty="0" smtClean="0"/>
              <a:t>:</a:t>
            </a:r>
            <a:r>
              <a:rPr lang="cs-CZ" sz="1600" dirty="0" smtClean="0"/>
              <a:t> </a:t>
            </a:r>
          </a:p>
          <a:p>
            <a:pPr marL="1035050" lvl="1" indent="-577850" eaLnBrk="1" hangingPunct="1">
              <a:buFontTx/>
              <a:buAutoNum type="romanLcPeriod"/>
            </a:pPr>
            <a:r>
              <a:rPr lang="cs-CZ" sz="1600" dirty="0" smtClean="0"/>
              <a:t>Měsíc má kulový tvar, což je zřejmé při změnách jeho fází i při zatmění Slunce.</a:t>
            </a:r>
          </a:p>
          <a:p>
            <a:pPr marL="1035050" lvl="1" indent="-577850" eaLnBrk="1" hangingPunct="1">
              <a:buFontTx/>
              <a:buAutoNum type="romanLcPeriod"/>
            </a:pPr>
            <a:r>
              <a:rPr lang="cs-CZ" sz="1600" dirty="0" smtClean="0"/>
              <a:t>Ale všechna tělesa mají stejný tvar, tedy je-li Měsíc koule, budou koulemi i ostatní tělesa.</a:t>
            </a:r>
            <a:r>
              <a:rPr lang="cs-CZ" sz="1400" dirty="0" smtClean="0"/>
              <a:t> </a:t>
            </a:r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07225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 –</a:t>
            </a:r>
            <a:br>
              <a:rPr lang="cs-CZ" sz="2800" u="sng" dirty="0" smtClean="0"/>
            </a:br>
            <a:r>
              <a:rPr lang="cs-CZ" sz="2800" u="sng" dirty="0" smtClean="0"/>
              <a:t>kulový tvar nebe (II 4)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Přehled argumentů: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660400" indent="-660400" eaLnBrk="1" hangingPunct="1">
              <a:buFontTx/>
              <a:buAutoNum type="romanLcPeriod"/>
            </a:pPr>
            <a:r>
              <a:rPr lang="cs-CZ" sz="1600" dirty="0" err="1" smtClean="0"/>
              <a:t>pýthagorejsko</a:t>
            </a:r>
            <a:r>
              <a:rPr lang="cs-CZ" sz="1600" dirty="0" smtClean="0"/>
              <a:t>-platónský argument z geometrických vlastností koule</a:t>
            </a:r>
            <a:br>
              <a:rPr lang="cs-CZ" sz="1600" dirty="0" smtClean="0"/>
            </a:br>
            <a:endParaRPr lang="cs-CZ" sz="1600" dirty="0" smtClean="0"/>
          </a:p>
          <a:p>
            <a:pPr marL="660400" indent="-660400" eaLnBrk="1" hangingPunct="1">
              <a:buFontTx/>
              <a:buAutoNum type="romanLcPeriod"/>
            </a:pPr>
            <a: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  <a:t>geometricko-fyzikální argument z neexistence prázdna</a:t>
            </a:r>
            <a:b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660400" indent="-660400" eaLnBrk="1" hangingPunct="1">
              <a:buFontTx/>
              <a:buAutoNum type="romanLcPeriod"/>
            </a:pPr>
            <a: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  <a:t>komplikovaný (a nepřesvědčivý) geometricko-fyzikální argument na základě požadavku, že pohyb nebe má být mírou všech ostatních pohybů</a:t>
            </a:r>
            <a:b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660400" indent="-660400" eaLnBrk="1" hangingPunct="1">
              <a:buFontTx/>
              <a:buAutoNum type="romanLcPeriod"/>
            </a:pPr>
            <a:r>
              <a:rPr lang="cs-CZ" sz="1600" dirty="0" smtClean="0"/>
              <a:t>empiricko-fyzikální argument na základě vlastností 4 prvků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 –</a:t>
            </a:r>
            <a:br>
              <a:rPr lang="cs-CZ" sz="2800" u="sng" dirty="0" smtClean="0"/>
            </a:br>
            <a:r>
              <a:rPr lang="cs-CZ" sz="2800" u="sng" dirty="0" smtClean="0"/>
              <a:t>kulový tvar nebe (II 4)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60400" indent="-660400" eaLnBrk="1" hangingPunct="1">
              <a:buFontTx/>
              <a:buAutoNum type="romanLcPeriod"/>
            </a:pPr>
            <a:r>
              <a:rPr lang="cs-CZ" sz="2000" dirty="0" err="1" smtClean="0"/>
              <a:t>Pýthagorejsko</a:t>
            </a:r>
            <a:r>
              <a:rPr lang="cs-CZ" sz="2000" dirty="0" smtClean="0"/>
              <a:t>-platónský argument z geometrických vlastností koule: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koule je od přírody první tvar, protože je ohraničena jedinou plochou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první tvar náleží prvnímu tělesu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první těleso je to, které se nachází v nejvzdálenějším kruhu (tj. </a:t>
            </a:r>
            <a:r>
              <a:rPr lang="en-US" sz="1600" dirty="0" err="1" smtClean="0">
                <a:latin typeface="Palatino Linotype" pitchFamily="18" charset="0"/>
              </a:rPr>
              <a:t>οὐρ</a:t>
            </a:r>
            <a:r>
              <a:rPr lang="en-US" sz="1600" dirty="0" smtClean="0">
                <a:latin typeface="Palatino Linotype" pitchFamily="18" charset="0"/>
              </a:rPr>
              <a:t>ανός</a:t>
            </a:r>
            <a:r>
              <a:rPr lang="cs-CZ" sz="1600" dirty="0" smtClean="0"/>
              <a:t> v 1. významu v 9. kap.!)</a:t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První těleso bude mít kulový tvar, a pak nutně i to, co je uvnitř něj a dotýká se jej. Platí to i pro střed pod drahami planet (tj. pro Zemi).</a:t>
            </a:r>
          </a:p>
          <a:p>
            <a:pPr marL="1035050" lvl="1" indent="-577850" eaLnBrk="1" hangingPunct="1"/>
            <a:endParaRPr lang="cs-CZ" sz="1400" dirty="0" smtClean="0"/>
          </a:p>
          <a:p>
            <a:pPr marL="660400" indent="-660400" eaLnBrk="1" hangingPunct="1"/>
            <a:r>
              <a:rPr lang="cs-CZ" sz="2000" i="1" dirty="0" smtClean="0"/>
              <a:t>Podle tohoto argumentu je kosmos systémem </a:t>
            </a:r>
            <a:r>
              <a:rPr lang="cs-CZ" sz="2000" i="1" dirty="0" smtClean="0">
                <a:solidFill>
                  <a:srgbClr val="FFFF00"/>
                </a:solidFill>
              </a:rPr>
              <a:t>soustředných sfér</a:t>
            </a:r>
            <a:r>
              <a:rPr lang="cs-CZ" sz="2000" i="1" dirty="0" smtClean="0"/>
              <a:t>.</a:t>
            </a:r>
          </a:p>
          <a:p>
            <a:pPr marL="660400" indent="-660400" eaLnBrk="1" hangingPunct="1"/>
            <a:r>
              <a:rPr lang="cs-CZ" sz="2000" i="1" dirty="0" smtClean="0"/>
              <a:t>Argument postupuje od nejvzdálenější části kosmu směrem k našemu pozemskému světu.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 –</a:t>
            </a:r>
            <a:br>
              <a:rPr lang="cs-CZ" sz="2800" u="sng" dirty="0" smtClean="0"/>
            </a:br>
            <a:r>
              <a:rPr lang="cs-CZ" sz="2800" u="sng" dirty="0" smtClean="0"/>
              <a:t>kulový tvar nebe (II 4)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AutoNum type="romanLcPeriod" startAt="4"/>
            </a:pPr>
            <a:r>
              <a:rPr lang="cs-CZ" sz="2000" dirty="0" smtClean="0"/>
              <a:t>Empiricko-fyzikální argument na základě vlastností 4 prvků:</a:t>
            </a: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Voda obklopuje zemi a dotýká se jí, vzduch pak vodu a vzduch samotný je obklopován ohněm.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Ale hladina vody má tvar koule. </a:t>
            </a:r>
            <a:r>
              <a:rPr lang="cs-CZ" sz="1600" i="1" dirty="0" smtClean="0"/>
              <a:t>(To je dokazováno geometricky z požadavku stejné vzdálenosti od středu, nikoli z empirie.)</a:t>
            </a: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>
                <a:sym typeface="Wingdings" pitchFamily="2" charset="2"/>
              </a:rPr>
              <a:t> </a:t>
            </a:r>
            <a:r>
              <a:rPr lang="cs-CZ" sz="1600" dirty="0" smtClean="0"/>
              <a:t>Proto i to, co vodu obklopuje, musí mít kulový tvar.</a:t>
            </a:r>
          </a:p>
          <a:p>
            <a:pPr marL="660400" indent="-660400" eaLnBrk="1" hangingPunct="1"/>
            <a:r>
              <a:rPr lang="cs-CZ" sz="2000" i="1" dirty="0" smtClean="0"/>
              <a:t>Ovšem…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i="1" dirty="0" smtClean="0"/>
              <a:t>… argument předpokládá platnost stejné geometrické úvahy pro všechny prvky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i="1" dirty="0" smtClean="0"/>
              <a:t>přitom ale voda směřuje přirozeným pohybem dolů, zatímco oheň nahoru </a:t>
            </a:r>
            <a:r>
              <a:rPr lang="cs-CZ" sz="1600" i="1" dirty="0" smtClean="0">
                <a:sym typeface="Wingdings" pitchFamily="2" charset="2"/>
              </a:rPr>
              <a:t> stejná úvaha neplatí</a:t>
            </a:r>
            <a:endParaRPr lang="cs-CZ" sz="1600" i="1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i="1" dirty="0" smtClean="0"/>
              <a:t>Promyslete důsledky!</a:t>
            </a:r>
            <a:br>
              <a:rPr lang="cs-CZ" sz="1600" i="1" dirty="0" smtClean="0"/>
            </a:br>
            <a:endParaRPr lang="cs-CZ" sz="1600" dirty="0" smtClean="0"/>
          </a:p>
          <a:p>
            <a:pPr marL="660400" indent="-660400" eaLnBrk="1" hangingPunct="1"/>
            <a:r>
              <a:rPr lang="cs-CZ" sz="2000" i="1" dirty="0" smtClean="0"/>
              <a:t>Postup opačný než v i. – od středu kosmu k jeho okraji.</a:t>
            </a:r>
          </a:p>
          <a:p>
            <a:pPr marL="0" indent="0" eaLnBrk="1" hangingPunct="1">
              <a:buNone/>
            </a:pPr>
            <a:endParaRPr lang="cs-CZ" sz="2000" i="1" dirty="0" smtClean="0"/>
          </a:p>
          <a:p>
            <a:pPr marL="660400" indent="-660400" eaLnBrk="1" hangingPunct="1"/>
            <a:r>
              <a:rPr lang="cs-CZ" sz="2000" dirty="0" smtClean="0"/>
              <a:t>Jak tedy vypadá kulový kosmos?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Aristotelův kosmos I – kulový tvar a sféry</a:t>
            </a:r>
            <a:br>
              <a:rPr lang="cs-CZ" sz="2800" dirty="0" smtClean="0"/>
            </a:br>
            <a:r>
              <a:rPr lang="cs-CZ" sz="2000" dirty="0" smtClean="0"/>
              <a:t>(© Michal </a:t>
            </a:r>
            <a:r>
              <a:rPr lang="cs-CZ" sz="2000" dirty="0" err="1" smtClean="0"/>
              <a:t>Peichl</a:t>
            </a:r>
            <a:r>
              <a:rPr lang="cs-CZ" sz="2000" dirty="0" smtClean="0"/>
              <a:t>, 2013)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824" y="1600200"/>
            <a:ext cx="5474352" cy="47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20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3. A. … přičemž vše se pohybovalo takto:</a:t>
            </a:r>
            <a:endParaRPr lang="cs-CZ" sz="32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395600" y="350100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0800000">
            <a:off x="5292080" y="5661248"/>
            <a:ext cx="748923" cy="369332"/>
          </a:xfrm>
          <a:prstGeom prst="rect">
            <a:avLst/>
          </a:prstGeom>
          <a:solidFill>
            <a:srgbClr val="6633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země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rot="16200000">
            <a:off x="3473530" y="3253626"/>
            <a:ext cx="69762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860805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11962 -0.278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-1393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-0.12275 -0.00139 " pathEditMode="relative" rAng="0" ptsTypes="AA">
                                      <p:cBhvr>
                                        <p:cTn id="19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5" grpId="1" animBg="1"/>
      <p:bldP spid="16" grpId="0" animBg="1"/>
      <p:bldP spid="1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Aristotelův kosmos II – sféry a tělesa</a:t>
            </a:r>
            <a:br>
              <a:rPr lang="cs-CZ" sz="2800" dirty="0" smtClean="0"/>
            </a:br>
            <a:r>
              <a:rPr lang="cs-CZ" sz="2000" dirty="0" smtClean="0"/>
              <a:t>(© Michal </a:t>
            </a:r>
            <a:r>
              <a:rPr lang="cs-CZ" sz="2000" dirty="0" err="1" smtClean="0"/>
              <a:t>Peichl</a:t>
            </a:r>
            <a:r>
              <a:rPr lang="cs-CZ" sz="2000" dirty="0" smtClean="0"/>
              <a:t>, 2013)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524" y="1600200"/>
            <a:ext cx="5346953" cy="49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</a:t>
            </a:r>
            <a:br>
              <a:rPr lang="cs-CZ" sz="2800" u="sng" dirty="0" smtClean="0"/>
            </a:br>
            <a:r>
              <a:rPr lang="cs-CZ" sz="2800" u="sng" dirty="0" smtClean="0"/>
              <a:t>(II 8-10, 12)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„Sféry“ a tělesa pevně v nich – co se vlastně pohybuje?</a:t>
            </a:r>
            <a:br>
              <a:rPr lang="cs-CZ" sz="2000" dirty="0" smtClean="0"/>
            </a:br>
            <a:endParaRPr lang="cs-CZ" sz="1600" dirty="0" smtClean="0"/>
          </a:p>
          <a:p>
            <a:pPr marL="660400" indent="-660400" eaLnBrk="1" hangingPunct="1">
              <a:buFontTx/>
              <a:buAutoNum type="romanLcPeriod"/>
            </a:pPr>
            <a:r>
              <a:rPr lang="cs-CZ" sz="1800" dirty="0" smtClean="0"/>
              <a:t>nebe i hvězdy jsou v klidu,</a:t>
            </a:r>
            <a:br>
              <a:rPr lang="cs-CZ" sz="1800" dirty="0" smtClean="0"/>
            </a:br>
            <a:endParaRPr lang="cs-CZ" sz="1800" dirty="0" smtClean="0"/>
          </a:p>
          <a:p>
            <a:pPr marL="660400" indent="-660400" eaLnBrk="1" hangingPunct="1">
              <a:buFontTx/>
              <a:buAutoNum type="romanLcPeriod"/>
            </a:pPr>
            <a:r>
              <a:rPr lang="cs-CZ" sz="1800" dirty="0" smtClean="0"/>
              <a:t>obojí se pohybuje,</a:t>
            </a:r>
            <a:br>
              <a:rPr lang="cs-CZ" sz="1800" dirty="0" smtClean="0"/>
            </a:br>
            <a:endParaRPr lang="cs-CZ" sz="1800" dirty="0" smtClean="0"/>
          </a:p>
          <a:p>
            <a:pPr marL="660400" indent="-660400" eaLnBrk="1" hangingPunct="1">
              <a:buFontTx/>
              <a:buAutoNum type="romanLcPeriod"/>
            </a:pPr>
            <a:r>
              <a:rPr lang="cs-CZ" sz="1800" dirty="0" smtClean="0"/>
              <a:t>jedno se pohybuje, druhé je v klidu</a:t>
            </a:r>
          </a:p>
          <a:p>
            <a:pPr marL="1035050" lvl="1" indent="-577850" eaLnBrk="1" hangingPunct="1">
              <a:buFontTx/>
              <a:buAutoNum type="alphaLcParenR"/>
            </a:pPr>
            <a:r>
              <a:rPr lang="cs-CZ" sz="1600" dirty="0" smtClean="0"/>
              <a:t>pohybují se hvězdy, kruhy (tj. jednotlivé sféry vymezující trajektorii pohybu) jsou v klidu,</a:t>
            </a:r>
          </a:p>
          <a:p>
            <a:pPr marL="1035050" lvl="1" indent="-577850" eaLnBrk="1" hangingPunct="1">
              <a:buFontTx/>
              <a:buAutoNum type="alphaLcParenR"/>
            </a:pPr>
            <a:r>
              <a:rPr lang="cs-CZ" sz="1600" dirty="0" smtClean="0"/>
              <a:t>hvězdy jsou nehybné a unášeny kruhy, k nimž jsou připevněny.</a:t>
            </a:r>
            <a:r>
              <a:rPr lang="cs-CZ" sz="1400" dirty="0" smtClean="0"/>
              <a:t> </a:t>
            </a:r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Ad i.: </a:t>
            </a:r>
          </a:p>
          <a:p>
            <a:pPr marL="660400" indent="-660400" eaLnBrk="1" hangingPunct="1">
              <a:buFontTx/>
              <a:buChar char="–"/>
            </a:pPr>
            <a:r>
              <a:rPr lang="cs-CZ" sz="2000" dirty="0" err="1" smtClean="0"/>
              <a:t>Hérakleidés</a:t>
            </a:r>
            <a:r>
              <a:rPr lang="cs-CZ" sz="2000" dirty="0" smtClean="0"/>
              <a:t> Pontský (později </a:t>
            </a:r>
            <a:r>
              <a:rPr lang="cs-CZ" sz="2000" dirty="0" err="1" smtClean="0"/>
              <a:t>Aristarchos</a:t>
            </a:r>
            <a:r>
              <a:rPr lang="cs-CZ" sz="2000" dirty="0" smtClean="0"/>
              <a:t>) – pozorované pohyby lze vysvětlit pohybem Země.</a:t>
            </a:r>
          </a:p>
          <a:p>
            <a:pPr marL="660400" indent="-660400" eaLnBrk="1" hangingPunct="1">
              <a:buFontTx/>
              <a:buChar char="–"/>
            </a:pPr>
            <a:r>
              <a:rPr lang="cs-CZ" sz="2000" dirty="0" err="1" smtClean="0"/>
              <a:t>Aristotelés</a:t>
            </a:r>
            <a:r>
              <a:rPr lang="cs-CZ" sz="2000" dirty="0" smtClean="0"/>
              <a:t>: „Ale předpokládejme, že Země je v klidu…“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</a:t>
            </a:r>
            <a:br>
              <a:rPr lang="cs-CZ" sz="2800" u="sng" dirty="0" smtClean="0"/>
            </a:br>
            <a:r>
              <a:rPr lang="cs-CZ" sz="2800" u="sng" dirty="0" smtClean="0"/>
              <a:t>(II 8-10, 12)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Ad </a:t>
            </a:r>
            <a:r>
              <a:rPr lang="cs-CZ" sz="2000" dirty="0" err="1" smtClean="0"/>
              <a:t>ii</a:t>
            </a:r>
            <a:r>
              <a:rPr lang="cs-CZ" sz="2000" dirty="0" smtClean="0"/>
              <a:t>.:</a:t>
            </a:r>
          </a:p>
          <a:p>
            <a:pPr marL="660400" indent="-660400" eaLnBrk="1" hangingPunct="1">
              <a:buFontTx/>
              <a:buChar char="–"/>
            </a:pPr>
            <a:r>
              <a:rPr lang="cs-CZ" sz="2000" dirty="0" smtClean="0"/>
              <a:t>absurdní, vyžadovalo by to neuvěřitelně přesnou synchronizaci pohybů jednotlivých hvězd a kruhů</a:t>
            </a:r>
          </a:p>
          <a:p>
            <a:pPr marL="660400" indent="-660400" eaLnBrk="1" hangingPunct="1">
              <a:buFontTx/>
              <a:buNone/>
            </a:pPr>
            <a:endParaRPr lang="cs-CZ" sz="2000" dirty="0" smtClean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Ad </a:t>
            </a:r>
            <a:r>
              <a:rPr lang="cs-CZ" sz="2000" dirty="0" err="1" smtClean="0"/>
              <a:t>iii.a</a:t>
            </a:r>
            <a:r>
              <a:rPr lang="cs-CZ" sz="2000" dirty="0" smtClean="0"/>
              <a:t>:</a:t>
            </a:r>
          </a:p>
          <a:p>
            <a:pPr marL="660400" indent="-660400" eaLnBrk="1" hangingPunct="1">
              <a:buFontTx/>
              <a:buChar char="–"/>
            </a:pPr>
            <a:r>
              <a:rPr lang="cs-CZ" sz="2000" dirty="0"/>
              <a:t>s</a:t>
            </a:r>
            <a:r>
              <a:rPr lang="cs-CZ" sz="2000" dirty="0" smtClean="0"/>
              <a:t>tejná námitka</a:t>
            </a:r>
          </a:p>
          <a:p>
            <a:pPr marL="660400" indent="-660400" eaLnBrk="1" hangingPunct="1">
              <a:buFontTx/>
              <a:buNone/>
            </a:pPr>
            <a:endParaRPr lang="cs-CZ" sz="2000" dirty="0" smtClean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Ad </a:t>
            </a:r>
            <a:r>
              <a:rPr lang="cs-CZ" sz="2000" dirty="0" err="1" smtClean="0"/>
              <a:t>iii.b</a:t>
            </a:r>
            <a:r>
              <a:rPr lang="cs-CZ" sz="2000" dirty="0" smtClean="0"/>
              <a:t>:</a:t>
            </a:r>
          </a:p>
          <a:p>
            <a:pPr marL="660400" indent="-660400" eaLnBrk="1" hangingPunct="1">
              <a:buFontTx/>
              <a:buChar char="–"/>
            </a:pPr>
            <a:r>
              <a:rPr lang="cs-CZ" sz="2000" dirty="0"/>
              <a:t>j</a:t>
            </a:r>
            <a:r>
              <a:rPr lang="cs-CZ" sz="2000" dirty="0" smtClean="0"/>
              <a:t>ediná přijatelná možnost</a:t>
            </a:r>
          </a:p>
          <a:p>
            <a:pPr marL="1035050" lvl="1" indent="-577850" eaLnBrk="1" hangingPunct="1">
              <a:buFont typeface="Wingdings" pitchFamily="2" charset="2"/>
              <a:buChar char="Ø"/>
            </a:pPr>
            <a:r>
              <a:rPr lang="cs-CZ" sz="1600" dirty="0" smtClean="0"/>
              <a:t>Pohybují se pouze kruhy, </a:t>
            </a:r>
            <a:r>
              <a:rPr lang="cs-CZ" sz="1600" dirty="0" smtClean="0">
                <a:solidFill>
                  <a:schemeClr val="folHlink"/>
                </a:solidFill>
              </a:rPr>
              <a:t>hvězdy jsou nehybné, připevněné ke kruhům</a:t>
            </a:r>
            <a:r>
              <a:rPr lang="cs-CZ" sz="1600" dirty="0" smtClean="0"/>
              <a:t> a jimi unášené (</a:t>
            </a:r>
            <a:r>
              <a:rPr lang="en-US" sz="1600" dirty="0" err="1" smtClean="0">
                <a:latin typeface="Palatino Linotype" pitchFamily="18" charset="0"/>
              </a:rPr>
              <a:t>τὰ</a:t>
            </a:r>
            <a:r>
              <a:rPr lang="en-US" sz="1600" dirty="0" smtClean="0">
                <a:latin typeface="Palatino Linotype" pitchFamily="18" charset="0"/>
              </a:rPr>
              <a:t> </a:t>
            </a:r>
            <a:r>
              <a:rPr lang="en-US" sz="1600" dirty="0" err="1" smtClean="0">
                <a:latin typeface="Palatino Linotype" pitchFamily="18" charset="0"/>
              </a:rPr>
              <a:t>ἄστρ</a:t>
            </a:r>
            <a:r>
              <a:rPr lang="en-US" sz="1600" dirty="0" smtClean="0">
                <a:latin typeface="Palatino Linotype" pitchFamily="18" charset="0"/>
              </a:rPr>
              <a:t>α </a:t>
            </a:r>
            <a:r>
              <a:rPr lang="en-US" sz="1600" dirty="0" smtClean="0">
                <a:solidFill>
                  <a:schemeClr val="folHlink"/>
                </a:solidFill>
                <a:latin typeface="Palatino Linotype" pitchFamily="18" charset="0"/>
              </a:rPr>
              <a:t>ἠρεμεῖν</a:t>
            </a:r>
            <a:r>
              <a:rPr lang="en-US" sz="1600" dirty="0" smtClean="0">
                <a:latin typeface="Palatino Linotype" pitchFamily="18" charset="0"/>
              </a:rPr>
              <a:t> καὶ </a:t>
            </a:r>
            <a:r>
              <a:rPr lang="en-US" sz="1600" dirty="0" smtClean="0">
                <a:solidFill>
                  <a:schemeClr val="folHlink"/>
                </a:solidFill>
                <a:latin typeface="Palatino Linotype" pitchFamily="18" charset="0"/>
              </a:rPr>
              <a:t>ἐνδεδεμένα</a:t>
            </a:r>
            <a:r>
              <a:rPr lang="en-US" sz="1600" dirty="0" smtClean="0">
                <a:latin typeface="Palatino Linotype" pitchFamily="18" charset="0"/>
              </a:rPr>
              <a:t> τοῖς κύκλοις φέρεσθαι</a:t>
            </a:r>
            <a:r>
              <a:rPr lang="cs-CZ" sz="1600" dirty="0" smtClean="0"/>
              <a:t>).</a:t>
            </a:r>
          </a:p>
          <a:p>
            <a:pPr marL="1035050" lvl="1" indent="-577850" eaLnBrk="1" hangingPunct="1">
              <a:buFont typeface="Wingdings" pitchFamily="2" charset="2"/>
              <a:buChar char="Ø"/>
            </a:pPr>
            <a:r>
              <a:rPr lang="cs-CZ" sz="1600" dirty="0" smtClean="0"/>
              <a:t>Hvězdy jsou kulového tvaru, nemají od přírody žádný orgán pro pohyb. Přitom u těchto vznešených těles to nemůže být opomenutí, ale záměr (příroda nečiní nic náhodou).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</a:t>
            </a:r>
            <a:br>
              <a:rPr lang="cs-CZ" sz="2800" u="sng" dirty="0" smtClean="0"/>
            </a:br>
            <a:r>
              <a:rPr lang="cs-CZ" sz="2800" u="sng" dirty="0" smtClean="0"/>
              <a:t>(II 8-10, 12)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O jaké pohyby vlastně jde z hlediska moderní astronomie?</a:t>
            </a:r>
          </a:p>
          <a:p>
            <a:pPr marL="660400" indent="-660400" eaLnBrk="1" hangingPunct="1">
              <a:buFontTx/>
              <a:buNone/>
            </a:pPr>
            <a:endParaRPr lang="cs-CZ" sz="2000" dirty="0" smtClean="0"/>
          </a:p>
          <a:p>
            <a:pPr marL="660400" indent="-660400" eaLnBrk="1" hangingPunct="1"/>
            <a:r>
              <a:rPr lang="cs-CZ" sz="2000" dirty="0" smtClean="0"/>
              <a:t>Termíny:</a:t>
            </a:r>
          </a:p>
          <a:p>
            <a:pPr marL="1035050" lvl="1" indent="-577850" eaLnBrk="1" hangingPunct="1"/>
            <a:r>
              <a:rPr lang="cs-CZ" sz="1600" dirty="0" smtClean="0"/>
              <a:t>Pohyb (posledního) nebe = posun souhvězdí po obloze během roku způsobený ve skutečnosti oběhem Země kolem Slunce.</a:t>
            </a:r>
          </a:p>
          <a:p>
            <a:pPr marL="1035050" lvl="1" indent="-577850" eaLnBrk="1" hangingPunct="1"/>
            <a:r>
              <a:rPr lang="cs-CZ" sz="1600" dirty="0" smtClean="0"/>
              <a:t>Pohyb ostatních těles = pohyb Slunce, Měsíce a viditelných 5 planet vůči stálicím, tj. vůči (poslednímu) nebi.</a:t>
            </a:r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  <a:p>
            <a:pPr marL="660400" indent="-660400" eaLnBrk="1" hangingPunct="1"/>
            <a:r>
              <a:rPr lang="cs-CZ" sz="2000" dirty="0" smtClean="0"/>
              <a:t>Moderní vysvětlení pohybu hvězd, planet a Slunce:</a:t>
            </a:r>
          </a:p>
          <a:p>
            <a:pPr marL="1035050" lvl="1" indent="-577850" eaLnBrk="1" hangingPunct="1"/>
            <a:r>
              <a:rPr lang="cs-CZ" sz="1600" dirty="0" smtClean="0"/>
              <a:t>Země směřuje při pohledu od severu proti směru hodinových ručiček (a stejně i její rotace kolem osy) </a:t>
            </a:r>
            <a:r>
              <a:rPr lang="cs-CZ" sz="1600" dirty="0" smtClean="0">
                <a:sym typeface="Wingdings" pitchFamily="2" charset="2"/>
              </a:rPr>
              <a:t></a:t>
            </a:r>
          </a:p>
          <a:p>
            <a:pPr marL="1035050" lvl="1" indent="-577850" eaLnBrk="1" hangingPunct="1"/>
            <a:r>
              <a:rPr lang="cs-CZ" sz="1600" dirty="0" smtClean="0"/>
              <a:t>zdánlivý posun souhvězdí tímto pohybem způsobený bude opačný, tj. od východu k západu – nová souhvězdí se vždy objevují na východě.</a:t>
            </a:r>
          </a:p>
          <a:p>
            <a:pPr marL="1035050" lvl="1" indent="-577850" eaLnBrk="1" hangingPunct="1"/>
            <a:r>
              <a:rPr lang="cs-CZ" sz="1600" dirty="0" smtClean="0"/>
              <a:t>Planety obíhají kolem Slunce stejným směrem jako Země, takže se vůči hvězdám nutně posouvají od západu k východu.</a:t>
            </a:r>
          </a:p>
          <a:p>
            <a:pPr marL="1035050" lvl="1" indent="-577850" eaLnBrk="1" hangingPunct="1"/>
            <a:r>
              <a:rPr lang="cs-CZ" sz="1600" dirty="0" smtClean="0"/>
              <a:t>Slunce, které je vždy na opačné straně než noční souhvězdí, se zdánlivě posouvá proti zdánlivému pohybu nebe, tedy také od západu k východu.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b. Kruhový pohyb nebeských těles</a:t>
            </a:r>
            <a:br>
              <a:rPr lang="cs-CZ" sz="2800" u="sng" dirty="0" smtClean="0"/>
            </a:br>
            <a:r>
              <a:rPr lang="cs-CZ" sz="2800" u="sng" dirty="0" smtClean="0"/>
              <a:t>(II 8-10, 12)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O co tady vlastně jde z moderního pohledu?</a:t>
            </a:r>
          </a:p>
          <a:p>
            <a:pPr marL="660400" indent="-660400" eaLnBrk="1" hangingPunct="1">
              <a:buFontTx/>
              <a:buNone/>
            </a:pPr>
            <a:endParaRPr lang="cs-CZ" sz="2000" dirty="0" smtClean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Vyzkoušejte si to sami na interaktivních mapách:</a:t>
            </a:r>
          </a:p>
          <a:p>
            <a:pPr marL="660400" indent="-660400" eaLnBrk="1" hangingPunct="1">
              <a:buFontTx/>
              <a:buNone/>
            </a:pPr>
            <a:endParaRPr lang="cs-CZ" sz="2000" dirty="0"/>
          </a:p>
          <a:p>
            <a:pPr marL="660400" indent="-660400" algn="ctr" eaLnBrk="1" hangingPunct="1">
              <a:buFontTx/>
              <a:buNone/>
            </a:pPr>
            <a:r>
              <a:rPr lang="cs-CZ" sz="2000" u="sng" dirty="0">
                <a:solidFill>
                  <a:srgbClr val="FFFF00"/>
                </a:solidFill>
                <a:hlinkClick r:id="rId2"/>
              </a:rPr>
              <a:t>http://www.brenny.cz/mapa</a:t>
            </a:r>
            <a:r>
              <a:rPr lang="cs-CZ" sz="2000" u="sng" dirty="0" smtClean="0">
                <a:solidFill>
                  <a:srgbClr val="FFFF00"/>
                </a:solidFill>
                <a:hlinkClick r:id="rId2"/>
              </a:rPr>
              <a:t>/</a:t>
            </a:r>
            <a:endParaRPr lang="cs-CZ" sz="2000" u="sng" dirty="0" smtClean="0">
              <a:solidFill>
                <a:srgbClr val="FFFF00"/>
              </a:solidFill>
            </a:endParaRPr>
          </a:p>
          <a:p>
            <a:pPr marL="660400" indent="-660400" algn="ctr" eaLnBrk="1" hangingPunct="1">
              <a:buFontTx/>
              <a:buNone/>
            </a:pPr>
            <a:r>
              <a:rPr lang="cs-CZ" sz="2000" dirty="0" smtClean="0">
                <a:solidFill>
                  <a:srgbClr val="FFFF00"/>
                </a:solidFill>
                <a:hlinkClick r:id="rId3"/>
              </a:rPr>
              <a:t>http://www.observatory.cz/static/Obloha%20dnes/otacivka.php</a:t>
            </a:r>
            <a:endParaRPr lang="cs-CZ" sz="2000" dirty="0" smtClean="0">
              <a:solidFill>
                <a:srgbClr val="FFFF00"/>
              </a:solidFill>
            </a:endParaRPr>
          </a:p>
          <a:p>
            <a:pPr marL="660400" indent="-660400" eaLnBrk="1" hangingPunct="1">
              <a:buFontTx/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37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c. Složený kruhový pohyb (</a:t>
            </a:r>
            <a:r>
              <a:rPr lang="cs-CZ" sz="2800" i="1" u="sng" dirty="0" smtClean="0"/>
              <a:t>Met.</a:t>
            </a:r>
            <a:r>
              <a:rPr lang="cs-CZ" sz="2800" u="sng" dirty="0" smtClean="0"/>
              <a:t> XII 8)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2000" dirty="0" smtClean="0"/>
              <a:t>Jenže přece ne všechna nebeská tělesa se pohybují hezky zcela pravidelně v kruhu! Vždyť se na ně podívejme:</a:t>
            </a:r>
          </a:p>
          <a:p>
            <a:pPr marL="0" indent="0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r>
              <a:rPr lang="cs-CZ" sz="2000" u="sng" dirty="0">
                <a:hlinkClick r:id="rId2"/>
              </a:rPr>
              <a:t>http://www.nakedeyeplanets.com/movements.htm</a:t>
            </a:r>
            <a:endParaRPr lang="cs-CZ" sz="2000" dirty="0" smtClean="0"/>
          </a:p>
          <a:p>
            <a:pPr marL="660400" indent="-660400" eaLnBrk="1" hangingPunct="1">
              <a:buFontTx/>
              <a:buNone/>
            </a:pPr>
            <a:endParaRPr lang="cs-CZ" sz="1600" dirty="0" smtClean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To přece nelze vysvětlit několika málo vnořenými koulemi (sférami)!</a:t>
            </a:r>
          </a:p>
          <a:p>
            <a:pPr marL="660400" indent="-660400" eaLnBrk="1" hangingPunct="1">
              <a:buFontTx/>
              <a:buNone/>
            </a:pPr>
            <a:endParaRPr lang="cs-CZ" sz="2000" dirty="0"/>
          </a:p>
          <a:p>
            <a:pPr marL="660400" indent="-660400" eaLnBrk="1" hangingPunct="1">
              <a:buFontTx/>
              <a:buNone/>
            </a:pPr>
            <a:r>
              <a:rPr lang="cs-CZ" sz="2000" dirty="0" smtClean="0"/>
              <a:t>- Jistě, to nelze, a proto </a:t>
            </a:r>
            <a:r>
              <a:rPr lang="cs-CZ" sz="2000" dirty="0" err="1" smtClean="0"/>
              <a:t>Aristotelés</a:t>
            </a:r>
            <a:r>
              <a:rPr lang="cs-CZ" sz="2000" dirty="0" smtClean="0"/>
              <a:t> postuluje 47 či 55 takových sfér:</a:t>
            </a:r>
          </a:p>
        </p:txBody>
      </p:sp>
    </p:spTree>
    <p:extLst>
      <p:ext uri="{BB962C8B-B14F-4D97-AF65-F5344CB8AC3E}">
        <p14:creationId xmlns:p14="http://schemas.microsoft.com/office/powerpoint/2010/main" val="34330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C. c. Složený kruhový pohyb (</a:t>
            </a:r>
            <a:r>
              <a:rPr lang="cs-CZ" sz="2800" i="1" u="sng" dirty="0" smtClean="0"/>
              <a:t>Met.</a:t>
            </a:r>
            <a:r>
              <a:rPr lang="cs-CZ" sz="2800" u="sng" dirty="0" smtClean="0"/>
              <a:t> XII 8)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sz="2000" dirty="0" smtClean="0"/>
              <a:t>Ukázka pro jedno bloudící těleso, a to neúplná:</a:t>
            </a:r>
          </a:p>
          <a:p>
            <a:pPr marL="0" indent="0" algn="ctr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algn="ctr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algn="ctr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algn="ctr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algn="ctr" eaLnBrk="1" hangingPunct="1">
              <a:buFontTx/>
              <a:buNone/>
            </a:pPr>
            <a:endParaRPr lang="cs-CZ" sz="20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algn="ctr" eaLnBrk="1" hangingPunct="1">
              <a:buFontTx/>
              <a:buNone/>
            </a:pPr>
            <a:endParaRPr lang="cs-CZ" sz="1600" dirty="0" smtClean="0"/>
          </a:p>
          <a:p>
            <a:pPr marL="0" indent="0" algn="ctr" eaLnBrk="1" hangingPunct="1">
              <a:buFontTx/>
              <a:buNone/>
            </a:pPr>
            <a:r>
              <a:rPr lang="cs-CZ" sz="1600" dirty="0" smtClean="0"/>
              <a:t>(© Michal </a:t>
            </a:r>
            <a:r>
              <a:rPr lang="cs-CZ" sz="1600" dirty="0" err="1" smtClean="0"/>
              <a:t>Peichl</a:t>
            </a:r>
            <a:r>
              <a:rPr lang="cs-CZ" sz="1600" dirty="0" smtClean="0"/>
              <a:t>, 2013)</a:t>
            </a:r>
            <a:endParaRPr lang="cs-CZ" sz="1600" dirty="0"/>
          </a:p>
          <a:p>
            <a:pPr marL="0" indent="0" algn="ctr" eaLnBrk="1" hangingPunct="1">
              <a:buFontTx/>
              <a:buNone/>
            </a:pPr>
            <a:endParaRPr lang="cs-CZ" sz="2000" dirty="0" smtClean="0"/>
          </a:p>
          <a:p>
            <a:pPr marL="0" indent="0" eaLnBrk="1" hangingPunct="1">
              <a:buFontTx/>
              <a:buNone/>
            </a:pPr>
            <a:endParaRPr lang="cs-CZ" sz="20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580819"/>
            <a:ext cx="3051048" cy="30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2800" u="sng" dirty="0" smtClean="0"/>
              <a:t>3. C. d. A první pohybující nepohnuté? (I 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Podivná a nesrozumitelná úvaha o něčem, co je vně nebe (</a:t>
            </a:r>
            <a:r>
              <a:rPr lang="en-US" sz="2000" dirty="0" err="1" smtClean="0"/>
              <a:t>τἀκεῖ</a:t>
            </a:r>
            <a:r>
              <a:rPr lang="cs-CZ" sz="2000" dirty="0" smtClean="0"/>
              <a:t> = „věci tam“ - 279a18, tj. </a:t>
            </a:r>
            <a:r>
              <a:rPr lang="en-US" sz="2000" dirty="0" err="1" smtClean="0"/>
              <a:t>ἔξω</a:t>
            </a:r>
            <a:r>
              <a:rPr lang="en-US" sz="2000" dirty="0" smtClean="0"/>
              <a:t> </a:t>
            </a:r>
            <a:r>
              <a:rPr lang="en-US" sz="2000" dirty="0" err="1" smtClean="0"/>
              <a:t>τοῦ</a:t>
            </a:r>
            <a:r>
              <a:rPr lang="en-US" sz="2000" dirty="0" smtClean="0"/>
              <a:t> </a:t>
            </a:r>
            <a:r>
              <a:rPr lang="en-US" sz="2000" dirty="0" err="1" smtClean="0"/>
              <a:t>οὐρ</a:t>
            </a:r>
            <a:r>
              <a:rPr lang="en-US" sz="2000" dirty="0" smtClean="0"/>
              <a:t>ανοῦ</a:t>
            </a:r>
            <a:r>
              <a:rPr lang="cs-CZ" sz="2000" dirty="0" smtClean="0"/>
              <a:t> = „vně nebe, světa“ – 279a12). </a:t>
            </a:r>
            <a:br>
              <a:rPr lang="cs-CZ" sz="2000" dirty="0" smtClean="0"/>
            </a:br>
            <a:r>
              <a:rPr lang="cs-CZ" sz="2000" dirty="0" smtClean="0"/>
              <a:t>Tyto „věci“: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nejsou ani v žádném místě (protože vně nebe žádné místo není)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ani nestárnou v čase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ani nepodstupují změnu, nýbrž jsou neměnné a </a:t>
            </a:r>
            <a:r>
              <a:rPr lang="en-US" sz="1600" dirty="0" smtClean="0">
                <a:solidFill>
                  <a:schemeClr val="folHlink"/>
                </a:solidFill>
              </a:rPr>
              <a:t>ἀπα</a:t>
            </a:r>
            <a:r>
              <a:rPr lang="en-US" sz="1600" dirty="0" err="1" smtClean="0">
                <a:solidFill>
                  <a:schemeClr val="folHlink"/>
                </a:solidFill>
              </a:rPr>
              <a:t>θῆ</a:t>
            </a:r>
            <a:endParaRPr lang="cs-CZ" sz="1600" dirty="0" smtClean="0">
              <a:solidFill>
                <a:schemeClr val="folHlink"/>
              </a:solidFill>
            </a:endParaRP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a mají nejlepší a nejsoběstačnější život po celou věčnost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dále je toto jsoucno dokonalé a pohybuje se nepřetržitým kruhovým pohybem</a:t>
            </a:r>
          </a:p>
          <a:p>
            <a:pPr marL="0" indent="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Co to jako má být?!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Alexandros: </a:t>
            </a:r>
            <a:r>
              <a:rPr lang="cs-CZ" sz="1600" dirty="0" err="1" smtClean="0"/>
              <a:t>Aristotelés</a:t>
            </a:r>
            <a:r>
              <a:rPr lang="cs-CZ" sz="1600" dirty="0" smtClean="0"/>
              <a:t> hovoří o poslední sféře nebe (tj. o sféře stálic).</a:t>
            </a:r>
          </a:p>
          <a:p>
            <a:pPr marL="1168400" lvl="1" indent="-725488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err="1" smtClean="0"/>
              <a:t>Simplikios</a:t>
            </a:r>
            <a:r>
              <a:rPr lang="cs-CZ" sz="1600" dirty="0" smtClean="0"/>
              <a:t>: musí jít o „nehybné příčiny pohybující nebeskými tělesy“, tj. zřejmě nehybné hybatele.</a:t>
            </a:r>
          </a:p>
          <a:p>
            <a:pPr marL="0" indent="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i="1" dirty="0" smtClean="0"/>
          </a:p>
          <a:p>
            <a:pPr marL="0" indent="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Co na to moderní badatelé?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2800" u="sng" dirty="0" smtClean="0"/>
              <a:t>3. C. d. A první pohybující nepohnuté? (I 9)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812800" indent="-812800" eaLnBrk="1" hangingPunct="1">
              <a:spcBef>
                <a:spcPct val="0"/>
              </a:spcBef>
              <a:buFontTx/>
              <a:buNone/>
              <a:tabLst>
                <a:tab pos="1168400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Co na to moderní badatelé?</a:t>
            </a:r>
            <a:br>
              <a:rPr lang="cs-CZ" sz="2000" dirty="0" smtClean="0"/>
            </a:br>
            <a:endParaRPr lang="cs-CZ" sz="2000" dirty="0" smtClean="0"/>
          </a:p>
          <a:p>
            <a:pPr marL="1168400" lvl="1" indent="-711200" eaLnBrk="1" hangingPunct="1">
              <a:spcBef>
                <a:spcPct val="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68400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err="1" smtClean="0"/>
              <a:t>Guthrie</a:t>
            </a:r>
            <a:r>
              <a:rPr lang="cs-CZ" sz="1600" dirty="0" smtClean="0"/>
              <a:t>:</a:t>
            </a:r>
            <a:br>
              <a:rPr lang="cs-CZ" sz="1600" dirty="0" smtClean="0"/>
            </a:br>
            <a:r>
              <a:rPr lang="cs-CZ" sz="1600" dirty="0" smtClean="0"/>
              <a:t>Tato pasáž je dokladem, že spis </a:t>
            </a:r>
            <a:r>
              <a:rPr lang="cs-CZ" sz="1600" i="1" dirty="0" smtClean="0"/>
              <a:t>O nebi</a:t>
            </a:r>
            <a:r>
              <a:rPr lang="cs-CZ" sz="1600" dirty="0" smtClean="0"/>
              <a:t> obsahuje myšlenky z více fází Aristotelova myšlenkového vývoje.</a:t>
            </a:r>
            <a:r>
              <a:rPr lang="cs-CZ" sz="1400" dirty="0" smtClean="0"/>
              <a:t/>
            </a:r>
            <a:br>
              <a:rPr lang="cs-CZ" sz="1400" dirty="0" smtClean="0"/>
            </a:br>
            <a:endParaRPr lang="cs-CZ" sz="1400" dirty="0" smtClean="0"/>
          </a:p>
          <a:p>
            <a:pPr marL="1168400" lvl="1" indent="-711200" eaLnBrk="1" hangingPunct="1">
              <a:spcBef>
                <a:spcPct val="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68400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err="1" smtClean="0"/>
              <a:t>Düring</a:t>
            </a:r>
            <a:r>
              <a:rPr lang="cs-CZ" sz="1600" dirty="0" smtClean="0"/>
              <a:t>: 2 základní postuláty, které jsou asi myšlenkově nezávislé a je těžké či nemožné je sjednotit</a:t>
            </a:r>
          </a:p>
          <a:p>
            <a:pPr marL="1524000" lvl="2" indent="-609600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68400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přirozené pohyby</a:t>
            </a:r>
          </a:p>
          <a:p>
            <a:pPr marL="1524000" lvl="2" indent="-609600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68400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myšlenka prvního hybatele</a:t>
            </a:r>
            <a:endParaRPr lang="cs-CZ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3. D. Vlastnosti celku kosmu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lphaLcPeriod"/>
            </a:pPr>
            <a:r>
              <a:rPr lang="cs-CZ" sz="2000" dirty="0" smtClean="0"/>
              <a:t>dokonalost (I 1)</a:t>
            </a:r>
            <a:br>
              <a:rPr lang="cs-CZ" sz="2000" dirty="0" smtClean="0"/>
            </a:br>
            <a:endParaRPr lang="cs-CZ" sz="2000" dirty="0" smtClean="0"/>
          </a:p>
          <a:p>
            <a:pPr marL="514350" indent="-514350" eaLnBrk="1" hangingPunct="1">
              <a:buFontTx/>
              <a:buAutoNum type="alphaLcPeriod"/>
            </a:pPr>
            <a:r>
              <a:rPr lang="cs-CZ" sz="2000" dirty="0" smtClean="0"/>
              <a:t>konečnost (I 5-7)</a:t>
            </a:r>
            <a:br>
              <a:rPr lang="cs-CZ" sz="2000" dirty="0" smtClean="0"/>
            </a:br>
            <a:endParaRPr lang="cs-CZ" sz="2000" dirty="0" smtClean="0"/>
          </a:p>
          <a:p>
            <a:pPr marL="514350" indent="-514350" eaLnBrk="1" hangingPunct="1">
              <a:buFontTx/>
              <a:buAutoNum type="alphaLcPeriod"/>
            </a:pPr>
            <a:r>
              <a:rPr lang="cs-CZ" sz="2000" dirty="0" smtClean="0"/>
              <a:t>jedinost (I 8-9)</a:t>
            </a:r>
          </a:p>
          <a:p>
            <a:pPr marL="514350" indent="-514350" eaLnBrk="1" hangingPunct="1">
              <a:buFontTx/>
              <a:buAutoNum type="alphaLcPeriod"/>
            </a:pPr>
            <a:endParaRPr lang="cs-CZ" sz="2000" dirty="0" smtClean="0"/>
          </a:p>
          <a:p>
            <a:pPr marL="514350" indent="-514350" eaLnBrk="1" hangingPunct="1">
              <a:buFontTx/>
              <a:buAutoNum type="alphaLcPeriod"/>
            </a:pPr>
            <a:r>
              <a:rPr lang="cs-CZ" sz="2000" dirty="0" smtClean="0"/>
              <a:t>věčnost a neměnnost (I 10-12)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>
                <a:cs typeface="Arial" charset="0"/>
              </a:rPr>
              <a:t>3. A. Ovšem na nebi to vypadá jinak!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2339975" y="3519488"/>
            <a:ext cx="325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408488" y="5589588"/>
            <a:ext cx="32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4402138" y="147478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516688" y="3455988"/>
            <a:ext cx="32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22" y="1518138"/>
            <a:ext cx="6986921" cy="46550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104" name="Obdélník 3"/>
          <p:cNvSpPr>
            <a:spLocks noChangeArrowheads="1"/>
          </p:cNvSpPr>
          <p:nvPr/>
        </p:nvSpPr>
        <p:spPr bwMode="auto">
          <a:xfrm>
            <a:off x="1109663" y="6273800"/>
            <a:ext cx="7062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1400">
                <a:hlinkClick r:id="rId4"/>
              </a:rPr>
              <a:t>http://www.novinky.cz/cestovani/258727-uzasne-nocni-nebe-nad-kazachstanem-zaznamenane-amaterskou-fotografkou.html</a:t>
            </a:r>
            <a:r>
              <a:rPr lang="cs-CZ" sz="1400"/>
              <a:t> (Autorka snímku: Olga Kulakova)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a. Dokonalost celku světa (I 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8013" indent="-608013" eaLnBrk="1" hangingPunct="1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Metodické východisko – geometrie + teleologie</a:t>
            </a:r>
          </a:p>
          <a:p>
            <a:pPr lvl="1" eaLnBrk="1" hangingPunct="1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předmět vědy o přírodě (</a:t>
            </a:r>
            <a:r>
              <a:rPr lang="en-US" sz="1600" dirty="0">
                <a:latin typeface="Palatino Linotype" pitchFamily="18" charset="0"/>
              </a:rPr>
              <a:t>ἡ π</a:t>
            </a:r>
            <a:r>
              <a:rPr lang="en-US" sz="1600" dirty="0" err="1">
                <a:latin typeface="Palatino Linotype" pitchFamily="18" charset="0"/>
              </a:rPr>
              <a:t>ερὶ</a:t>
            </a:r>
            <a:r>
              <a:rPr lang="en-US" sz="1600" dirty="0">
                <a:latin typeface="Palatino Linotype" pitchFamily="18" charset="0"/>
              </a:rPr>
              <a:t> </a:t>
            </a:r>
            <a:r>
              <a:rPr lang="en-US" sz="1600" dirty="0" err="1">
                <a:latin typeface="Palatino Linotype" pitchFamily="18" charset="0"/>
              </a:rPr>
              <a:t>φύσεως</a:t>
            </a:r>
            <a:r>
              <a:rPr lang="en-US" sz="1600" dirty="0">
                <a:latin typeface="Palatino Linotype" pitchFamily="18" charset="0"/>
              </a:rPr>
              <a:t> ἐπ</a:t>
            </a:r>
            <a:r>
              <a:rPr lang="en-US" sz="1600" dirty="0" err="1">
                <a:latin typeface="Palatino Linotype" pitchFamily="18" charset="0"/>
              </a:rPr>
              <a:t>ιστήμη</a:t>
            </a:r>
            <a:r>
              <a:rPr lang="cs-CZ" sz="1600" dirty="0"/>
              <a:t>):</a:t>
            </a:r>
            <a:br>
              <a:rPr lang="cs-CZ" sz="1600" dirty="0"/>
            </a:br>
            <a:r>
              <a:rPr lang="cs-CZ" sz="1600" dirty="0"/>
              <a:t>tělesa, velikosti, jejich vlastnosti (</a:t>
            </a:r>
            <a:r>
              <a:rPr lang="en-US" sz="1600" dirty="0">
                <a:latin typeface="Palatino Linotype" pitchFamily="18" charset="0"/>
              </a:rPr>
              <a:t>π</a:t>
            </a:r>
            <a:r>
              <a:rPr lang="en-US" sz="1600" dirty="0" err="1">
                <a:latin typeface="Palatino Linotype" pitchFamily="18" charset="0"/>
              </a:rPr>
              <a:t>άθη</a:t>
            </a:r>
            <a:r>
              <a:rPr lang="cs-CZ" sz="1600" dirty="0"/>
              <a:t>) a pohyby a počátky takové podstaty</a:t>
            </a:r>
          </a:p>
          <a:p>
            <a:pPr lvl="1" eaLnBrk="1" hangingPunct="1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zásadní význam čísla 3:</a:t>
            </a:r>
            <a:br>
              <a:rPr lang="cs-CZ" sz="1600" dirty="0"/>
            </a:br>
            <a:r>
              <a:rPr lang="cs-CZ" sz="1600" dirty="0"/>
              <a:t>konec, střed a začátek (</a:t>
            </a:r>
            <a:r>
              <a:rPr lang="en-US" sz="1600" dirty="0" err="1">
                <a:latin typeface="Palatino Linotype" pitchFamily="18" charset="0"/>
              </a:rPr>
              <a:t>τελευτή</a:t>
            </a:r>
            <a:r>
              <a:rPr lang="en-US" sz="1600" dirty="0">
                <a:latin typeface="Palatino Linotype" pitchFamily="18" charset="0"/>
              </a:rPr>
              <a:t> καὶ </a:t>
            </a:r>
            <a:r>
              <a:rPr lang="en-US" sz="1600" dirty="0" err="1">
                <a:latin typeface="Palatino Linotype" pitchFamily="18" charset="0"/>
              </a:rPr>
              <a:t>μέσον</a:t>
            </a:r>
            <a:r>
              <a:rPr lang="en-US" sz="1600" dirty="0">
                <a:latin typeface="Palatino Linotype" pitchFamily="18" charset="0"/>
              </a:rPr>
              <a:t> καὶ </a:t>
            </a:r>
            <a:r>
              <a:rPr lang="en-US" sz="1600" dirty="0" err="1">
                <a:latin typeface="Palatino Linotype" pitchFamily="18" charset="0"/>
              </a:rPr>
              <a:t>ἀρχή</a:t>
            </a:r>
            <a:r>
              <a:rPr lang="cs-CZ" sz="1600" dirty="0"/>
              <a:t> – 268a12) představují počet všeho </a:t>
            </a:r>
            <a:r>
              <a:rPr lang="cs-CZ" sz="1600" dirty="0">
                <a:sym typeface="Wingdings" pitchFamily="2" charset="2"/>
              </a:rPr>
              <a:t> trojka je vymezením všech věcí i celku</a:t>
            </a:r>
            <a:endParaRPr lang="cs-CZ" sz="1600" dirty="0"/>
          </a:p>
          <a:p>
            <a:pPr lvl="1" eaLnBrk="1" hangingPunct="1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těleso je dělitelné ve 3, tj. všech rozměrech </a:t>
            </a:r>
            <a:r>
              <a:rPr lang="cs-CZ" sz="1600" dirty="0">
                <a:sym typeface="Wingdings" pitchFamily="2" charset="2"/>
              </a:rPr>
              <a:t> </a:t>
            </a:r>
            <a:r>
              <a:rPr lang="cs-CZ" sz="1600" dirty="0"/>
              <a:t>těleso je jediná dokonalá velikost</a:t>
            </a:r>
          </a:p>
          <a:p>
            <a:pPr lvl="2" eaLnBrk="1" hangingPunct="1">
              <a:spcBef>
                <a:spcPts val="40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na rozdíl od čáry a plochy je určeno trojkou</a:t>
            </a:r>
          </a:p>
          <a:p>
            <a:pPr lvl="2" eaLnBrk="1" hangingPunct="1">
              <a:spcBef>
                <a:spcPts val="40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je-li trojrozměrné těleso dokonalé, nemůže existovat nic čtyřrozměrného</a:t>
            </a:r>
          </a:p>
          <a:p>
            <a:pPr lvl="1" eaLnBrk="1" hangingPunct="1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jednotlivá </a:t>
            </a:r>
            <a:r>
              <a:rPr lang="cs-CZ" sz="1600" dirty="0"/>
              <a:t>tělesa jsou </a:t>
            </a:r>
            <a:r>
              <a:rPr lang="cs-CZ" sz="1600" dirty="0" smtClean="0"/>
              <a:t>sice dokonalá (díky </a:t>
            </a:r>
            <a:r>
              <a:rPr lang="cs-CZ" sz="1600" dirty="0"/>
              <a:t>trojce), ale navzájem se </a:t>
            </a:r>
            <a:r>
              <a:rPr lang="cs-CZ" sz="1600" dirty="0" smtClean="0"/>
              <a:t>omezují</a:t>
            </a:r>
          </a:p>
          <a:p>
            <a:pPr lvl="1" eaLnBrk="1" hangingPunct="1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veškerenstvo</a:t>
            </a:r>
            <a:r>
              <a:rPr lang="cs-CZ" sz="1600" dirty="0"/>
              <a:t>, jehož částmi ta tělesa jsou, je </a:t>
            </a:r>
            <a:r>
              <a:rPr lang="cs-CZ" sz="1600" dirty="0" smtClean="0"/>
              <a:t>dokonalé </a:t>
            </a:r>
            <a:r>
              <a:rPr lang="cs-CZ" sz="1600" dirty="0"/>
              <a:t>ve všech </a:t>
            </a:r>
            <a:r>
              <a:rPr lang="cs-CZ" sz="1600" dirty="0" smtClean="0"/>
              <a:t>ohledech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marL="608013" indent="-608013" eaLnBrk="1" hangingPunct="1">
              <a:spcBef>
                <a:spcPts val="400"/>
              </a:spcBef>
              <a:buClr>
                <a:schemeClr val="tx1"/>
              </a:buClr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→ Dokonalost celku (světa) je vyvozena „geometrickou metodou“ bez jakéhokoli odvolání na empirii. Úvaha se pohybuje v oblasti geometrie a aritmetiky, vůbec nevychází z empirie.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b. Konečnost (omezenost) kosmu (I 5-7)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Přehled argumentace:</a:t>
            </a:r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0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Těleso pohybující se v kruhu nemůže být neomezené (5.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Fyzikální a geometrické argumenty.</a:t>
            </a:r>
            <a:br>
              <a:rPr lang="cs-CZ" sz="1400" dirty="0"/>
            </a:b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Těleso pohybující se přímočaře nemůže být neomezené (6.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Fyzikální a geometrické argumenty.</a:t>
            </a:r>
            <a:br>
              <a:rPr lang="cs-CZ" sz="1400" dirty="0"/>
            </a:b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Těleso jakožto složené z částí nemůže být neomezené (7.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Dialektická analýza možností.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b. Nekonečné se nemůže pohybovat v kruhu  (I 5)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Nemožnost projít nekonečnou vzdálenost (</a:t>
            </a:r>
            <a:r>
              <a:rPr lang="cs-CZ" sz="1600" i="1" dirty="0"/>
              <a:t>fyzikální argument</a:t>
            </a:r>
            <a:r>
              <a:rPr lang="cs-CZ" sz="1600" dirty="0"/>
              <a:t>):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Mezi loukotěmi, paprsky nekonečného kruhového tělesa by totiž byl nekonečný interval, ale není možné projít nekonečnou vzdálenost. Tedy </a:t>
            </a:r>
            <a:r>
              <a:rPr lang="cs-CZ" sz="1400" dirty="0">
                <a:solidFill>
                  <a:schemeClr val="folHlink"/>
                </a:solidFill>
              </a:rPr>
              <a:t>pozorované</a:t>
            </a:r>
            <a:r>
              <a:rPr lang="cs-CZ" sz="1400" dirty="0"/>
              <a:t> otáčení nebe svědčí proti jeho nekonečnosti.</a:t>
            </a:r>
            <a:br>
              <a:rPr lang="cs-CZ" sz="1400" dirty="0"/>
            </a:br>
            <a:endParaRPr lang="cs-CZ" sz="1400" dirty="0"/>
          </a:p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Nemožnost projít nekonečnou dráhu v konečném čase (</a:t>
            </a:r>
            <a:r>
              <a:rPr lang="cs-CZ" sz="1600" i="1" dirty="0"/>
              <a:t>fyzikální argument</a:t>
            </a:r>
            <a:r>
              <a:rPr lang="cs-CZ" sz="1600" dirty="0"/>
              <a:t>):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Nekonečná přímka nemůže celá projít kolem konečné úsečky v konečném čase. Proto by se nekonečné nebe nemohlo otočit kolem konečné okružní dráhy (zřejmě hranice </a:t>
            </a:r>
            <a:r>
              <a:rPr lang="cs-CZ" sz="1400" dirty="0" err="1"/>
              <a:t>sublunárního</a:t>
            </a:r>
            <a:r>
              <a:rPr lang="cs-CZ" sz="1400" dirty="0"/>
              <a:t> světa) v konečném čase, ale to přesto </a:t>
            </a:r>
            <a:r>
              <a:rPr lang="cs-CZ" sz="1400" dirty="0">
                <a:solidFill>
                  <a:schemeClr val="folHlink"/>
                </a:solidFill>
              </a:rPr>
              <a:t>pozorujeme</a:t>
            </a:r>
            <a:r>
              <a:rPr lang="cs-CZ" sz="1400" dirty="0"/>
              <a:t>. Tedy nebe nemůže být neomezené.</a:t>
            </a:r>
            <a:br>
              <a:rPr lang="cs-CZ" sz="1400" dirty="0"/>
            </a:br>
            <a:endParaRPr lang="cs-CZ" sz="1400" dirty="0"/>
          </a:p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Nemožnost nekonečného tvaru (</a:t>
            </a:r>
            <a:r>
              <a:rPr lang="cs-CZ" sz="1600" i="1" dirty="0"/>
              <a:t>geometrický argument</a:t>
            </a:r>
            <a:r>
              <a:rPr lang="cs-CZ" sz="1600" dirty="0"/>
              <a:t>):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Čára, která je ohraničením, tj. „omezením“ něčeho (nějaké plochy), nemůže být neomezená. A podobně plocha, která něco (nějaké těleso) vymezuje. Tj. nemůže být neomezený trojúhelník, čtverec či kruh. Tedy je-li kruhový pohyb pohybem kruhového tělesa a nemůže-li být kruh nekonečný, nemůže existovat ani kruhový pohyb nekonečného tělesa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-14688000" y="4437112"/>
            <a:ext cx="36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419872" y="5733256"/>
            <a:ext cx="2304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16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b. Nekonečné se nemůže pohybovat přímočaře (I 6)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Ohraničení přirozených míst implikuje i ohraničení těles (</a:t>
            </a:r>
            <a:r>
              <a:rPr lang="cs-CZ" sz="1600" i="1" dirty="0"/>
              <a:t>geometricko-fyzikální argument</a:t>
            </a:r>
            <a:r>
              <a:rPr lang="cs-CZ" sz="1600" dirty="0"/>
              <a:t>):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Pohyby nahoru a dolů jsou opačné (protivné – </a:t>
            </a:r>
            <a:r>
              <a:rPr lang="en-US" sz="1400" dirty="0" err="1"/>
              <a:t>ἐν</a:t>
            </a:r>
            <a:r>
              <a:rPr lang="en-US" sz="1400" dirty="0"/>
              <a:t>αντίαι</a:t>
            </a:r>
            <a:r>
              <a:rPr lang="cs-CZ" sz="1400" dirty="0"/>
              <a:t>).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Opačné pohyby vedou na opačná místa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Je-li jedna protiva ohraničená (</a:t>
            </a:r>
            <a:r>
              <a:rPr lang="en-US" sz="1400" dirty="0" err="1"/>
              <a:t>ὡρισμένον</a:t>
            </a:r>
            <a:r>
              <a:rPr lang="cs-CZ" sz="1400" dirty="0"/>
              <a:t>), bude i druhá.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Střed je ohraničený, protože těleso pohybující se do středu se nemůže dostat dále než do středu.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Je tedy ohraničené i místo nahoře, a nutně i to, co je mezi </a:t>
            </a:r>
            <a:r>
              <a:rPr lang="cs-CZ" sz="1400" dirty="0" smtClean="0"/>
              <a:t>nimi…</a:t>
            </a: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… je-li </a:t>
            </a:r>
            <a:r>
              <a:rPr lang="cs-CZ" sz="1400" dirty="0"/>
              <a:t>ohraničené místo, bude i těleso (πεπ</a:t>
            </a:r>
            <a:r>
              <a:rPr lang="cs-CZ" sz="1400" dirty="0" err="1"/>
              <a:t>ερ</a:t>
            </a:r>
            <a:r>
              <a:rPr lang="cs-CZ" sz="1400" dirty="0"/>
              <a:t>ασμένον).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6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b. Nekonečné se nemůže pohybovat přímočaře (I 6)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 typeface="Times New Roman" pitchFamily="18" charset="0"/>
              <a:buAutoNum type="roman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Neomezené těleso by muselo mít i neomezenou hmotnost (</a:t>
            </a:r>
            <a:r>
              <a:rPr lang="cs-CZ" sz="1600" i="1" dirty="0"/>
              <a:t>fyzikální argument</a:t>
            </a:r>
            <a:r>
              <a:rPr lang="cs-CZ" sz="1600" dirty="0"/>
              <a:t>):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Z nekonečného tělesa o hmotnosti M odebereme konečnou část s hmotností m</a:t>
            </a:r>
            <a:r>
              <a:rPr lang="cs-CZ" sz="1400" baseline="-25000" dirty="0"/>
              <a:t>1</a:t>
            </a:r>
            <a:r>
              <a:rPr lang="cs-CZ" sz="1400" dirty="0"/>
              <a:t> = 1/3 M.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Opět z onoho nekonečného tělesa (které se odebráním části nestalo konečným) odereme další část, která bude co do velikosti 3x větší než první odebraná část</a:t>
            </a:r>
            <a:r>
              <a:rPr lang="cs-CZ" sz="1400" dirty="0" smtClean="0"/>
              <a:t>. Pak:</a:t>
            </a: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Bude-li hmotnost úměrná velikosti, pak hmotnost m</a:t>
            </a:r>
            <a:r>
              <a:rPr lang="cs-CZ" sz="1400" baseline="-25000" dirty="0"/>
              <a:t>2</a:t>
            </a:r>
            <a:r>
              <a:rPr lang="cs-CZ" sz="1400" dirty="0"/>
              <a:t> </a:t>
            </a:r>
            <a:r>
              <a:rPr lang="cs-CZ" sz="1400" dirty="0" smtClean="0"/>
              <a:t>= 3*m</a:t>
            </a:r>
            <a:r>
              <a:rPr lang="cs-CZ" sz="1400" baseline="-25000" dirty="0" smtClean="0"/>
              <a:t>1</a:t>
            </a:r>
            <a:r>
              <a:rPr lang="cs-CZ" sz="1400" dirty="0"/>
              <a:t>, </a:t>
            </a:r>
            <a:r>
              <a:rPr lang="cs-CZ" sz="1400" dirty="0" smtClean="0"/>
              <a:t>ovšem 3*m = M.</a:t>
            </a:r>
            <a:br>
              <a:rPr lang="cs-CZ" sz="1400" dirty="0" smtClean="0"/>
            </a:br>
            <a:r>
              <a:rPr lang="cs-CZ" sz="1400" dirty="0" smtClean="0"/>
              <a:t>Tj</a:t>
            </a:r>
            <a:r>
              <a:rPr lang="cs-CZ" sz="1400" dirty="0"/>
              <a:t>. hmotnost (omezené) části </a:t>
            </a:r>
            <a:r>
              <a:rPr lang="cs-CZ" sz="1400" dirty="0" smtClean="0"/>
              <a:t>= hmotnost </a:t>
            </a:r>
            <a:r>
              <a:rPr lang="cs-CZ" sz="1400" dirty="0"/>
              <a:t>(neomezeného) celku </a:t>
            </a:r>
            <a:r>
              <a:rPr lang="cs-CZ" sz="1400" dirty="0">
                <a:sym typeface="Wingdings" pitchFamily="2" charset="2"/>
              </a:rPr>
              <a:t> spor.</a:t>
            </a: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>
                <a:sym typeface="Wingdings" pitchFamily="2" charset="2"/>
              </a:rPr>
              <a:t> </a:t>
            </a:r>
            <a:r>
              <a:rPr lang="cs-CZ" sz="1400" dirty="0"/>
              <a:t>Proto nekonečné těleso musí mít nekonečnou hmotnost.</a:t>
            </a:r>
            <a:br>
              <a:rPr lang="cs-CZ" sz="1400" dirty="0"/>
            </a:br>
            <a:endParaRPr lang="cs-CZ" sz="1400" dirty="0"/>
          </a:p>
          <a:p>
            <a:pPr marL="812800" indent="-812800" eaLnBrk="1" hangingPunct="1">
              <a:buClr>
                <a:schemeClr val="tx1"/>
              </a:buClr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Avšak těleso o nekonečné hmotnosti se nemůže pohybovat přímočaře: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Trvání pohybu po dané dráze je totiž nepřímo úměrné hmotnosti pohybujícího se </a:t>
            </a:r>
            <a:r>
              <a:rPr lang="cs-CZ" sz="1400" dirty="0" smtClean="0"/>
              <a:t>tělesa (důležité – identifikujte skrytý předpoklad!).</a:t>
            </a: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Nekonečně hmotné těleso by se tedy muselo pohybovat v nekonečně kratším čase než těleso s určitou hmotností.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>
                <a:sym typeface="Wingdings" pitchFamily="2" charset="2"/>
              </a:rPr>
              <a:t> </a:t>
            </a:r>
            <a:r>
              <a:rPr lang="cs-CZ" sz="1400" dirty="0"/>
              <a:t>A to je nemožné.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6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2800" u="sng" dirty="0" smtClean="0"/>
              <a:t>3. D. b. Experimentální demonstrace</a:t>
            </a:r>
            <a:br>
              <a:rPr lang="cs-CZ" sz="2800" u="sng" dirty="0" smtClean="0"/>
            </a:br>
            <a:r>
              <a:rPr lang="cs-CZ" sz="2800" u="sng" dirty="0" smtClean="0"/>
              <a:t>nekonečně těžkého</a:t>
            </a:r>
            <a:endParaRPr lang="cs-CZ" sz="2800" u="sng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těžké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34134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těžší</a:t>
            </a:r>
            <a:endParaRPr lang="cs-CZ" sz="3200" dirty="0"/>
          </a:p>
        </p:txBody>
      </p:sp>
      <p:sp>
        <p:nvSpPr>
          <p:cNvPr id="2" name="TextovéPole 1"/>
          <p:cNvSpPr txBox="1"/>
          <p:nvPr/>
        </p:nvSpPr>
        <p:spPr>
          <a:xfrm rot="16200000">
            <a:off x="7085167" y="664240"/>
            <a:ext cx="10078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cs-CZ" sz="1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7085167" y="4619599"/>
            <a:ext cx="10078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cs-CZ" sz="1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62194"/>
      </p:ext>
    </p:extLst>
  </p:cSld>
  <p:clrMapOvr>
    <a:masterClrMapping/>
  </p:clrMapOvr>
  <p:transition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6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55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42" presetClass="path" presetSubtype="0" accel="50000" fill="hold" grpId="0" nodeType="clickEffect" p14:presetBounceEnd="22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 p14:bounceEnd="22000">
                                          <p:cBhvr>
                                            <p:cTn id="37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8" presetID="42" presetClass="path" presetSubtype="0" accel="100000" fill="hold" grpId="0" nodeType="withEffect" p14:presetBounceEnd="405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 p14:bounceEnd="40500">
                                          <p:cBhvr>
                                            <p:cTn id="39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0" presetID="1" presetClass="exit" presetSubtype="0" fill="hold" grpId="1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2" presetID="1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5" grpId="0"/>
          <p:bldP spid="5" grpId="1"/>
          <p:bldP spid="2" grpId="0"/>
          <p:bldP spid="2" grpId="1"/>
          <p:bldP spid="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6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55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42" presetClass="path" presetSubtype="0" ac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>
                                          <p:cBhvr>
                                            <p:cTn id="37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8" presetID="42" presetClass="path" presetSubtype="0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>
                                          <p:cBhvr>
                                            <p:cTn id="39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0" presetID="1" presetClass="exit" presetSubtype="0" fill="hold" grpId="1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2" presetID="1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5" grpId="0"/>
          <p:bldP spid="5" grpId="1"/>
          <p:bldP spid="2" grpId="0"/>
          <p:bldP spid="2" grpId="1"/>
          <p:bldP spid="9" grpId="0"/>
        </p:bldLst>
      </p:timing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2800" u="sng" dirty="0" smtClean="0"/>
              <a:t>3. D. b. Totéž zpomaleně</a:t>
            </a:r>
            <a:endParaRPr lang="cs-CZ" sz="2800" u="sng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těžké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34134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těžší</a:t>
            </a:r>
            <a:endParaRPr lang="cs-CZ" sz="3200" dirty="0"/>
          </a:p>
        </p:txBody>
      </p:sp>
      <p:sp>
        <p:nvSpPr>
          <p:cNvPr id="2" name="TextovéPole 1"/>
          <p:cNvSpPr txBox="1"/>
          <p:nvPr/>
        </p:nvSpPr>
        <p:spPr>
          <a:xfrm rot="16200000">
            <a:off x="7085167" y="664240"/>
            <a:ext cx="10078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cs-CZ" sz="1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7085167" y="4619599"/>
            <a:ext cx="10078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cs-CZ" sz="1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47394"/>
      </p:ext>
    </p:extLst>
  </p:cSld>
  <p:clrMapOvr>
    <a:masterClrMapping/>
  </p:clrMapOvr>
  <p:transition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6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8" presetID="5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42" presetClass="path" presetSubtype="0" accel="50000" fill="hold" grpId="0" nodeType="clickEffect" p14:presetBounceEnd="22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 p14:bounceEnd="22000">
                                          <p:cBhvr>
                                            <p:cTn id="36" dur="6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42" presetClass="path" presetSubtype="0" accel="100000" fill="hold" grpId="0" nodeType="withEffect" p14:presetBounceEnd="405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 p14:bounceEnd="40500">
                                          <p:cBhvr>
                                            <p:cTn id="38" dur="5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9" presetID="1" presetClass="exit" presetSubtype="0" fill="hold" grpId="1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5" grpId="0"/>
          <p:bldP spid="5" grpId="1"/>
          <p:bldP spid="2" grpId="0"/>
          <p:bldP spid="2" grpId="1"/>
          <p:bldP spid="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6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8" presetID="5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42" presetClass="path" presetSubtype="0" ac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>
                                          <p:cBhvr>
                                            <p:cTn id="36" dur="6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42" presetClass="path" presetSubtype="0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>
                                          <p:cBhvr>
                                            <p:cTn id="38" dur="5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9" presetID="1" presetClass="exit" presetSubtype="0" fill="hold" grpId="1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5" grpId="0"/>
          <p:bldP spid="5" grpId="1"/>
          <p:bldP spid="2" grpId="0"/>
          <p:bldP spid="2" grpId="1"/>
          <p:bldP spid="9" grpId="0"/>
        </p:bldLst>
      </p:timing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b. Těleso jako složené z částí nemůže být neomezené (I 7)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„Dialektické“ schéma:</a:t>
            </a:r>
            <a:br>
              <a:rPr lang="cs-CZ" sz="2000" dirty="0"/>
            </a:br>
            <a:endParaRPr lang="cs-CZ" sz="2000" dirty="0"/>
          </a:p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O každém tělese platí, že je </a:t>
            </a:r>
          </a:p>
          <a:p>
            <a:pPr marL="1168400" lvl="1" indent="-711200" eaLnBrk="1" hangingPunct="1">
              <a:buFont typeface="Times New Roman" pitchFamily="18" charset="0"/>
              <a:buAutoNum type="arabi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buď nekonečné a pak</a:t>
            </a:r>
          </a:p>
          <a:p>
            <a:pPr marL="1524000" lvl="2" indent="-609600" eaLnBrk="1" hangingPunct="1"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části jsou odlišné</a:t>
            </a:r>
          </a:p>
          <a:p>
            <a:pPr marL="1879600" lvl="3" indent="-5080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200" dirty="0"/>
              <a:t>části jsou druhově omezené</a:t>
            </a:r>
          </a:p>
          <a:p>
            <a:pPr marL="1879600" lvl="3" indent="-508000" eaLnBrk="1" hangingPunct="1"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200" dirty="0"/>
              <a:t>části jsou druhově nekonečné</a:t>
            </a:r>
          </a:p>
          <a:p>
            <a:pPr marL="1524000" lvl="2" indent="-609600" eaLnBrk="1" hangingPunct="1"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části jsou druhově </a:t>
            </a:r>
            <a:r>
              <a:rPr lang="cs-CZ" sz="1400" dirty="0"/>
              <a:t>podobné</a:t>
            </a:r>
          </a:p>
          <a:p>
            <a:pPr marL="1168400" lvl="1" indent="-711200" eaLnBrk="1" hangingPunct="1">
              <a:buFont typeface="Times New Roman" pitchFamily="18" charset="0"/>
              <a:buAutoNum type="arabi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nebo konečné, omezené (tahle možnost je správně)</a:t>
            </a:r>
            <a:endParaRPr lang="cs-CZ" sz="1400" dirty="0"/>
          </a:p>
          <a:p>
            <a:pPr marL="812800" indent="-812800" eaLnBrk="1" hangingPunct="1">
              <a:buFont typeface="Times New Roman" pitchFamily="18" charset="0"/>
              <a:buAutoNum type="arabi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Př. – možnost 1b. je vyvrácena odkazem na analýzu pohybu: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Je-li nekonečné složeno z druhově stejných částí, tedy bude jednoduché, a proto mu musí náležet jeden z jednoduchých pohybů (3. axióm z I, 2).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Ale pak bude buď tíha (tedy hmotnost) nebo lehkost nekonečná, což bylo vyvráceno (pro případ přímočarého pohybu – I, 6).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Avšak nekonečné se nemůže pohybovat ani v kruhu, jak bylo ukázáno (I, 5</a:t>
            </a:r>
            <a:r>
              <a:rPr lang="cs-CZ" sz="1600" dirty="0" smtClean="0"/>
              <a:t>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5110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c. Jeden svět nutně stačí! (I 8-9)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Přehled argumentace:</a:t>
            </a:r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0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(Přímočaré) pohyby se nemohou vztahovat ke středům více světů (8.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Fyzikální argument.</a:t>
            </a:r>
            <a:br>
              <a:rPr lang="cs-CZ" sz="1400" dirty="0"/>
            </a:br>
            <a:endParaRPr lang="cs-CZ" sz="14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Náš svět je zformován z veškeré látky (9.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Metafyzická úvaha</a:t>
            </a:r>
            <a:r>
              <a:rPr lang="cs-CZ" sz="14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6302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c. Jeden svět stačí – pohyby a středy (I 8)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Rozsáhlé </a:t>
            </a:r>
            <a:r>
              <a:rPr lang="cs-CZ" sz="2000" dirty="0"/>
              <a:t>přípravné </a:t>
            </a:r>
            <a:r>
              <a:rPr lang="cs-CZ" sz="2000" dirty="0" smtClean="0"/>
              <a:t>úvahy:</a:t>
            </a:r>
            <a:endParaRPr lang="cs-CZ" sz="20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Konstatování základních faktů teorie přirozených pohybů a míst. Platí: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Kam se těleso pohybuje přirozeně (násilně), tam i přirozeně (násilně) zůstává, a také naopak.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Pohyb násilný je opačný vůči pohybu přirozenému (5. axióm ze 2. kap.).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276b26-27 </a:t>
            </a:r>
            <a:r>
              <a:rPr lang="cs-CZ" sz="1400" dirty="0"/>
              <a:t>– jednoduchým tělesům nutně náleží nějaký pohyb, protože </a:t>
            </a:r>
            <a:r>
              <a:rPr lang="cs-CZ" sz="1400" b="1" dirty="0"/>
              <a:t>je zřejmé, že se pohybují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Všechny </a:t>
            </a:r>
            <a:r>
              <a:rPr lang="cs-CZ" sz="1600" dirty="0" smtClean="0"/>
              <a:t>předpokládané </a:t>
            </a:r>
            <a:r>
              <a:rPr lang="cs-CZ" sz="1600" dirty="0"/>
              <a:t>světy jsou složeny ze stejných těles, tj. oheň atd. v nich mají stejné přirozené, fyzikální vlastnosti jako v našem světě. Proč? </a:t>
            </a:r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Prvky jsou spojeny s pohyby (každý prvek je charakterizován jedním pohybem) a pohybů je (z geometrického hlediska) omezený počet. Jsou-li tedy stejné pohyby, jsou stejné i prvky</a:t>
            </a:r>
            <a:r>
              <a:rPr lang="cs-CZ" sz="1400" dirty="0" smtClean="0"/>
              <a:t>. Pak</a:t>
            </a:r>
            <a:r>
              <a:rPr lang="cs-CZ" sz="1200" dirty="0" smtClean="0"/>
              <a:t>:</a:t>
            </a:r>
            <a:br>
              <a:rPr lang="cs-CZ" sz="1200" dirty="0" smtClean="0"/>
            </a:br>
            <a:endParaRPr lang="cs-CZ" sz="1600" dirty="0"/>
          </a:p>
          <a:p>
            <a:pPr marL="812800" indent="-812800" eaLnBrk="1" hangingPunct="1">
              <a:buFont typeface="Wingdings" pitchFamily="2" charset="2"/>
              <a:buChar char="Ø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Země </a:t>
            </a:r>
            <a:r>
              <a:rPr lang="cs-CZ" sz="1600" dirty="0"/>
              <a:t>v jiném světě směřuje do (našeho) středu a oheň se od něj vzdaluje. Ale pak by se tyto prvky chovaly protipřirozeně vzhledem k vlastnímu světu – země by se vzdalovala od středu (protože by směřovala k nám</a:t>
            </a:r>
            <a:r>
              <a:rPr lang="cs-CZ" sz="1600" dirty="0" smtClean="0"/>
              <a:t>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0739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IV. 3. Aristotelovo nebe – obsah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cs-CZ" sz="2000" dirty="0" smtClean="0"/>
              <a:t>Východisko – pohyb na zemi vs. pohyb na nebi</a:t>
            </a:r>
            <a:br>
              <a:rPr lang="cs-CZ" sz="2000" dirty="0" smtClean="0"/>
            </a:br>
            <a:endParaRPr lang="cs-CZ" sz="20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2000" i="1" dirty="0" err="1" smtClean="0"/>
              <a:t>Aithér</a:t>
            </a:r>
            <a:r>
              <a:rPr lang="cs-CZ" sz="2000" dirty="0" smtClean="0"/>
              <a:t> – pátý element!</a:t>
            </a:r>
            <a:br>
              <a:rPr lang="cs-CZ" sz="2000" dirty="0" smtClean="0"/>
            </a:br>
            <a:endParaRPr lang="cs-CZ" sz="20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2000" i="1" dirty="0" err="1" smtClean="0"/>
              <a:t>Aithér</a:t>
            </a:r>
            <a:r>
              <a:rPr lang="cs-CZ" sz="2000" dirty="0" smtClean="0"/>
              <a:t> a pohyb nebeských těles</a:t>
            </a:r>
            <a:br>
              <a:rPr lang="cs-CZ" sz="2000" dirty="0" smtClean="0"/>
            </a:br>
            <a:endParaRPr lang="cs-CZ" sz="2000" dirty="0" smtClean="0"/>
          </a:p>
          <a:p>
            <a:pPr marL="457200" indent="-457200">
              <a:buFont typeface="+mj-lt"/>
              <a:buAutoNum type="alphaUcPeriod" startAt="4"/>
            </a:pPr>
            <a:r>
              <a:rPr lang="cs-CZ" sz="2000" dirty="0" smtClean="0"/>
              <a:t>Celková charakteristika nebe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457200" indent="-457200">
              <a:buFont typeface="+mj-lt"/>
              <a:buAutoNum type="alphaUcPeriod" startAt="4"/>
            </a:pPr>
            <a:r>
              <a:rPr lang="cs-CZ" sz="2000" dirty="0" smtClean="0"/>
              <a:t>Zpět na Zemi – místo Země v kosmu</a:t>
            </a:r>
          </a:p>
          <a:p>
            <a:pPr marL="457200" indent="-457200">
              <a:buFont typeface="+mj-lt"/>
              <a:buAutoNum type="alphaUcPeriod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4023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28000" y="316800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X</a:t>
            </a:r>
            <a:endParaRPr lang="cs-CZ" sz="2800" dirty="0"/>
          </a:p>
        </p:txBody>
      </p:sp>
      <p:sp>
        <p:nvSpPr>
          <p:cNvPr id="3" name="Ovál 2"/>
          <p:cNvSpPr/>
          <p:nvPr/>
        </p:nvSpPr>
        <p:spPr>
          <a:xfrm>
            <a:off x="3744000" y="2556000"/>
            <a:ext cx="1800000" cy="1800000"/>
          </a:xfrm>
          <a:prstGeom prst="ellipse">
            <a:avLst/>
          </a:prstGeom>
          <a:solidFill>
            <a:srgbClr val="663300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 rot="19246455">
            <a:off x="2437410" y="1259469"/>
            <a:ext cx="93610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kámen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6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1927 0.1951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1927 0.19514 " pathEditMode="relative" rAng="0" ptsTypes="AA">
                                      <p:cBhvr>
                                        <p:cTn id="25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0.37014 -0.003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19011 0.2895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7" y="1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14 -0.00394 L -2.5E-6 -0.0039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4" nodeType="withEffect">
                                  <p:stCondLst>
                                    <p:cond delay="810"/>
                                  </p:stCondLst>
                                  <p:childTnLst>
                                    <p:animMotion origin="layout" path="M 0.1901 0.28958 L 0.32396 0.28958 " pathEditMode="relative" rAng="0" ptsTypes="AA">
                                      <p:cBhvr>
                                        <p:cTn id="39" dur="119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4" grpId="3" animBg="1"/>
      <p:bldP spid="4" grpId="4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c. Jeden svět stačí – vyčerpání látky (I 9)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Možná námitka: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err="1" smtClean="0"/>
              <a:t>Aristotelés</a:t>
            </a:r>
            <a:r>
              <a:rPr lang="cs-CZ" sz="1600" dirty="0" smtClean="0"/>
              <a:t>, </a:t>
            </a:r>
            <a:r>
              <a:rPr lang="cs-CZ" sz="1600" i="1" dirty="0" smtClean="0"/>
              <a:t>Met</a:t>
            </a:r>
            <a:r>
              <a:rPr lang="cs-CZ" sz="1600" i="1" dirty="0"/>
              <a:t>.</a:t>
            </a:r>
            <a:r>
              <a:rPr lang="cs-CZ" sz="1600" dirty="0"/>
              <a:t> I, 6 (988a1 </a:t>
            </a:r>
            <a:r>
              <a:rPr lang="cs-CZ" sz="1600" dirty="0" err="1"/>
              <a:t>nn</a:t>
            </a:r>
            <a:r>
              <a:rPr lang="cs-CZ" sz="1600" dirty="0" smtClean="0"/>
              <a:t>.): z</a:t>
            </a:r>
            <a:r>
              <a:rPr lang="cs-CZ" sz="1600" dirty="0"/>
              <a:t> dané látky může vzniknout pouze 1 věc, ale každá forma může tvarovat více jednotlivin.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nebe </a:t>
            </a:r>
            <a:r>
              <a:rPr lang="cs-CZ" sz="1600" dirty="0"/>
              <a:t>(tj. celý svět) </a:t>
            </a:r>
            <a:r>
              <a:rPr lang="cs-CZ" sz="1600" dirty="0" smtClean="0"/>
              <a:t>jakožto </a:t>
            </a:r>
            <a:r>
              <a:rPr lang="cs-CZ" sz="1600" dirty="0"/>
              <a:t>vnímatelné </a:t>
            </a:r>
            <a:r>
              <a:rPr lang="cs-CZ" sz="1600" dirty="0" smtClean="0"/>
              <a:t>= jednotlivina z</a:t>
            </a:r>
            <a:r>
              <a:rPr lang="cs-CZ" sz="1600" dirty="0"/>
              <a:t> látky a </a:t>
            </a:r>
            <a:r>
              <a:rPr lang="cs-CZ" sz="1600" dirty="0" smtClean="0"/>
              <a:t>formy</a:t>
            </a:r>
            <a:endParaRPr lang="cs-CZ" sz="16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tedy existuje forma nebe jako (druhová) bytnost </a:t>
            </a:r>
            <a:r>
              <a:rPr lang="cs-CZ" sz="1600" dirty="0"/>
              <a:t>– </a:t>
            </a:r>
            <a:r>
              <a:rPr lang="en-US" sz="1600" dirty="0" err="1"/>
              <a:t>τὸ</a:t>
            </a:r>
            <a:r>
              <a:rPr lang="en-US" sz="1600" dirty="0"/>
              <a:t> </a:t>
            </a:r>
            <a:r>
              <a:rPr lang="en-US" sz="1600" dirty="0" err="1"/>
              <a:t>τί</a:t>
            </a:r>
            <a:r>
              <a:rPr lang="en-US" sz="1600" dirty="0"/>
              <a:t> </a:t>
            </a:r>
            <a:r>
              <a:rPr lang="en-US" sz="1600" dirty="0" err="1"/>
              <a:t>ἦν</a:t>
            </a:r>
            <a:r>
              <a:rPr lang="en-US" sz="1600" dirty="0"/>
              <a:t> </a:t>
            </a:r>
            <a:r>
              <a:rPr lang="en-US" sz="1600" dirty="0" err="1" smtClean="0"/>
              <a:t>εἶν</a:t>
            </a:r>
            <a:r>
              <a:rPr lang="en-US" sz="1600" dirty="0" smtClean="0"/>
              <a:t>αι</a:t>
            </a:r>
            <a:r>
              <a:rPr lang="cs-CZ" sz="1600" dirty="0" smtClean="0"/>
              <a:t> </a:t>
            </a:r>
            <a:r>
              <a:rPr lang="cs-CZ" sz="1600" dirty="0"/>
              <a:t>(278a2-4, 12-13</a:t>
            </a:r>
            <a:r>
              <a:rPr lang="cs-CZ" sz="1600" dirty="0" smtClean="0"/>
              <a:t>)</a:t>
            </a:r>
            <a:endParaRPr lang="cs-CZ" sz="1600" dirty="0">
              <a:sym typeface="Wingdings" pitchFamily="2" charset="2"/>
            </a:endParaRP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>
                <a:sym typeface="Wingdings" pitchFamily="2" charset="2"/>
              </a:rPr>
              <a:t></a:t>
            </a:r>
            <a:r>
              <a:rPr lang="cs-CZ" sz="1600" dirty="0"/>
              <a:t> </a:t>
            </a:r>
            <a:r>
              <a:rPr lang="cs-CZ" sz="1600" dirty="0" smtClean="0"/>
              <a:t>pak </a:t>
            </a:r>
            <a:r>
              <a:rPr lang="cs-CZ" sz="1600" dirty="0"/>
              <a:t>ale by tato forma měla vytvořit více jednotlivin téhož druhu a mělo by být více </a:t>
            </a:r>
            <a:r>
              <a:rPr lang="cs-CZ" sz="1600" dirty="0" smtClean="0"/>
              <a:t>světů</a:t>
            </a:r>
            <a:br>
              <a:rPr lang="cs-CZ" sz="1600" dirty="0" smtClean="0"/>
            </a:br>
            <a:endParaRPr lang="cs-CZ" sz="1600" dirty="0"/>
          </a:p>
          <a:p>
            <a:pPr marL="812800" indent="-812800" eaLnBrk="1" hangingPunct="1">
              <a:buClr>
                <a:schemeClr val="folHlink"/>
              </a:buClr>
              <a:buFont typeface="Wingdings" pitchFamily="2" charset="2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Odražení námitky: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nebe je zformováno z veškeré látky – proto forma nebe nemá </a:t>
            </a:r>
            <a:r>
              <a:rPr lang="cs-CZ" sz="1600" dirty="0"/>
              <a:t>příležitost, aby zformovala ještě nějakou jinou </a:t>
            </a:r>
            <a:r>
              <a:rPr lang="cs-CZ" sz="1600" dirty="0" smtClean="0"/>
              <a:t>jednotlivinu</a:t>
            </a:r>
            <a:br>
              <a:rPr lang="cs-CZ" sz="1600" dirty="0" smtClean="0"/>
            </a:br>
            <a:endParaRPr lang="cs-CZ" sz="2000" dirty="0"/>
          </a:p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Ale – je nebe (svět) skutečně z veškeré látky</a:t>
            </a:r>
            <a:r>
              <a:rPr lang="cs-CZ" sz="2000" dirty="0" smtClean="0"/>
              <a:t>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93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c. Jeden svět stačí – vyčerpání látky (I 9)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Je nebe (svět) skutečně z veškeré látky? </a:t>
            </a:r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000" dirty="0"/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/>
              <a:t>„Důkaz“ pomocí analýzy významů termínu </a:t>
            </a:r>
            <a:r>
              <a:rPr lang="en-US" sz="1800" dirty="0" err="1"/>
              <a:t>οὐρ</a:t>
            </a:r>
            <a:r>
              <a:rPr lang="en-US" sz="1800" dirty="0"/>
              <a:t>ανός</a:t>
            </a:r>
            <a:r>
              <a:rPr lang="cs-CZ" sz="1800" dirty="0"/>
              <a:t>, tj. jeho </a:t>
            </a:r>
            <a:r>
              <a:rPr lang="cs-CZ" sz="1800" dirty="0">
                <a:solidFill>
                  <a:schemeClr val="folHlink"/>
                </a:solidFill>
              </a:rPr>
              <a:t>obecného užití</a:t>
            </a:r>
            <a:r>
              <a:rPr lang="cs-CZ" sz="1800" dirty="0"/>
              <a:t>:</a:t>
            </a:r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nejvzdálenější</a:t>
            </a:r>
            <a:r>
              <a:rPr lang="cs-CZ" sz="1600" dirty="0"/>
              <a:t>, nejkrajnější okruh veškerenstva nebo těleso, které se zde nachází (tj. stálice</a:t>
            </a:r>
            <a:r>
              <a:rPr lang="cs-CZ" sz="1600" dirty="0" smtClean="0"/>
              <a:t>); v</a:t>
            </a:r>
            <a:r>
              <a:rPr lang="cs-CZ" sz="1600" dirty="0"/>
              <a:t> tomto místě mají sídlit </a:t>
            </a:r>
            <a:r>
              <a:rPr lang="cs-CZ" sz="1600" dirty="0" smtClean="0"/>
              <a:t>bohové</a:t>
            </a:r>
            <a:endParaRPr lang="cs-CZ" sz="16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těleso </a:t>
            </a:r>
            <a:r>
              <a:rPr lang="cs-CZ" sz="1600" dirty="0"/>
              <a:t>související s posledním okruhem, které obsahuje měsíc, slunce a </a:t>
            </a:r>
            <a:r>
              <a:rPr lang="cs-CZ" sz="1600" dirty="0" smtClean="0"/>
              <a:t>planety</a:t>
            </a:r>
            <a:endParaRPr lang="cs-CZ" sz="1600" dirty="0"/>
          </a:p>
          <a:p>
            <a:pPr marL="1168400" lvl="1" indent="-7112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těleso </a:t>
            </a:r>
            <a:r>
              <a:rPr lang="cs-CZ" sz="1600" dirty="0"/>
              <a:t>obklopené posledním okruhem, tedy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>
                <a:solidFill>
                  <a:schemeClr val="folHlink"/>
                </a:solidFill>
              </a:rPr>
              <a:t>celek a </a:t>
            </a:r>
            <a:r>
              <a:rPr lang="cs-CZ" sz="1600" dirty="0" smtClean="0">
                <a:solidFill>
                  <a:schemeClr val="folHlink"/>
                </a:solidFill>
              </a:rPr>
              <a:t>veškerenstvo</a:t>
            </a:r>
            <a:endParaRPr lang="cs-CZ" sz="1600" dirty="0">
              <a:solidFill>
                <a:schemeClr val="folHlink"/>
              </a:solidFill>
            </a:endParaRPr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800" dirty="0"/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 smtClean="0"/>
              <a:t>poslední </a:t>
            </a:r>
            <a:r>
              <a:rPr lang="cs-CZ" sz="1800" dirty="0"/>
              <a:t>význam (v běžném úzu! – </a:t>
            </a:r>
            <a:r>
              <a:rPr lang="en-US" sz="1800" dirty="0" err="1"/>
              <a:t>εἰώθ</a:t>
            </a:r>
            <a:r>
              <a:rPr lang="en-US" sz="1800" dirty="0"/>
              <a:t>αμεν λέγειν</a:t>
            </a:r>
            <a:r>
              <a:rPr lang="cs-CZ" sz="1800" dirty="0" smtClean="0"/>
              <a:t>) – </a:t>
            </a:r>
            <a:r>
              <a:rPr lang="cs-CZ" sz="1800" dirty="0"/>
              <a:t>mimo nebe </a:t>
            </a:r>
            <a:r>
              <a:rPr lang="cs-CZ" sz="1800" dirty="0" smtClean="0"/>
              <a:t>nic </a:t>
            </a:r>
            <a:r>
              <a:rPr lang="cs-CZ" sz="1800" dirty="0"/>
              <a:t>nemůže existovat a toto nebe je jedinou možnou jednotlivinou svého </a:t>
            </a:r>
            <a:r>
              <a:rPr lang="cs-CZ" sz="1800" dirty="0" smtClean="0"/>
              <a:t>druhu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8181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D. d. Jeden svět je věčný! (I 10-12)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Přehled argumentace:</a:t>
            </a:r>
          </a:p>
          <a:p>
            <a:pPr marL="812800" indent="-8128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2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polemika </a:t>
            </a:r>
            <a:r>
              <a:rPr lang="cs-CZ" sz="2000" dirty="0"/>
              <a:t>se staršími názory </a:t>
            </a:r>
            <a:r>
              <a:rPr lang="cs-CZ" sz="2000" dirty="0" smtClean="0"/>
              <a:t>o vzniku světa v čase </a:t>
            </a:r>
            <a:r>
              <a:rPr lang="cs-CZ" sz="2000" dirty="0"/>
              <a:t>(10. kap</a:t>
            </a:r>
            <a:r>
              <a:rPr lang="cs-CZ" sz="2000" dirty="0" smtClean="0"/>
              <a:t>.)</a:t>
            </a:r>
            <a:endParaRPr lang="cs-CZ" sz="2000" dirty="0"/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/>
              <a:t>argumenty na fyzikální rovině</a:t>
            </a:r>
            <a:br>
              <a:rPr lang="cs-CZ" sz="1800" dirty="0"/>
            </a:br>
            <a:endParaRPr lang="cs-CZ" sz="18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přípravná </a:t>
            </a:r>
            <a:r>
              <a:rPr lang="cs-CZ" sz="2000" dirty="0"/>
              <a:t>práce – analýza pojmů (11. kap</a:t>
            </a:r>
            <a:r>
              <a:rPr lang="cs-CZ" sz="2000" dirty="0" smtClean="0"/>
              <a:t>.)</a:t>
            </a:r>
            <a:endParaRPr lang="cs-CZ" sz="2000" dirty="0"/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1800" dirty="0" err="1"/>
              <a:t>γένητος</a:t>
            </a:r>
            <a:r>
              <a:rPr lang="cs-CZ" sz="1800" dirty="0"/>
              <a:t> (vzniklý, vzniknutelný), </a:t>
            </a:r>
            <a:r>
              <a:rPr lang="en-US" sz="1800" dirty="0" err="1"/>
              <a:t>ἀγένητος</a:t>
            </a:r>
            <a:r>
              <a:rPr lang="cs-CZ" sz="1800" dirty="0"/>
              <a:t>, </a:t>
            </a:r>
            <a:r>
              <a:rPr lang="en-US" sz="1800" dirty="0" err="1"/>
              <a:t>φθ</a:t>
            </a:r>
            <a:r>
              <a:rPr lang="en-US" sz="1800" dirty="0"/>
              <a:t>αρτός</a:t>
            </a:r>
            <a:r>
              <a:rPr lang="cs-CZ" sz="1800" dirty="0"/>
              <a:t> (zaniklý, zničitelný), </a:t>
            </a:r>
            <a:r>
              <a:rPr lang="en-US" sz="1800" dirty="0" err="1"/>
              <a:t>ἄφθ</a:t>
            </a:r>
            <a:r>
              <a:rPr lang="en-US" sz="1800" dirty="0"/>
              <a:t>αρτος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pPr marL="1168400" lvl="1" indent="-711200" eaLnBrk="1" hangingPunct="1">
              <a:buClr>
                <a:schemeClr val="folHlink"/>
              </a:buClr>
              <a:buFont typeface="Times New Roman" pitchFamily="18" charset="0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aplikace </a:t>
            </a:r>
            <a:r>
              <a:rPr lang="cs-CZ" sz="2000" dirty="0"/>
              <a:t>„pojmové analýzy“ z předchozí kapitoly na svět (12. </a:t>
            </a:r>
            <a:r>
              <a:rPr lang="cs-CZ" sz="2000" dirty="0" smtClean="0"/>
              <a:t>kap.)</a:t>
            </a:r>
            <a:endParaRPr lang="cs-CZ" sz="2000" dirty="0"/>
          </a:p>
          <a:p>
            <a:pPr marL="1524000" lvl="2" indent="-609600" eaLnBrk="1" hangingPunct="1"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/>
              <a:t>dialektický výklad:</a:t>
            </a:r>
          </a:p>
          <a:p>
            <a:pPr marL="1879600" lvl="3" indent="-5080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1600" dirty="0" err="1"/>
              <a:t>ἀγένητος</a:t>
            </a:r>
            <a:r>
              <a:rPr lang="cs-CZ" sz="1600" dirty="0"/>
              <a:t> musí být i </a:t>
            </a:r>
            <a:r>
              <a:rPr lang="en-US" sz="1600" dirty="0" err="1"/>
              <a:t>ἄφθ</a:t>
            </a:r>
            <a:r>
              <a:rPr lang="en-US" sz="1600" dirty="0"/>
              <a:t>αρτος</a:t>
            </a:r>
            <a:endParaRPr lang="cs-CZ" sz="1600" dirty="0"/>
          </a:p>
          <a:p>
            <a:pPr marL="1879600" lvl="3" indent="-508000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1600" dirty="0" err="1"/>
              <a:t>γένητος</a:t>
            </a:r>
            <a:r>
              <a:rPr lang="cs-CZ" sz="1600" dirty="0"/>
              <a:t> musí být </a:t>
            </a:r>
            <a:r>
              <a:rPr lang="en-US" sz="1600" dirty="0" err="1" smtClean="0"/>
              <a:t>φθ</a:t>
            </a:r>
            <a:r>
              <a:rPr lang="en-US" sz="1600" dirty="0" smtClean="0"/>
              <a:t>αρτός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8648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u="sng" dirty="0" smtClean="0"/>
              <a:t>3. E. Země v kosmu (II 3, 13-14)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 typeface="+mj-lt"/>
              <a:buAutoNum type="alphaLcPeriod"/>
            </a:pPr>
            <a:r>
              <a:rPr lang="cs-CZ" sz="2000" dirty="0"/>
              <a:t>n</a:t>
            </a:r>
            <a:r>
              <a:rPr lang="cs-CZ" sz="2000" dirty="0" smtClean="0"/>
              <a:t>utnost existence Země</a:t>
            </a:r>
            <a:br>
              <a:rPr lang="cs-CZ" sz="2000" dirty="0" smtClean="0"/>
            </a:br>
            <a:endParaRPr lang="cs-CZ" sz="2000" dirty="0" smtClean="0"/>
          </a:p>
          <a:p>
            <a:pPr marL="660400" indent="-660400" eaLnBrk="1" hangingPunct="1">
              <a:buClr>
                <a:schemeClr val="tx1"/>
              </a:buClr>
              <a:buFontTx/>
              <a:buAutoNum type="alphaLcPeriod"/>
            </a:pPr>
            <a:r>
              <a:rPr lang="cs-CZ" sz="2000" dirty="0"/>
              <a:t>poloha a </a:t>
            </a:r>
            <a:r>
              <a:rPr lang="cs-CZ" sz="2000" dirty="0" smtClean="0"/>
              <a:t>pohyb </a:t>
            </a:r>
            <a:r>
              <a:rPr lang="cs-CZ" sz="2000" dirty="0"/>
              <a:t>– „teorie“</a:t>
            </a:r>
            <a:br>
              <a:rPr lang="cs-CZ" sz="2000" dirty="0"/>
            </a:br>
            <a:endParaRPr lang="cs-CZ" sz="2000" dirty="0"/>
          </a:p>
          <a:p>
            <a:pPr marL="660400" indent="-660400" eaLnBrk="1" hangingPunct="1">
              <a:buClr>
                <a:schemeClr val="tx1"/>
              </a:buClr>
              <a:buFontTx/>
              <a:buAutoNum type="alphaLcPeriod"/>
            </a:pPr>
            <a:r>
              <a:rPr lang="cs-CZ" sz="2000" dirty="0"/>
              <a:t>poloha a </a:t>
            </a:r>
            <a:r>
              <a:rPr lang="cs-CZ" sz="2000" dirty="0" smtClean="0"/>
              <a:t>pohyb </a:t>
            </a:r>
            <a:r>
              <a:rPr lang="cs-CZ" sz="2000" dirty="0"/>
              <a:t>– „empirie“</a:t>
            </a:r>
            <a:br>
              <a:rPr lang="cs-CZ" sz="2000" dirty="0"/>
            </a:br>
            <a:endParaRPr lang="cs-CZ" sz="2000" dirty="0"/>
          </a:p>
          <a:p>
            <a:pPr marL="660400" indent="-660400" eaLnBrk="1" hangingPunct="1">
              <a:buClr>
                <a:schemeClr val="tx1"/>
              </a:buClr>
              <a:buFont typeface="Wingdings" pitchFamily="2" charset="2"/>
              <a:buAutoNum type="alphaLcPeriod"/>
            </a:pPr>
            <a:r>
              <a:rPr lang="cs-CZ" sz="2000" dirty="0"/>
              <a:t>tvar</a:t>
            </a:r>
            <a:br>
              <a:rPr lang="cs-CZ" sz="2000" dirty="0"/>
            </a:br>
            <a:endParaRPr lang="cs-CZ" sz="2000" dirty="0"/>
          </a:p>
          <a:p>
            <a:pPr marL="660400" indent="-660400" eaLnBrk="1" hangingPunct="1">
              <a:buClr>
                <a:schemeClr val="tx1"/>
              </a:buClr>
              <a:buFont typeface="Wingdings" pitchFamily="2" charset="2"/>
              <a:buAutoNum type="alphaLcPeriod"/>
            </a:pPr>
            <a:r>
              <a:rPr lang="cs-CZ" sz="2000" dirty="0"/>
              <a:t>velikost </a:t>
            </a:r>
          </a:p>
          <a:p>
            <a:pPr marL="660400" indent="-660400" eaLnBrk="1" hangingPunct="1">
              <a:buFont typeface="+mj-lt"/>
              <a:buAutoNum type="alphaLcPeriod"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E. a. Nutnost existence Země (II 3)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2000" dirty="0" smtClean="0"/>
              <a:t>evidence věčného kruhového pohybu nebe a jeho vlastností </a:t>
            </a:r>
            <a:r>
              <a:rPr lang="cs-CZ" sz="2000" dirty="0" smtClean="0">
                <a:sym typeface="Wingdings" pitchFamily="2" charset="2"/>
              </a:rPr>
              <a:t></a:t>
            </a:r>
          </a:p>
          <a:p>
            <a:pPr marL="660400" indent="-660400" eaLnBrk="1" hangingPunct="1"/>
            <a:r>
              <a:rPr lang="cs-CZ" sz="2000" dirty="0" smtClean="0"/>
              <a:t>existence 4 prvků v pozemském světě a vlastnosti tohoto světa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každé těleso existuje s ohledem na určitou činnost </a:t>
            </a:r>
            <a:r>
              <a:rPr lang="cs-CZ" sz="1600" i="1" dirty="0" smtClean="0"/>
              <a:t>(tj. s ohledem na určitý cíl, takže jde vlastně o teleologický argument)</a:t>
            </a: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u boha je touto činností nesmrtelnost, tj. věčný život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nebe je těleso božské povahy, proto je kruhovým tělesem a stále se přirozeně pohybuje v kruhu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ale u pohybu v kruhu je třeba, aby nějaká část tělesa – střed – zůstávala nehybná </a:t>
            </a:r>
            <a:r>
              <a:rPr lang="cs-CZ" sz="1600" dirty="0" smtClean="0">
                <a:sym typeface="Wingdings" pitchFamily="2" charset="2"/>
              </a:rPr>
              <a:t></a:t>
            </a: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to ale nemůže být žádná část tohoto božského tělesa, protože by to bylo proti jeho přirozenosti (= pohyb v kruhu) a nic protipřirozeného nemůže být věčné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>(i když – také póly jsou nehybné, tedy ani ty by neměly patřit ke kosmu…)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tedy…</a:t>
            </a:r>
          </a:p>
        </p:txBody>
      </p:sp>
    </p:spTree>
    <p:extLst>
      <p:ext uri="{BB962C8B-B14F-4D97-AF65-F5344CB8AC3E}">
        <p14:creationId xmlns:p14="http://schemas.microsoft.com/office/powerpoint/2010/main" val="43051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/>
              <a:t>3. E. a. Nutnost existence Země (II 3)</a:t>
            </a:r>
            <a:endParaRPr lang="cs-CZ" sz="2800" u="sng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2000" dirty="0" smtClean="0"/>
              <a:t>evidence věčného kruhového pohybu nebe a jeho vlastností </a:t>
            </a:r>
            <a:r>
              <a:rPr lang="cs-CZ" sz="2000" dirty="0" smtClean="0">
                <a:sym typeface="Wingdings" pitchFamily="2" charset="2"/>
              </a:rPr>
              <a:t></a:t>
            </a:r>
          </a:p>
          <a:p>
            <a:pPr marL="660400" indent="-660400" eaLnBrk="1" hangingPunct="1"/>
            <a:r>
              <a:rPr lang="cs-CZ" sz="2000" dirty="0" smtClean="0"/>
              <a:t>existence 4 prvků v pozemském světě a vlastnosti tohoto světa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… tedy nevyhnutně musí existovat země, která se nachází nehybně ve středu</a:t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existuje-li země, pak musí existovat i její protiva, tj. oheň</a:t>
            </a:r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a dále i střední prvky mezi protivami (tj. voda a vzduch)</a:t>
            </a:r>
            <a:br>
              <a:rPr lang="cs-CZ" sz="1600" dirty="0" smtClean="0"/>
            </a:br>
            <a:endParaRPr lang="cs-CZ" sz="1600" dirty="0" smtClean="0"/>
          </a:p>
          <a:p>
            <a:pPr marL="1035050" lvl="1" indent="-577850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smtClean="0"/>
              <a:t>existují-li protivy, musí docházet jejich působením ke vzniku </a:t>
            </a:r>
            <a:r>
              <a:rPr lang="cs-CZ" sz="1600" dirty="0" smtClean="0">
                <a:sym typeface="Wingdings" pitchFamily="2" charset="2"/>
              </a:rPr>
              <a:t></a:t>
            </a:r>
            <a:r>
              <a:rPr lang="cs-CZ" sz="1600" dirty="0" smtClean="0"/>
              <a:t> existuje vznik</a:t>
            </a:r>
            <a:br>
              <a:rPr lang="cs-CZ" sz="1600" dirty="0" smtClean="0"/>
            </a:b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E. b. Poloha a pohyb Země – „teorie“</a:t>
            </a:r>
            <a:endParaRPr lang="cs-CZ" sz="2800" i="1" u="sng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35000" indent="-577850" eaLnBrk="1" hangingPunct="1"/>
            <a:r>
              <a:rPr lang="cs-CZ" sz="2000" dirty="0" smtClean="0"/>
              <a:t>Případný pohyb Země by musel být protipřirozený.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/>
              <a:t>j</a:t>
            </a:r>
            <a:r>
              <a:rPr lang="cs-CZ" sz="1600" dirty="0" smtClean="0"/>
              <a:t>ednotlivé části Země (hroudy, kameny) se přirozeně pohybují do středu (tj. do středu světa)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/>
              <a:t>j</a:t>
            </a:r>
            <a:r>
              <a:rPr lang="cs-CZ" sz="1600" dirty="0" smtClean="0"/>
              <a:t>estliže by se pohybovala sama Země, pohybovala by se protipřirozeně – totiž jinak než její části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/>
              <a:t>p</a:t>
            </a:r>
            <a:r>
              <a:rPr lang="cs-CZ" sz="1600" dirty="0" smtClean="0"/>
              <a:t>rotipřirozený a násilný pohyb Země by nemohl být věčný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/>
              <a:t>a</a:t>
            </a:r>
            <a:r>
              <a:rPr lang="cs-CZ" sz="1600" dirty="0" smtClean="0"/>
              <a:t>le světový řád (</a:t>
            </a:r>
            <a:r>
              <a:rPr lang="en-US" sz="1600" dirty="0" err="1" smtClean="0">
                <a:latin typeface="Palatino Linotype" pitchFamily="18" charset="0"/>
              </a:rPr>
              <a:t>τοῦ</a:t>
            </a:r>
            <a:r>
              <a:rPr lang="en-US" sz="1600" dirty="0" smtClean="0">
                <a:latin typeface="Palatino Linotype" pitchFamily="18" charset="0"/>
              </a:rPr>
              <a:t> </a:t>
            </a:r>
            <a:r>
              <a:rPr lang="en-US" sz="1600" dirty="0" err="1" smtClean="0">
                <a:latin typeface="Palatino Linotype" pitchFamily="18" charset="0"/>
              </a:rPr>
              <a:t>κόσμου</a:t>
            </a:r>
            <a:r>
              <a:rPr lang="en-US" sz="1600" dirty="0" smtClean="0">
                <a:latin typeface="Palatino Linotype" pitchFamily="18" charset="0"/>
              </a:rPr>
              <a:t> </a:t>
            </a:r>
            <a:r>
              <a:rPr lang="en-US" sz="1600" dirty="0" err="1" smtClean="0">
                <a:latin typeface="Palatino Linotype" pitchFamily="18" charset="0"/>
              </a:rPr>
              <a:t>τάξις</a:t>
            </a:r>
            <a:r>
              <a:rPr lang="cs-CZ" sz="1600" dirty="0" smtClean="0"/>
              <a:t>) je věčný </a:t>
            </a:r>
            <a:r>
              <a:rPr lang="cs-CZ" sz="1600" dirty="0">
                <a:sym typeface="Wingdings" pitchFamily="2" charset="2"/>
              </a:rPr>
              <a:t></a:t>
            </a:r>
            <a:endParaRPr lang="cs-CZ" sz="1600" dirty="0" smtClean="0"/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>
                <a:sym typeface="Wingdings" pitchFamily="2" charset="2"/>
              </a:rPr>
              <a:t>Země se nemůže pohybovat protipřirozeně  Země se nemůže pohybovat vůbec</a:t>
            </a:r>
            <a:br>
              <a:rPr lang="cs-CZ" sz="1600" dirty="0" smtClean="0">
                <a:sym typeface="Wingdings" pitchFamily="2" charset="2"/>
              </a:rPr>
            </a:br>
            <a:endParaRPr lang="cs-CZ" sz="1600" dirty="0" smtClean="0">
              <a:sym typeface="Wingdings" pitchFamily="2" charset="2"/>
            </a:endParaRPr>
          </a:p>
          <a:p>
            <a:pPr marL="635000" indent="-577850" eaLnBrk="1" hangingPunct="1"/>
            <a:r>
              <a:rPr lang="cs-CZ" sz="2000" dirty="0" smtClean="0"/>
              <a:t>Země musí přirozeně spočívat ve středu </a:t>
            </a:r>
            <a:r>
              <a:rPr lang="cs-CZ" sz="2000" i="1" dirty="0" smtClean="0"/>
              <a:t>kosmu</a:t>
            </a:r>
            <a:r>
              <a:rPr lang="cs-CZ" sz="2000" dirty="0" smtClean="0"/>
              <a:t>.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Země se odevšud pohybuje přirozeně ke středu stejně jako oheň od středu k okraji.</a:t>
            </a:r>
            <a:endParaRPr lang="cs-CZ" sz="1600" dirty="0" smtClean="0">
              <a:sym typeface="Wingdings" pitchFamily="2" charset="2"/>
            </a:endParaRP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>
                <a:sym typeface="Wingdings" pitchFamily="2" charset="2"/>
              </a:rPr>
              <a:t></a:t>
            </a:r>
            <a:r>
              <a:rPr lang="cs-CZ" sz="1600" dirty="0" smtClean="0"/>
              <a:t> Žádná část země nemůže být odnesena od středu nenásilně.</a:t>
            </a:r>
          </a:p>
          <a:p>
            <a:pPr lvl="2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Tím více to platí pro celou Zemi – ta by mohla být pohnuta jen větší silou než vlastní, proto zůstává ve středu.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/>
              <a:t>3. E. </a:t>
            </a:r>
            <a:r>
              <a:rPr lang="cs-CZ" sz="2800" u="sng" dirty="0" smtClean="0"/>
              <a:t>c. Poloha a pohyb Země – „empirie“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35000" indent="-577850" eaLnBrk="1" hangingPunct="1"/>
            <a:r>
              <a:rPr lang="cs-CZ" sz="2000" dirty="0" smtClean="0"/>
              <a:t>Pozorování dopadu vržených těles.</a:t>
            </a:r>
          </a:p>
          <a:p>
            <a:pPr marL="1009650" lvl="1" indent="-495300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Těžké předměty vrhnuté přímo vzhůru dopadají na totéž místo, a to i v případě, že by byly vrženy nekonečně daleko (</a:t>
            </a:r>
            <a:r>
              <a:rPr lang="en-US" sz="1600" dirty="0" err="1" smtClean="0">
                <a:latin typeface="Palatino Linotype" pitchFamily="18" charset="0"/>
              </a:rPr>
              <a:t>εἰς</a:t>
            </a:r>
            <a:r>
              <a:rPr lang="en-US" sz="1600" dirty="0" smtClean="0">
                <a:latin typeface="Palatino Linotype" pitchFamily="18" charset="0"/>
              </a:rPr>
              <a:t> ἄπ</a:t>
            </a:r>
            <a:r>
              <a:rPr lang="en-US" sz="1600" dirty="0" err="1" smtClean="0">
                <a:latin typeface="Palatino Linotype" pitchFamily="18" charset="0"/>
              </a:rPr>
              <a:t>ειρον</a:t>
            </a:r>
            <a:r>
              <a:rPr lang="cs-CZ" sz="1600" dirty="0" smtClean="0"/>
              <a:t>).</a:t>
            </a:r>
            <a:r>
              <a:rPr lang="cs-CZ" sz="1600" dirty="0" smtClean="0">
                <a:sym typeface="Wingdings" pitchFamily="2" charset="2"/>
              </a:rPr>
              <a:t/>
            </a:r>
            <a:br>
              <a:rPr lang="cs-CZ" sz="1600" dirty="0" smtClean="0">
                <a:sym typeface="Wingdings" pitchFamily="2" charset="2"/>
              </a:rPr>
            </a:br>
            <a:endParaRPr lang="cs-CZ" sz="1600" dirty="0" smtClean="0">
              <a:sym typeface="Wingdings" pitchFamily="2" charset="2"/>
            </a:endParaRPr>
          </a:p>
          <a:p>
            <a:pPr marL="635000" indent="-577850" eaLnBrk="1" hangingPunct="1"/>
            <a:r>
              <a:rPr lang="cs-CZ" sz="2000" dirty="0" smtClean="0"/>
              <a:t>Astronomická pozorování.</a:t>
            </a:r>
          </a:p>
          <a:p>
            <a:pPr marL="1009650" lvl="1" indent="-495300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>
                <a:sym typeface="Wingdings" pitchFamily="2" charset="2"/>
              </a:rPr>
              <a:t>Pozorované změny souhvězdí totiž odpovídají pohledu z nehybné Země ve středu.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/>
              <a:t>3. E. </a:t>
            </a:r>
            <a:r>
              <a:rPr lang="cs-CZ" sz="2800" u="sng" dirty="0" smtClean="0"/>
              <a:t>d. Tvar Země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cs-CZ" sz="2000" dirty="0" smtClean="0"/>
              <a:t>Země má tvar koule. Jaké jsou argumenty?</a:t>
            </a:r>
          </a:p>
          <a:p>
            <a:pPr marL="660400" indent="-660400" eaLnBrk="1" hangingPunct="1">
              <a:buFontTx/>
              <a:buAutoNum type="arabicPeriod"/>
            </a:pPr>
            <a:r>
              <a:rPr lang="cs-CZ" sz="1800" dirty="0" smtClean="0"/>
              <a:t>Z hmotnosti (</a:t>
            </a:r>
            <a:r>
              <a:rPr lang="cs-CZ" sz="1800" i="1" dirty="0" smtClean="0"/>
              <a:t>fyzikální, teoretický argument</a:t>
            </a:r>
            <a:r>
              <a:rPr lang="cs-CZ" sz="1800" dirty="0" smtClean="0"/>
              <a:t>):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/>
              <a:t>k</a:t>
            </a:r>
            <a:r>
              <a:rPr lang="cs-CZ" sz="1400" dirty="0" smtClean="0"/>
              <a:t>aždá část Země má tíži (hmotnost – </a:t>
            </a:r>
            <a:r>
              <a:rPr lang="en-US" sz="1400" dirty="0" smtClean="0">
                <a:latin typeface="Palatino Linotype" pitchFamily="18" charset="0"/>
              </a:rPr>
              <a:t>β</a:t>
            </a:r>
            <a:r>
              <a:rPr lang="en-US" sz="1400" dirty="0" err="1" smtClean="0">
                <a:latin typeface="Palatino Linotype" pitchFamily="18" charset="0"/>
              </a:rPr>
              <a:t>άρος</a:t>
            </a:r>
            <a:r>
              <a:rPr lang="cs-CZ" sz="1400" dirty="0" smtClean="0"/>
              <a:t>), dokud nedosáhne středu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 smtClean="0"/>
              <a:t>jestliže se snášejí části Země do středu rovnoměrně ze všech stran, nutně vznikne koule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 smtClean="0"/>
              <a:t>je-li masa země rozmístěna nerovnoměrně, větší množství na jedné straně odtlačí menší množství tak, že celek bude rozmístěn rovnoměrně kolem středu</a:t>
            </a:r>
            <a:endParaRPr lang="cs-CZ" sz="1400" b="1" dirty="0" smtClean="0"/>
          </a:p>
          <a:p>
            <a:pPr marL="660400" indent="-660400" eaLnBrk="1" hangingPunct="1">
              <a:buFontTx/>
              <a:buAutoNum type="arabicPeriod"/>
            </a:pPr>
            <a:r>
              <a:rPr lang="cs-CZ" sz="1800" dirty="0" smtClean="0"/>
              <a:t>Z pozorování (?) úhlu pádu těžkých těles: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/>
              <a:t>t</a:t>
            </a:r>
            <a:r>
              <a:rPr lang="cs-CZ" sz="1400" dirty="0" smtClean="0"/>
              <a:t>ěžké věci nepadají po rovnoběžných drahách, nýbrž dopadají vždy kolmo k (kulovému) povrchu Země</a:t>
            </a:r>
            <a:br>
              <a:rPr lang="cs-CZ" sz="1400" dirty="0" smtClean="0"/>
            </a:br>
            <a:r>
              <a:rPr lang="cs-CZ" sz="1400" dirty="0" smtClean="0"/>
              <a:t> </a:t>
            </a:r>
            <a:endParaRPr lang="cs-CZ" sz="1400" i="1" dirty="0" smtClean="0"/>
          </a:p>
          <a:p>
            <a:pPr marL="660400" indent="-660400" eaLnBrk="1" hangingPunct="1"/>
            <a:r>
              <a:rPr lang="cs-CZ" sz="1800" i="1" dirty="0" smtClean="0"/>
              <a:t>Následující 2 argumenty </a:t>
            </a:r>
            <a:r>
              <a:rPr lang="cs-CZ" sz="1800" i="1" dirty="0" err="1" smtClean="0"/>
              <a:t>Aristotelés</a:t>
            </a:r>
            <a:r>
              <a:rPr lang="cs-CZ" sz="1800" i="1" dirty="0" smtClean="0"/>
              <a:t> ohlašuje jako „vnímané jevy“ </a:t>
            </a:r>
            <a:r>
              <a:rPr lang="cs-CZ" sz="1800" dirty="0" smtClean="0"/>
              <a:t>(</a:t>
            </a:r>
            <a:r>
              <a:rPr lang="en-US" sz="1800" dirty="0" err="1" smtClean="0">
                <a:latin typeface="Palatino Linotype" pitchFamily="18" charset="0"/>
              </a:rPr>
              <a:t>διὰ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τῶν</a:t>
            </a:r>
            <a:r>
              <a:rPr lang="en-US" sz="1800" dirty="0" smtClean="0">
                <a:latin typeface="Palatino Linotype" pitchFamily="18" charset="0"/>
              </a:rPr>
              <a:t> φα</a:t>
            </a:r>
            <a:r>
              <a:rPr lang="en-US" sz="1800" dirty="0" err="1" smtClean="0">
                <a:latin typeface="Palatino Linotype" pitchFamily="18" charset="0"/>
              </a:rPr>
              <a:t>ινομένων</a:t>
            </a:r>
            <a:r>
              <a:rPr lang="en-US" sz="1800" dirty="0" smtClean="0">
                <a:latin typeface="Palatino Linotype" pitchFamily="18" charset="0"/>
              </a:rPr>
              <a:t> κα</a:t>
            </a:r>
            <a:r>
              <a:rPr lang="en-US" sz="1800" dirty="0" err="1" smtClean="0">
                <a:latin typeface="Palatino Linotype" pitchFamily="18" charset="0"/>
              </a:rPr>
              <a:t>τὰ</a:t>
            </a:r>
            <a:r>
              <a:rPr lang="en-US" sz="1800" dirty="0" smtClean="0">
                <a:latin typeface="Palatino Linotype" pitchFamily="18" charset="0"/>
              </a:rPr>
              <a:t> </a:t>
            </a:r>
            <a:r>
              <a:rPr lang="en-US" sz="1800" dirty="0" err="1" smtClean="0">
                <a:latin typeface="Palatino Linotype" pitchFamily="18" charset="0"/>
              </a:rPr>
              <a:t>τὴν</a:t>
            </a:r>
            <a:r>
              <a:rPr lang="en-US" sz="1800" dirty="0" smtClean="0">
                <a:latin typeface="Palatino Linotype" pitchFamily="18" charset="0"/>
              </a:rPr>
              <a:t> α</a:t>
            </a:r>
            <a:r>
              <a:rPr lang="en-US" sz="1800" dirty="0" err="1" smtClean="0">
                <a:latin typeface="Palatino Linotype" pitchFamily="18" charset="0"/>
              </a:rPr>
              <a:t>ἴσθησιν</a:t>
            </a:r>
            <a:r>
              <a:rPr lang="cs-CZ" sz="1800" dirty="0" smtClean="0"/>
              <a:t>).</a:t>
            </a:r>
            <a:br>
              <a:rPr lang="cs-CZ" sz="1800" dirty="0" smtClean="0"/>
            </a:br>
            <a:endParaRPr lang="cs-CZ" sz="1600" b="1" dirty="0" smtClean="0"/>
          </a:p>
          <a:p>
            <a:pPr marL="660400" indent="-660400" eaLnBrk="1" hangingPunct="1">
              <a:buFontTx/>
              <a:buAutoNum type="arabicPeriod" startAt="3"/>
            </a:pPr>
            <a:r>
              <a:rPr lang="cs-CZ" sz="1800" dirty="0" smtClean="0"/>
              <a:t>Zatmění Měsíce.</a:t>
            </a:r>
            <a:endParaRPr lang="cs-CZ" sz="1800" b="1" dirty="0" smtClean="0"/>
          </a:p>
          <a:p>
            <a:pPr marL="660400" indent="-660400" eaLnBrk="1" hangingPunct="1">
              <a:buFontTx/>
              <a:buAutoNum type="arabicPeriod" startAt="4"/>
            </a:pPr>
            <a:r>
              <a:rPr lang="cs-CZ" sz="1800" dirty="0" smtClean="0"/>
              <a:t>Pozorování proměn oblohy v závislosti na zeměpisné šířce.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 smtClean="0"/>
              <a:t>Souhvězdí stoupají nad horizont nebo naopak klesají pod něj při posunu na jih nebo na sever </a:t>
            </a:r>
            <a:r>
              <a:rPr lang="cs-CZ" sz="1400" dirty="0" smtClean="0">
                <a:sym typeface="Wingdings" pitchFamily="2" charset="2"/>
              </a:rPr>
              <a:t></a:t>
            </a:r>
            <a:r>
              <a:rPr lang="cs-CZ" sz="1400" dirty="0" smtClean="0"/>
              <a:t> rozdílný vzhled noční oblohy v Egyptě (na Kypru) a v severských krajích.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400" dirty="0" smtClean="0"/>
              <a:t>Tak velké změny by nemohly nastávat, kdyby Země byla např. plochá deska.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u="sng" dirty="0"/>
              <a:t>3. A. a. Než začneme pracovat – „nebe“?!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8813" indent="-658813">
              <a:spcBef>
                <a:spcPts val="500"/>
              </a:spcBef>
              <a:buFont typeface="Palatino Linotype" pitchFamily="18" charset="0"/>
              <a:buChar char="•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en-US" sz="2000" dirty="0" err="1">
                <a:latin typeface="Palatino Linotype" pitchFamily="18" charset="0"/>
              </a:rPr>
              <a:t>Περὶ</a:t>
            </a:r>
            <a:r>
              <a:rPr lang="en-US" sz="2000" dirty="0">
                <a:latin typeface="Palatino Linotype" pitchFamily="18" charset="0"/>
              </a:rPr>
              <a:t> </a:t>
            </a:r>
            <a:r>
              <a:rPr lang="en-US" sz="2000" dirty="0" err="1">
                <a:latin typeface="Palatino Linotype" pitchFamily="18" charset="0"/>
              </a:rPr>
              <a:t>οὐρ</a:t>
            </a:r>
            <a:r>
              <a:rPr lang="en-US" sz="2000" dirty="0">
                <a:latin typeface="Palatino Linotype" pitchFamily="18" charset="0"/>
              </a:rPr>
              <a:t>ανοῦ</a:t>
            </a:r>
            <a:r>
              <a:rPr lang="cs-CZ" sz="2000" dirty="0"/>
              <a:t> (</a:t>
            </a:r>
            <a:r>
              <a:rPr lang="cs-CZ" sz="2000" i="1" dirty="0"/>
              <a:t>Peri </a:t>
            </a:r>
            <a:r>
              <a:rPr lang="cs-CZ" sz="2000" i="1" dirty="0" err="1"/>
              <a:t>úranú</a:t>
            </a:r>
            <a:r>
              <a:rPr lang="cs-CZ" sz="2000" dirty="0"/>
              <a:t>)</a:t>
            </a:r>
            <a:r>
              <a:rPr lang="cs-CZ" sz="2000" i="1" dirty="0"/>
              <a:t> –</a:t>
            </a:r>
            <a:r>
              <a:rPr lang="cs-CZ" sz="2000" dirty="0"/>
              <a:t> co znamená termín </a:t>
            </a:r>
            <a:r>
              <a:rPr lang="en-US" sz="2000" dirty="0" err="1">
                <a:latin typeface="Palatino Linotype" pitchFamily="18" charset="0"/>
              </a:rPr>
              <a:t>οὐρ</a:t>
            </a:r>
            <a:r>
              <a:rPr lang="en-US" sz="2000" dirty="0">
                <a:latin typeface="Palatino Linotype" pitchFamily="18" charset="0"/>
              </a:rPr>
              <a:t>ανός</a:t>
            </a:r>
            <a:r>
              <a:rPr lang="cs-CZ" sz="2000" dirty="0"/>
              <a:t>?</a:t>
            </a:r>
          </a:p>
          <a:p>
            <a:pPr marL="1033463" lvl="1" indent="-576263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600" dirty="0"/>
              <a:t>Slovo „nebe“ (</a:t>
            </a:r>
            <a:r>
              <a:rPr lang="en-US" sz="1600" dirty="0" err="1">
                <a:latin typeface="Palatino Linotype" pitchFamily="18" charset="0"/>
              </a:rPr>
              <a:t>οὐρ</a:t>
            </a:r>
            <a:r>
              <a:rPr lang="en-US" sz="1600" dirty="0">
                <a:latin typeface="Palatino Linotype" pitchFamily="18" charset="0"/>
              </a:rPr>
              <a:t>ανός</a:t>
            </a:r>
            <a:r>
              <a:rPr lang="cs-CZ" sz="1600" dirty="0"/>
              <a:t>) se obecně užívá ve trojím významu (I, 9):</a:t>
            </a:r>
          </a:p>
          <a:p>
            <a:pPr marL="1408113" lvl="2" indent="-493713">
              <a:spcBef>
                <a:spcPts val="350"/>
              </a:spcBef>
              <a:buFont typeface="Arial Unicode MS" pitchFamily="34" charset="-128"/>
              <a:buAutoNum type="romanLcPeriod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400" dirty="0"/>
              <a:t>Nejvzdálenější, nejkrajnější okruh veškerenstva nebo těleso, které se zde nachází (tj. stálice). V tomto místě mají  sídlit bohové.</a:t>
            </a:r>
          </a:p>
          <a:p>
            <a:pPr marL="1408113" lvl="2" indent="-493713">
              <a:spcBef>
                <a:spcPts val="350"/>
              </a:spcBef>
              <a:buFont typeface="Arial Unicode MS" pitchFamily="34" charset="-128"/>
              <a:buAutoNum type="romanLcPeriod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400" dirty="0"/>
              <a:t>Těleso související s posledním okruhem, které obsahuje měsíc, slunce a planety.</a:t>
            </a:r>
          </a:p>
          <a:p>
            <a:pPr marL="1408113" lvl="2" indent="-493713">
              <a:spcBef>
                <a:spcPts val="350"/>
              </a:spcBef>
              <a:buFont typeface="Arial Unicode MS" pitchFamily="34" charset="-128"/>
              <a:buAutoNum type="romanLcPeriod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400" dirty="0"/>
              <a:t>Těleso obklopené posledním okruhem, tedy celek a veškerenstvo.</a:t>
            </a:r>
            <a:br>
              <a:rPr lang="cs-CZ" sz="1400" dirty="0"/>
            </a:br>
            <a:endParaRPr lang="cs-CZ" sz="1400" dirty="0"/>
          </a:p>
          <a:p>
            <a:pPr marL="1033463" lvl="1" indent="-576263">
              <a:spcBef>
                <a:spcPts val="4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600" dirty="0" err="1"/>
              <a:t>Simplikios</a:t>
            </a:r>
            <a:r>
              <a:rPr lang="cs-CZ" sz="1600" dirty="0"/>
              <a:t>:  Alexandros říká, že celá první kniha je o celku kosmu.</a:t>
            </a:r>
            <a:br>
              <a:rPr lang="cs-CZ" sz="1600" dirty="0"/>
            </a:br>
            <a:endParaRPr lang="cs-CZ" sz="1600" dirty="0"/>
          </a:p>
          <a:p>
            <a:pPr marL="658813" indent="-658813">
              <a:spcBef>
                <a:spcPts val="450"/>
              </a:spcBef>
              <a:buFont typeface="Palatino Linotype" pitchFamily="18" charset="0"/>
              <a:buChar char="•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en-US" sz="2000" dirty="0" err="1">
                <a:latin typeface="Palatino Linotype" pitchFamily="18" charset="0"/>
              </a:rPr>
              <a:t>Περὶ</a:t>
            </a:r>
            <a:r>
              <a:rPr lang="en-US" sz="2000" dirty="0">
                <a:latin typeface="Palatino Linotype" pitchFamily="18" charset="0"/>
              </a:rPr>
              <a:t> </a:t>
            </a:r>
            <a:r>
              <a:rPr lang="en-US" sz="2000" dirty="0" err="1">
                <a:latin typeface="Palatino Linotype" pitchFamily="18" charset="0"/>
              </a:rPr>
              <a:t>οὐρ</a:t>
            </a:r>
            <a:r>
              <a:rPr lang="en-US" sz="2000" dirty="0">
                <a:latin typeface="Palatino Linotype" pitchFamily="18" charset="0"/>
              </a:rPr>
              <a:t>ανοῦ</a:t>
            </a:r>
            <a:r>
              <a:rPr lang="cs-CZ" sz="2000" dirty="0">
                <a:latin typeface="Palatino Linotype" pitchFamily="18" charset="0"/>
              </a:rPr>
              <a:t> X </a:t>
            </a:r>
            <a:r>
              <a:rPr lang="en-US" sz="2000" dirty="0" err="1">
                <a:latin typeface="Palatino Linotype" pitchFamily="18" charset="0"/>
              </a:rPr>
              <a:t>Περὶ</a:t>
            </a:r>
            <a:r>
              <a:rPr lang="en-US" sz="2000" dirty="0">
                <a:latin typeface="Palatino Linotype" pitchFamily="18" charset="0"/>
              </a:rPr>
              <a:t> </a:t>
            </a:r>
            <a:r>
              <a:rPr lang="en-US" sz="2000" dirty="0" err="1">
                <a:latin typeface="Palatino Linotype" pitchFamily="18" charset="0"/>
              </a:rPr>
              <a:t>κόσμου</a:t>
            </a:r>
            <a:r>
              <a:rPr lang="cs-CZ" sz="2000" dirty="0"/>
              <a:t>  (</a:t>
            </a:r>
            <a:r>
              <a:rPr lang="cs-CZ" sz="2000" i="1" dirty="0"/>
              <a:t>Peri </a:t>
            </a:r>
            <a:r>
              <a:rPr lang="cs-CZ" sz="2000" i="1" dirty="0" err="1"/>
              <a:t>kosmú</a:t>
            </a:r>
            <a:r>
              <a:rPr lang="cs-CZ" sz="2000" dirty="0"/>
              <a:t>)</a:t>
            </a:r>
            <a:br>
              <a:rPr lang="cs-CZ" sz="2000" dirty="0"/>
            </a:br>
            <a:endParaRPr lang="cs-CZ" sz="2000" dirty="0"/>
          </a:p>
          <a:p>
            <a:pPr marL="658813" indent="-658813">
              <a:spcBef>
                <a:spcPts val="450"/>
              </a:spcBef>
              <a:buFont typeface="Palatino Linotype" pitchFamily="18" charset="0"/>
              <a:buChar char="•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2000" dirty="0"/>
              <a:t>Ve výkladu: nebe = kosmos (vesmír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927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E. e. Velikost Země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60400" indent="-660400" eaLnBrk="1" hangingPunct="1"/>
            <a:r>
              <a:rPr lang="cs-CZ" sz="2000" dirty="0" smtClean="0"/>
              <a:t>pozorovaná odlišnost souhvězdí na obloze v závislosti na zeměpisné šířce 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Země není příliš velká – jinak by se totiž při změně rovnoběžky viditelná obloha tolik neměnila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Středozemní moře může na západě sousedit přímo s krajinou Indů</a:t>
            </a:r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„matematikové“ vypočítali délku jejího obvodu na čtyřicet myriád stádií = asi </a:t>
            </a:r>
            <a:r>
              <a:rPr lang="cs-CZ" sz="1600" b="1" dirty="0" smtClean="0"/>
              <a:t>70 000 km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(</a:t>
            </a:r>
            <a:r>
              <a:rPr lang="en-US" sz="1600" dirty="0" err="1" smtClean="0">
                <a:latin typeface="Palatino Linotype" pitchFamily="18" charset="0"/>
              </a:rPr>
              <a:t>Μυρί</a:t>
            </a:r>
            <a:r>
              <a:rPr lang="en-US" sz="1600" dirty="0" smtClean="0">
                <a:latin typeface="Palatino Linotype" pitchFamily="18" charset="0"/>
              </a:rPr>
              <a:t>ας</a:t>
            </a:r>
            <a:r>
              <a:rPr lang="cs-CZ" sz="1600" dirty="0" smtClean="0"/>
              <a:t> = 10 000, </a:t>
            </a:r>
            <a:r>
              <a:rPr lang="en-US" sz="1600" dirty="0" err="1" smtClean="0">
                <a:latin typeface="Palatino Linotype" pitchFamily="18" charset="0"/>
              </a:rPr>
              <a:t>στάδιον</a:t>
            </a:r>
            <a:r>
              <a:rPr lang="cs-CZ" sz="1600" dirty="0" smtClean="0"/>
              <a:t> = asi 180 m.)</a:t>
            </a:r>
            <a:br>
              <a:rPr lang="cs-CZ" sz="1600" dirty="0" smtClean="0"/>
            </a:br>
            <a:endParaRPr lang="cs-CZ" sz="1600" dirty="0" smtClean="0"/>
          </a:p>
          <a:p>
            <a:pPr lvl="1" eaLnBrk="1" hangingPunct="1">
              <a:buClr>
                <a:srgbClr val="FFFF00"/>
              </a:buClr>
              <a:buFont typeface="Wingdings" pitchFamily="2" charset="2"/>
              <a:buChar char="§"/>
            </a:pPr>
            <a:r>
              <a:rPr lang="cs-CZ" sz="1600" dirty="0" smtClean="0"/>
              <a:t>Země s takovými rozměry podle Aristotela „není velká“ vzhledem k velikosti ostatních hvězd.</a:t>
            </a:r>
            <a:r>
              <a:rPr lang="cs-CZ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>
                <a:cs typeface="Arial" pitchFamily="34" charset="0"/>
              </a:rPr>
              <a:t>3. B. </a:t>
            </a:r>
            <a:r>
              <a:rPr lang="cs-CZ" sz="3200" i="1" u="sng" dirty="0" err="1">
                <a:cs typeface="Arial" pitchFamily="34" charset="0"/>
              </a:rPr>
              <a:t>Aithér</a:t>
            </a:r>
            <a:r>
              <a:rPr lang="cs-CZ" sz="3200" u="sng" dirty="0">
                <a:cs typeface="Arial" pitchFamily="34" charset="0"/>
              </a:rPr>
              <a:t> – pátý element!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0400" indent="-660400" eaLnBrk="1" hangingPunct="1">
              <a:spcBef>
                <a:spcPts val="1000"/>
              </a:spcBef>
              <a:buFont typeface="+mj-lt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Důkaz – přehled argumentů:</a:t>
            </a:r>
          </a:p>
          <a:p>
            <a:pPr marL="1035050" lvl="1" indent="-577850" eaLnBrk="1" hangingPunct="1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/>
              <a:t>Hlavní argument:</a:t>
            </a:r>
          </a:p>
          <a:p>
            <a:pPr marL="1409700" lvl="2" indent="-495300" eaLnBrk="1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AutoNum type="roman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 přirozenosti pohybů, na základě trajektorie.</a:t>
            </a:r>
            <a:endParaRPr lang="cs-CZ" sz="1800" dirty="0"/>
          </a:p>
          <a:p>
            <a:pPr marL="1035050" lvl="1" indent="-577850" eaLnBrk="1" hangingPunct="1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800" dirty="0"/>
              <a:t>Doplňkové a podpůrné argumenty:</a:t>
            </a:r>
          </a:p>
          <a:p>
            <a:pPr marL="1409700" lvl="2" indent="-495300" eaLnBrk="1" hangingPunct="1">
              <a:spcBef>
                <a:spcPts val="1000"/>
              </a:spcBef>
              <a:buFontTx/>
              <a:buAutoNum type="roman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>
                <a:solidFill>
                  <a:schemeClr val="accent3">
                    <a:lumMod val="75000"/>
                  </a:schemeClr>
                </a:solidFill>
              </a:rPr>
              <a:t>Z přirozenosti pohybů, na základě protiv.</a:t>
            </a:r>
          </a:p>
          <a:p>
            <a:pPr marL="1409700" lvl="2" indent="-495300" eaLnBrk="1" hangingPunct="1">
              <a:spcBef>
                <a:spcPts val="1000"/>
              </a:spcBef>
              <a:buFontTx/>
              <a:buAutoNum type="roman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 dokonalosti kruhu a kruhového pohybu.</a:t>
            </a:r>
          </a:p>
          <a:p>
            <a:pPr marL="1409700" lvl="2" indent="-495300" eaLnBrk="1" hangingPunct="1">
              <a:spcBef>
                <a:spcPts val="1000"/>
              </a:spcBef>
              <a:buFontTx/>
              <a:buAutoNum type="roman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>
                <a:solidFill>
                  <a:schemeClr val="accent3">
                    <a:lumMod val="75000"/>
                  </a:schemeClr>
                </a:solidFill>
              </a:rPr>
              <a:t>„Dialektický“ argument ze vztahu protivnosti přirozeného a nepřirozeného pohybu.</a:t>
            </a:r>
          </a:p>
          <a:p>
            <a:pPr marL="1409700" lvl="2" indent="-495300" eaLnBrk="1" hangingPunct="1">
              <a:spcBef>
                <a:spcPts val="1000"/>
              </a:spcBef>
              <a:buFontTx/>
              <a:buAutoNum type="roman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>
                <a:solidFill>
                  <a:schemeClr val="accent3">
                    <a:lumMod val="75000"/>
                  </a:schemeClr>
                </a:solidFill>
              </a:rPr>
              <a:t>Z vlastností kruhového pohybu</a:t>
            </a:r>
            <a: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cs-CZ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6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B. a. </a:t>
            </a:r>
            <a:r>
              <a:rPr lang="cs-CZ" sz="2800" i="1" u="sng" dirty="0" err="1" smtClean="0"/>
              <a:t>Aithér</a:t>
            </a:r>
            <a:r>
              <a:rPr lang="cs-CZ" sz="2800" i="1" u="sng" dirty="0" smtClean="0"/>
              <a:t> </a:t>
            </a:r>
            <a:r>
              <a:rPr lang="cs-CZ" sz="2800" u="sng" dirty="0" smtClean="0"/>
              <a:t>– důkaz (I 2)</a:t>
            </a:r>
            <a:endParaRPr lang="cs-CZ" sz="2800" i="1" u="sng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1217613" indent="-1216025" eaLnBrk="1" hangingPunct="1">
              <a:spcBef>
                <a:spcPts val="1000"/>
              </a:spcBef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 dirty="0" smtClean="0"/>
              <a:t>Ad i. Argument z přirozenosti pohybů, na základě trajektorie.</a:t>
            </a:r>
          </a:p>
          <a:p>
            <a:pPr marL="1217613" indent="-1216025" eaLnBrk="1" hangingPunct="1">
              <a:spcBef>
                <a:spcPts val="1000"/>
              </a:spcBef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smtClean="0"/>
              <a:t>1. axióm</a:t>
            </a:r>
            <a:r>
              <a:rPr lang="cs-CZ" sz="1600" dirty="0" smtClean="0"/>
              <a:t>: </a:t>
            </a:r>
            <a:r>
              <a:rPr lang="cs-CZ" sz="1600" b="1" dirty="0" smtClean="0"/>
              <a:t>Přirozenost je počátkem pohybu přirozených těles</a:t>
            </a:r>
            <a:r>
              <a:rPr lang="cs-CZ" sz="1600" dirty="0" smtClean="0"/>
              <a:t> (</a:t>
            </a:r>
            <a:r>
              <a:rPr lang="cs-CZ" sz="1600" i="1" dirty="0" err="1" smtClean="0"/>
              <a:t>Phys</a:t>
            </a:r>
            <a:r>
              <a:rPr lang="cs-CZ" sz="1600" i="1" dirty="0" smtClean="0"/>
              <a:t>.</a:t>
            </a:r>
            <a:r>
              <a:rPr lang="cs-CZ" sz="1600" dirty="0" smtClean="0"/>
              <a:t>).</a:t>
            </a:r>
            <a:endParaRPr lang="cs-CZ" sz="1600" b="1" dirty="0" smtClean="0"/>
          </a:p>
          <a:p>
            <a:pPr marL="1217613" indent="-1216025" eaLnBrk="1" hangingPunct="1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smtClean="0"/>
              <a:t>2. axióm</a:t>
            </a:r>
            <a:r>
              <a:rPr lang="cs-CZ" sz="1600" dirty="0" smtClean="0"/>
              <a:t>: Jsou dva základní, tedy jednoduché druhy místního pohybu (</a:t>
            </a:r>
            <a:r>
              <a:rPr lang="cs-CZ" sz="1600" i="1" dirty="0" err="1" smtClean="0"/>
              <a:t>Phys</a:t>
            </a:r>
            <a:r>
              <a:rPr lang="cs-CZ" sz="1600" i="1" dirty="0" smtClean="0"/>
              <a:t>.</a:t>
            </a:r>
            <a:r>
              <a:rPr lang="cs-CZ" sz="1600" dirty="0" smtClean="0"/>
              <a:t>)</a:t>
            </a:r>
          </a:p>
          <a:p>
            <a:pPr marL="990600" lvl="1" indent="-5334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kruhový (</a:t>
            </a:r>
            <a:r>
              <a:rPr lang="cs-CZ" sz="1400" dirty="0" err="1" smtClean="0">
                <a:latin typeface="Palatino Linotype" pitchFamily="18" charset="0"/>
              </a:rPr>
              <a:t>κύκλῳ</a:t>
            </a:r>
            <a:r>
              <a:rPr lang="cs-CZ" sz="1400" dirty="0" smtClean="0"/>
              <a:t>) = kolem středu,</a:t>
            </a:r>
          </a:p>
          <a:p>
            <a:pPr marL="990600" lvl="1" indent="-5334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přímočarý (</a:t>
            </a:r>
            <a:r>
              <a:rPr lang="en-US" sz="1400" dirty="0" err="1" smtClean="0">
                <a:latin typeface="Palatino Linotype" pitchFamily="18" charset="0"/>
              </a:rPr>
              <a:t>εὐθεῖ</a:t>
            </a:r>
            <a:r>
              <a:rPr lang="en-US" sz="1400" dirty="0" smtClean="0">
                <a:latin typeface="Palatino Linotype" pitchFamily="18" charset="0"/>
              </a:rPr>
              <a:t>α</a:t>
            </a:r>
            <a:r>
              <a:rPr lang="cs-CZ" sz="1400" dirty="0" smtClean="0"/>
              <a:t>) = nahoru, tj. od středu, a dolů, tj. ke středu.</a:t>
            </a:r>
          </a:p>
          <a:p>
            <a:pPr marL="1217613" indent="-1216025" eaLnBrk="1" hangingPunct="1">
              <a:buClr>
                <a:schemeClr val="folHlink"/>
              </a:buClr>
              <a:buFont typeface="Wingdings" pitchFamily="2" charset="2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smtClean="0"/>
              <a:t>3. axióm</a:t>
            </a:r>
            <a:r>
              <a:rPr lang="cs-CZ" sz="1600" dirty="0" smtClean="0"/>
              <a:t>: Tělesa jsou jednoduchá (tj. ta, která mají přirozený počátek pohybu, např. oheň, země…) a složená, proto budou jednoduché a smíšené i pohyby.</a:t>
            </a:r>
          </a:p>
          <a:p>
            <a:pPr marL="1217613" indent="-1216025" eaLnBrk="1" hangingPunct="1">
              <a:buFont typeface="Arial Unicode MS" pitchFamily="34" charset="-128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Důkaz:</a:t>
            </a:r>
          </a:p>
          <a:p>
            <a:pPr marL="990600" lvl="1" indent="-533400" eaLnBrk="1" hangingPunct="1">
              <a:spcBef>
                <a:spcPts val="8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>
                <a:solidFill>
                  <a:srgbClr val="FF0000"/>
                </a:solidFill>
              </a:rPr>
              <a:t>Jestliže</a:t>
            </a:r>
            <a:r>
              <a:rPr lang="cs-CZ" sz="1400" dirty="0" smtClean="0"/>
              <a:t> tedy existuje jednoduchý pohyb (podle axiómu 1. a 3.) a</a:t>
            </a:r>
          </a:p>
          <a:p>
            <a:pPr marL="990600" lvl="1" indent="-533400" eaLnBrk="1" hangingPunct="1">
              <a:spcBef>
                <a:spcPts val="8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>
                <a:solidFill>
                  <a:srgbClr val="FF0000"/>
                </a:solidFill>
              </a:rPr>
              <a:t>jestliže</a:t>
            </a:r>
            <a:r>
              <a:rPr lang="cs-CZ" sz="1400" dirty="0" smtClean="0"/>
              <a:t> pohyb v kruhu je jednoduchý (2.) a</a:t>
            </a:r>
          </a:p>
          <a:p>
            <a:pPr marL="990600" lvl="1" indent="-533400" eaLnBrk="1" hangingPunct="1">
              <a:spcBef>
                <a:spcPts val="8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>
                <a:solidFill>
                  <a:srgbClr val="FF0000"/>
                </a:solidFill>
              </a:rPr>
              <a:t>jestliže</a:t>
            </a:r>
            <a:r>
              <a:rPr lang="cs-CZ" sz="1400" dirty="0" smtClean="0"/>
              <a:t> jednoduchý pohyb náleží jednoduchému tělesu (podle 3.), a</a:t>
            </a:r>
          </a:p>
          <a:p>
            <a:pPr marL="990600" lvl="1" indent="-533400" eaLnBrk="1" hangingPunct="1">
              <a:spcBef>
                <a:spcPts val="8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>
                <a:solidFill>
                  <a:srgbClr val="FF0000"/>
                </a:solidFill>
              </a:rPr>
              <a:t>jestliže</a:t>
            </a:r>
            <a:r>
              <a:rPr lang="cs-CZ" sz="1400" dirty="0" smtClean="0"/>
              <a:t> </a:t>
            </a:r>
            <a:r>
              <a:rPr lang="cs-CZ" sz="1400" u="sng" dirty="0" smtClean="0"/>
              <a:t>4. axióm</a:t>
            </a:r>
            <a:r>
              <a:rPr lang="cs-CZ" sz="1400" dirty="0" smtClean="0"/>
              <a:t>: každé jednoduché těleso má jen jeden přirozený pohyb,</a:t>
            </a:r>
          </a:p>
          <a:p>
            <a:pPr marL="990600" lvl="1" indent="-533400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b="1" dirty="0" smtClean="0"/>
              <a:t>→ </a:t>
            </a:r>
            <a:r>
              <a:rPr lang="cs-CZ" sz="1400" b="1" dirty="0" smtClean="0">
                <a:solidFill>
                  <a:srgbClr val="0000FF"/>
                </a:solidFill>
              </a:rPr>
              <a:t>pak</a:t>
            </a:r>
            <a:r>
              <a:rPr lang="cs-CZ" sz="1400" b="1" dirty="0" smtClean="0"/>
              <a:t> musí existovat jednoduché těleso, které se přirozeně pohybuje v kruhu.</a:t>
            </a:r>
          </a:p>
          <a:p>
            <a:pPr marL="0" indent="0" eaLnBrk="1" hangingPunct="1">
              <a:buClr>
                <a:schemeClr val="folHlink"/>
              </a:buClr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 eaLnBrk="1" hangingPunct="1">
              <a:buClr>
                <a:schemeClr val="folHlink"/>
              </a:buClr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S něčím podobným jsme se už setkali – vzpomínáte?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marL="1435100" lvl="2" indent="-577850" eaLnBrk="1" hangingPunct="1">
              <a:buClr>
                <a:srgbClr val="FFFF00"/>
              </a:buClr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u="sng" dirty="0" smtClean="0"/>
              <a:t>3. B. a. </a:t>
            </a:r>
            <a:r>
              <a:rPr lang="cs-CZ" sz="2800" i="1" u="sng" dirty="0" err="1" smtClean="0"/>
              <a:t>Aithér</a:t>
            </a:r>
            <a:r>
              <a:rPr lang="cs-CZ" sz="2800" i="1" u="sng" dirty="0" smtClean="0"/>
              <a:t> </a:t>
            </a:r>
            <a:r>
              <a:rPr lang="cs-CZ" sz="2800" u="sng" dirty="0" smtClean="0"/>
              <a:t>– důkaz (I 2)</a:t>
            </a:r>
            <a:endParaRPr lang="cs-CZ" sz="2800" i="1" u="sng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341313" indent="-341313" eaLnBrk="1" hangingPunct="1">
              <a:spcBef>
                <a:spcPts val="1000"/>
              </a:spcBef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 dirty="0" smtClean="0"/>
              <a:t>Ad </a:t>
            </a:r>
            <a:r>
              <a:rPr lang="cs-CZ" sz="2000" i="1" dirty="0" err="1" smtClean="0"/>
              <a:t>iii</a:t>
            </a:r>
            <a:r>
              <a:rPr lang="cs-CZ" sz="2000" i="1" dirty="0" smtClean="0"/>
              <a:t>. Argument z dokonalosti kruhu a kruhového pohybu.</a:t>
            </a:r>
          </a:p>
          <a:p>
            <a:pPr marL="341313" indent="-341313" eaLnBrk="1" hangingPunct="1">
              <a:buFont typeface="Arial Unicode MS" pitchFamily="34" charset="-128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u="sng" dirty="0" smtClean="0"/>
              <a:t>7. axióm</a:t>
            </a:r>
            <a:r>
              <a:rPr lang="cs-CZ" sz="1600" dirty="0" smtClean="0"/>
              <a:t>: </a:t>
            </a:r>
            <a:r>
              <a:rPr lang="cs-CZ" sz="1600" b="1" dirty="0" smtClean="0"/>
              <a:t>Kruh je dokonalý (</a:t>
            </a:r>
            <a:r>
              <a:rPr lang="en-US" sz="1600" b="1" dirty="0" err="1" smtClean="0">
                <a:latin typeface="Palatino Linotype" pitchFamily="18" charset="0"/>
              </a:rPr>
              <a:t>τέλειος</a:t>
            </a:r>
            <a:r>
              <a:rPr lang="cs-CZ" sz="1600" b="1" dirty="0" smtClean="0"/>
              <a:t>) tvar</a:t>
            </a:r>
            <a:r>
              <a:rPr lang="cs-CZ" sz="1600" dirty="0" smtClean="0"/>
              <a:t>, čára nikoli, protože je buď bez konce a meze (je-li nekonečná), nebo může být libovolně prodlužována (je-li omezená).</a:t>
            </a:r>
            <a:br>
              <a:rPr lang="cs-CZ" sz="1600" dirty="0" smtClean="0"/>
            </a:br>
            <a:endParaRPr lang="cs-CZ" sz="1600" dirty="0" smtClean="0"/>
          </a:p>
          <a:p>
            <a:pPr marL="341313" indent="-341313" eaLnBrk="1" hangingPunct="1">
              <a:buFont typeface="Arial Unicode MS" pitchFamily="34" charset="-128"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Důkaz:</a:t>
            </a:r>
          </a:p>
          <a:p>
            <a:pPr marL="741363" lvl="1" indent="-284163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>
                <a:solidFill>
                  <a:srgbClr val="FF0000"/>
                </a:solidFill>
              </a:rPr>
              <a:t>Jestliže</a:t>
            </a:r>
            <a:r>
              <a:rPr lang="cs-CZ" sz="1600" dirty="0" smtClean="0"/>
              <a:t> přednější pohyb náleží přirozeně vyššímu tělesu a</a:t>
            </a:r>
          </a:p>
          <a:p>
            <a:pPr marL="741363" lvl="1" indent="-284163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>
                <a:solidFill>
                  <a:srgbClr val="FF0000"/>
                </a:solidFill>
              </a:rPr>
              <a:t>jestliže</a:t>
            </a:r>
            <a:r>
              <a:rPr lang="cs-CZ" sz="1600" dirty="0" smtClean="0"/>
              <a:t> pohyb v kruhu je přednější než pohyb přímočarý a</a:t>
            </a:r>
          </a:p>
          <a:p>
            <a:pPr marL="741363" lvl="1" indent="-284163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>
                <a:solidFill>
                  <a:srgbClr val="FF0000"/>
                </a:solidFill>
              </a:rPr>
              <a:t>jestliže</a:t>
            </a:r>
            <a:r>
              <a:rPr lang="cs-CZ" sz="1600" dirty="0" smtClean="0"/>
              <a:t> přímočarý pohyb náleží jednoduchým tělesům,</a:t>
            </a:r>
          </a:p>
          <a:p>
            <a:pPr marL="741363" lvl="1" indent="-284163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→ </a:t>
            </a:r>
            <a:r>
              <a:rPr lang="cs-CZ" sz="1600" dirty="0" smtClean="0">
                <a:solidFill>
                  <a:srgbClr val="0000FF"/>
                </a:solidFill>
              </a:rPr>
              <a:t>pak</a:t>
            </a:r>
            <a:r>
              <a:rPr lang="cs-CZ" sz="1600" dirty="0" smtClean="0"/>
              <a:t> pohyb v kruhu nutně musí náležet některému z jednoduchých těles, a</a:t>
            </a:r>
            <a:br>
              <a:rPr lang="cs-CZ" sz="1600" dirty="0" smtClean="0"/>
            </a:br>
            <a:r>
              <a:rPr lang="cs-CZ" sz="1600" dirty="0" smtClean="0"/>
              <a:t>tedy musí existovat nějaká tělesná jsoucnost, odlišná od zdejších prvků, božštější a prvotnější než ony.</a:t>
            </a:r>
            <a:br>
              <a:rPr lang="cs-CZ" sz="1600" dirty="0" smtClean="0"/>
            </a:br>
            <a:endParaRPr lang="cs-CZ" sz="1600" dirty="0" smtClean="0"/>
          </a:p>
          <a:p>
            <a:pPr marL="341313" indent="-341313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Platónská představa: kruhový pohyb je božský (protože je pravidelný, trvalý a nepůsobí žádnou změnu – ontologické důvody).</a:t>
            </a:r>
          </a:p>
          <a:p>
            <a:pPr marL="741363" lvl="1" indent="-341313" eaLnBrk="1" hangingPunct="1">
              <a:buClr>
                <a:srgbClr val="FFFF00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err="1" smtClean="0"/>
              <a:t>Aristotelés</a:t>
            </a:r>
            <a:r>
              <a:rPr lang="cs-CZ" sz="1400" dirty="0" smtClean="0"/>
              <a:t> předkládá důvody spíše fyzikální či geometrické.</a:t>
            </a:r>
          </a:p>
          <a:p>
            <a:pPr marL="341313" indent="-341313" eaLnBrk="1" hangingPunct="1"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>
                <a:sym typeface="Wingdings" pitchFamily="2" charset="2"/>
              </a:rPr>
              <a:t> </a:t>
            </a:r>
            <a:r>
              <a:rPr lang="cs-CZ" sz="1600" dirty="0" smtClean="0"/>
              <a:t>ontologická hierarchie jsoucen – existuje určitý význačný prvek.</a:t>
            </a:r>
          </a:p>
          <a:p>
            <a:pPr marL="1435100" lvl="2" indent="-577850" eaLnBrk="1" hangingPunct="1">
              <a:buClr>
                <a:srgbClr val="FFFF00"/>
              </a:buClr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37725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normAutofit/>
          </a:bodyPr>
          <a:lstStyle/>
          <a:p>
            <a:pPr eaLnBrk="1" hangingPunct="1"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  <a:defRPr/>
            </a:pPr>
            <a:r>
              <a:rPr lang="cs-CZ" sz="2800" u="sng" dirty="0"/>
              <a:t>3. B. a. </a:t>
            </a:r>
            <a:r>
              <a:rPr lang="cs-CZ" sz="2800" i="1" u="sng" dirty="0" err="1"/>
              <a:t>Aithér</a:t>
            </a:r>
            <a:r>
              <a:rPr lang="cs-CZ" sz="2800" i="1" u="sng" dirty="0"/>
              <a:t> </a:t>
            </a:r>
            <a:r>
              <a:rPr lang="cs-CZ" sz="2800" u="sng" dirty="0"/>
              <a:t>– důkaz (I 2)</a:t>
            </a:r>
            <a:endParaRPr lang="cs-CZ" sz="2800" u="sng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41313" indent="-341313" eaLnBrk="1" hangingPunct="1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Závěr: </a:t>
            </a:r>
            <a:r>
              <a:rPr lang="cs-CZ" sz="2000" i="1" dirty="0" smtClean="0"/>
              <a:t>Existuje ještě jiné těleso kromě těch kolem nás, které je odloučené a má o tolik vznešenější přirozenost, o kolik je vzdáleno od těles našeho světa.</a:t>
            </a:r>
          </a:p>
          <a:p>
            <a:pPr marL="341313" indent="-341313" eaLnBrk="1" hangingPunct="1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 smtClean="0"/>
              <a:t>Zhodnocení argumentace:</a:t>
            </a:r>
            <a:endParaRPr lang="cs-CZ" sz="1600" dirty="0" smtClean="0"/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Empirie v pozadí argumentů: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snaha vysvětlit </a:t>
            </a:r>
            <a:r>
              <a:rPr lang="cs-CZ" sz="1400" b="1" dirty="0" smtClean="0"/>
              <a:t>pozorovaný</a:t>
            </a:r>
            <a:r>
              <a:rPr lang="cs-CZ" sz="1400" dirty="0" smtClean="0"/>
              <a:t> kruhový pohyb nebe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výslovný odkaz na pozorování pohybu ohně („vidíme – </a:t>
            </a:r>
            <a:r>
              <a:rPr lang="en-US" sz="1400" dirty="0" err="1" smtClean="0">
                <a:latin typeface="Palatino Linotype Greek" pitchFamily="16" charset="0"/>
              </a:rPr>
              <a:t>ὁρῶμεν</a:t>
            </a:r>
            <a:r>
              <a:rPr lang="cs-CZ" sz="1400" dirty="0" smtClean="0"/>
              <a:t>, že pohyb ohně je přímočarý směrem od středu“)</a:t>
            </a:r>
            <a:br>
              <a:rPr lang="cs-CZ" sz="1400" dirty="0" smtClean="0"/>
            </a:br>
            <a:endParaRPr lang="cs-CZ" sz="1400" dirty="0" smtClean="0"/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 smtClean="0"/>
              <a:t>Problematické geometrické východisko: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jednak tvrzení, že kruhový pohyb nemá protivu (</a:t>
            </a:r>
            <a:r>
              <a:rPr lang="cs-CZ" sz="1400" dirty="0" err="1" smtClean="0"/>
              <a:t>Aristotelés</a:t>
            </a:r>
            <a:r>
              <a:rPr lang="cs-CZ" sz="1400" dirty="0" smtClean="0"/>
              <a:t> např. odmítá možnost, že pohyb po směru hodinových ručiček je protivný pohybu proti směru – viz 4. kap.)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jednak přiřazení jednoduchých těles jednoduchým pohybům – ke každému druhu přímočarého pohybu totiž přiřazuje 2 tělesa. Tedy –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 smtClean="0"/>
              <a:t>cíl („důkaz“ existence věčného a neměnného prvku) je pro něj zřejmě důležitější než korektnost argumentace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1895</Words>
  <Application>Microsoft Office PowerPoint</Application>
  <PresentationFormat>Předvádění na obrazovce (4:3)</PresentationFormat>
  <Paragraphs>438</Paragraphs>
  <Slides>50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Výchozí návrh</vt:lpstr>
      <vt:lpstr>3. A. Minule jsme skončili tím, že…</vt:lpstr>
      <vt:lpstr>3. A. … přičemž vše se pohybovalo takto:</vt:lpstr>
      <vt:lpstr>3. A. Ovšem na nebi to vypadá jinak!</vt:lpstr>
      <vt:lpstr>IV. 3. Aristotelovo nebe – obsah</vt:lpstr>
      <vt:lpstr>3. A. a. Než začneme pracovat – „nebe“?!</vt:lpstr>
      <vt:lpstr>3. B. Aithér – pátý element!</vt:lpstr>
      <vt:lpstr>3. B. a. Aithér – důkaz (I 2)</vt:lpstr>
      <vt:lpstr>3. B. a. Aithér – důkaz (I 2)</vt:lpstr>
      <vt:lpstr>3. B. a. Aithér – důkaz (I 2)</vt:lpstr>
      <vt:lpstr>3. B. b. Aithér – vlastnosti (I 3-4)</vt:lpstr>
      <vt:lpstr>3. C. Aithér a nebeská tělesa</vt:lpstr>
      <vt:lpstr>3. C. a. Podstata nebeských těles – látka (II 7)</vt:lpstr>
      <vt:lpstr>3. C. a. Podstata nebeských těles – látka (II 7)</vt:lpstr>
      <vt:lpstr>3. C. a. Podstata nebeských těles – látka (II 7)</vt:lpstr>
      <vt:lpstr>3. C. a. Podstata nebeských těles – tvar (II 11)</vt:lpstr>
      <vt:lpstr>3. C. b. Kruhový pohyb nebeských těles – kulový tvar nebe (II 4)</vt:lpstr>
      <vt:lpstr>3. C. b. Kruhový pohyb nebeských těles – kulový tvar nebe (II 4)</vt:lpstr>
      <vt:lpstr>3. C. b. Kruhový pohyb nebeských těles – kulový tvar nebe (II 4)</vt:lpstr>
      <vt:lpstr>Aristotelův kosmos I – kulový tvar a sféry (© Michal Peichl, 2013)</vt:lpstr>
      <vt:lpstr>Aristotelův kosmos II – sféry a tělesa (© Michal Peichl, 2013)</vt:lpstr>
      <vt:lpstr>3. C. b. Kruhový pohyb nebeských těles (II 8-10, 12)</vt:lpstr>
      <vt:lpstr>3. C. b. Kruhový pohyb nebeských těles (II 8-10, 12)</vt:lpstr>
      <vt:lpstr>3. C. b. Kruhový pohyb nebeských těles (II 8-10, 12)</vt:lpstr>
      <vt:lpstr>3. C. b. Kruhový pohyb nebeských těles (II 8-10, 12)</vt:lpstr>
      <vt:lpstr>3. C. c. Složený kruhový pohyb (Met. XII 8)</vt:lpstr>
      <vt:lpstr>3. C. c. Složený kruhový pohyb (Met. XII 8)</vt:lpstr>
      <vt:lpstr>3. C. d. A první pohybující nepohnuté? (I 9)</vt:lpstr>
      <vt:lpstr>3. C. d. A první pohybující nepohnuté? (I 9)</vt:lpstr>
      <vt:lpstr>3. D. Vlastnosti celku kosmu</vt:lpstr>
      <vt:lpstr>3. D. a. Dokonalost celku světa (I 1)</vt:lpstr>
      <vt:lpstr>3. D. b. Konečnost (omezenost) kosmu (I 5-7)</vt:lpstr>
      <vt:lpstr>3. D. b. Nekonečné se nemůže pohybovat v kruhu  (I 5)</vt:lpstr>
      <vt:lpstr>3. D. b. Nekonečné se nemůže pohybovat přímočaře (I 6)</vt:lpstr>
      <vt:lpstr>3. D. b. Nekonečné se nemůže pohybovat přímočaře (I 6)</vt:lpstr>
      <vt:lpstr>3. D. b. Experimentální demonstrace nekonečně těžkého</vt:lpstr>
      <vt:lpstr>3. D. b. Totéž zpomaleně</vt:lpstr>
      <vt:lpstr>3. D. b. Těleso jako složené z částí nemůže být neomezené (I 7)</vt:lpstr>
      <vt:lpstr>3. D. c. Jeden svět nutně stačí! (I 8-9)</vt:lpstr>
      <vt:lpstr>3. D. c. Jeden svět stačí – pohyby a středy (I 8)</vt:lpstr>
      <vt:lpstr>Prezentace aplikace PowerPoint</vt:lpstr>
      <vt:lpstr>3. D. c. Jeden svět stačí – vyčerpání látky (I 9)</vt:lpstr>
      <vt:lpstr>3. D. c. Jeden svět stačí – vyčerpání látky (I 9)</vt:lpstr>
      <vt:lpstr>3. D. d. Jeden svět je věčný! (I 10-12)</vt:lpstr>
      <vt:lpstr>3. E. Země v kosmu (II 3, 13-14)</vt:lpstr>
      <vt:lpstr>3. E. a. Nutnost existence Země (II 3)</vt:lpstr>
      <vt:lpstr>3. E. a. Nutnost existence Země (II 3)</vt:lpstr>
      <vt:lpstr>3. E. b. Poloha a pohyb Země – „teorie“</vt:lpstr>
      <vt:lpstr>3. E. c. Poloha a pohyb Země – „empirie“</vt:lpstr>
      <vt:lpstr>3. E. d. Tvar Země</vt:lpstr>
      <vt:lpstr>3. E. e. Velikost Země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IV. Přírodní filosofie (fyzika)</dc:title>
  <dc:creator>filoz</dc:creator>
  <cp:lastModifiedBy>Josef Petrželka</cp:lastModifiedBy>
  <cp:revision>127</cp:revision>
  <cp:lastPrinted>1601-01-01T00:00:00Z</cp:lastPrinted>
  <dcterms:created xsi:type="dcterms:W3CDTF">2008-11-25T13:26:55Z</dcterms:created>
  <dcterms:modified xsi:type="dcterms:W3CDTF">2013-06-24T09:29:45Z</dcterms:modified>
</cp:coreProperties>
</file>