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248599-29AD-4383-A3A2-440B01B95BA0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35CD5D-D252-44FD-BBA9-CE03CD0848B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Tvorba vrcholného baroka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 fontScale="62500" lnSpcReduction="20000"/>
          </a:bodyPr>
          <a:lstStyle/>
          <a:p>
            <a:pPr algn="r"/>
            <a:endParaRPr lang="cs-CZ" sz="2400" dirty="0"/>
          </a:p>
          <a:p>
            <a:pPr algn="r"/>
            <a:endParaRPr lang="cs-CZ" sz="2400" dirty="0"/>
          </a:p>
          <a:p>
            <a:pPr algn="r"/>
            <a:r>
              <a:rPr lang="cs-CZ" sz="2400" dirty="0" smtClean="0"/>
              <a:t> Mgr. Monika Hornová</a:t>
            </a:r>
          </a:p>
          <a:p>
            <a:pPr algn="r"/>
            <a:r>
              <a:rPr lang="cs-CZ" sz="2400" dirty="0" smtClean="0"/>
              <a:t>Jaro 2012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805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Periodizace baroka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rané baroko: 1580 – </a:t>
            </a:r>
            <a:r>
              <a:rPr lang="cs-CZ" dirty="0" smtClean="0"/>
              <a:t>1620</a:t>
            </a:r>
          </a:p>
          <a:p>
            <a:pPr lvl="1"/>
            <a:r>
              <a:rPr lang="cs-CZ" dirty="0" err="1"/>
              <a:t>Mikołaj</a:t>
            </a:r>
            <a:r>
              <a:rPr lang="cs-CZ" dirty="0"/>
              <a:t> </a:t>
            </a:r>
            <a:r>
              <a:rPr lang="cs-CZ" dirty="0" err="1"/>
              <a:t>Sęp</a:t>
            </a:r>
            <a:r>
              <a:rPr lang="cs-CZ" dirty="0"/>
              <a:t> </a:t>
            </a:r>
            <a:r>
              <a:rPr lang="cs-CZ" dirty="0" err="1" smtClean="0"/>
              <a:t>Szarzyński</a:t>
            </a:r>
            <a:r>
              <a:rPr lang="cs-CZ" dirty="0" smtClean="0"/>
              <a:t>, </a:t>
            </a:r>
            <a:r>
              <a:rPr lang="cs-CZ" dirty="0"/>
              <a:t>Piotr </a:t>
            </a:r>
            <a:r>
              <a:rPr lang="cs-CZ" dirty="0" err="1" smtClean="0"/>
              <a:t>Skarga</a:t>
            </a:r>
            <a:r>
              <a:rPr lang="cs-CZ" dirty="0" smtClean="0"/>
              <a:t>, Piotr </a:t>
            </a:r>
            <a:r>
              <a:rPr lang="cs-CZ" dirty="0" err="1" smtClean="0"/>
              <a:t>Kochanowski</a:t>
            </a:r>
            <a:endParaRPr lang="cs-CZ" dirty="0"/>
          </a:p>
          <a:p>
            <a:pPr lvl="0"/>
            <a:r>
              <a:rPr lang="cs-CZ" dirty="0"/>
              <a:t>vrcholné baroko: 1620 – </a:t>
            </a:r>
            <a:r>
              <a:rPr lang="cs-CZ" dirty="0" smtClean="0"/>
              <a:t>1680</a:t>
            </a:r>
          </a:p>
          <a:p>
            <a:pPr lvl="1"/>
            <a:r>
              <a:rPr lang="cs-CZ" dirty="0" err="1"/>
              <a:t>J.A.Morsztyn</a:t>
            </a:r>
            <a:r>
              <a:rPr lang="cs-CZ" dirty="0"/>
              <a:t>, Daniel </a:t>
            </a:r>
            <a:r>
              <a:rPr lang="cs-CZ" dirty="0" err="1" smtClean="0"/>
              <a:t>Naborowski</a:t>
            </a:r>
            <a:r>
              <a:rPr lang="cs-CZ" dirty="0" smtClean="0"/>
              <a:t>, W. </a:t>
            </a:r>
            <a:r>
              <a:rPr lang="cs-CZ" dirty="0" err="1" smtClean="0"/>
              <a:t>Potocki</a:t>
            </a:r>
            <a:r>
              <a:rPr lang="cs-CZ" dirty="0" smtClean="0"/>
              <a:t>, </a:t>
            </a:r>
            <a:r>
              <a:rPr lang="cs-CZ" dirty="0"/>
              <a:t>Jan </a:t>
            </a:r>
            <a:r>
              <a:rPr lang="cs-CZ" dirty="0" err="1" smtClean="0"/>
              <a:t>Chryzostom</a:t>
            </a:r>
            <a:r>
              <a:rPr lang="cs-CZ" dirty="0" smtClean="0"/>
              <a:t> </a:t>
            </a:r>
            <a:r>
              <a:rPr lang="cs-CZ" dirty="0"/>
              <a:t>Pasek</a:t>
            </a:r>
          </a:p>
          <a:p>
            <a:r>
              <a:rPr lang="cs-CZ" dirty="0"/>
              <a:t>pozdní baroko: 1680 – </a:t>
            </a:r>
            <a:r>
              <a:rPr lang="cs-CZ" dirty="0" smtClean="0"/>
              <a:t>1740</a:t>
            </a:r>
          </a:p>
          <a:p>
            <a:pPr lvl="1"/>
            <a:r>
              <a:rPr lang="cs-CZ" dirty="0"/>
              <a:t>Józef </a:t>
            </a:r>
            <a:r>
              <a:rPr lang="cs-CZ" dirty="0" err="1"/>
              <a:t>Baka</a:t>
            </a:r>
            <a:r>
              <a:rPr lang="cs-CZ" dirty="0"/>
              <a:t>, </a:t>
            </a:r>
            <a:r>
              <a:rPr lang="cs-CZ" dirty="0" err="1"/>
              <a:t>Wacław</a:t>
            </a:r>
            <a:r>
              <a:rPr lang="cs-CZ" dirty="0"/>
              <a:t> Piotr </a:t>
            </a:r>
            <a:r>
              <a:rPr lang="cs-CZ" dirty="0" err="1"/>
              <a:t>Rzewuski</a:t>
            </a:r>
            <a:r>
              <a:rPr lang="cs-CZ" dirty="0"/>
              <a:t>, </a:t>
            </a:r>
            <a:r>
              <a:rPr lang="cs-CZ" dirty="0" err="1"/>
              <a:t>Elżbieta</a:t>
            </a:r>
            <a:r>
              <a:rPr lang="cs-CZ" dirty="0"/>
              <a:t> </a:t>
            </a:r>
            <a:r>
              <a:rPr lang="cs-CZ" dirty="0" err="1"/>
              <a:t>Drużbacka</a:t>
            </a:r>
            <a:r>
              <a:rPr lang="cs-CZ" dirty="0"/>
              <a:t>, </a:t>
            </a:r>
            <a:r>
              <a:rPr lang="cs-CZ" dirty="0" err="1"/>
              <a:t>Jędrzej</a:t>
            </a:r>
            <a:r>
              <a:rPr lang="cs-CZ" dirty="0"/>
              <a:t> </a:t>
            </a:r>
            <a:r>
              <a:rPr lang="cs-CZ" dirty="0" err="1" smtClean="0"/>
              <a:t>Kitowicz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09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Font typeface="Courier New" pitchFamily="49" charset="0"/>
              <a:buChar char="o"/>
            </a:pPr>
            <a:r>
              <a:rPr lang="cs-CZ" sz="3000" dirty="0" err="1" smtClean="0"/>
              <a:t>Giambattisto</a:t>
            </a:r>
            <a:r>
              <a:rPr lang="cs-CZ" sz="3000" dirty="0" smtClean="0"/>
              <a:t> </a:t>
            </a:r>
            <a:r>
              <a:rPr lang="cs-CZ" sz="3000" dirty="0" err="1"/>
              <a:t>Marini</a:t>
            </a:r>
            <a:endParaRPr lang="cs-CZ" sz="3000" dirty="0"/>
          </a:p>
          <a:p>
            <a:pPr lvl="1">
              <a:buFont typeface="Courier New" pitchFamily="49" charset="0"/>
              <a:buChar char="o"/>
            </a:pPr>
            <a:r>
              <a:rPr lang="cs-CZ" sz="3000" dirty="0"/>
              <a:t>Důraz na formální stránku poezie, cílem je překvapovat neobvyklými obrazy a figurami, slovními hříčkami</a:t>
            </a:r>
          </a:p>
          <a:p>
            <a:pPr lvl="1">
              <a:buFont typeface="Courier New" pitchFamily="49" charset="0"/>
              <a:buChar char="o"/>
            </a:pPr>
            <a:r>
              <a:rPr lang="cs-CZ" sz="3000" dirty="0"/>
              <a:t>Vtip, ostrovtip, koncept</a:t>
            </a:r>
          </a:p>
          <a:p>
            <a:pPr lvl="1">
              <a:buFont typeface="Courier New" pitchFamily="49" charset="0"/>
              <a:buChar char="o"/>
            </a:pPr>
            <a:r>
              <a:rPr lang="cs-CZ" sz="3000" dirty="0"/>
              <a:t>J. A. </a:t>
            </a:r>
            <a:r>
              <a:rPr lang="cs-CZ" sz="3000" dirty="0" err="1"/>
              <a:t>Morsztyn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50694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obratné vyjádření neobvyklých a složitých </a:t>
            </a:r>
            <a:r>
              <a:rPr lang="cs-CZ" sz="3000" dirty="0" smtClean="0"/>
              <a:t>myšlenek</a:t>
            </a:r>
          </a:p>
          <a:p>
            <a:r>
              <a:rPr lang="cs-CZ" sz="3000" dirty="0" smtClean="0"/>
              <a:t>Vtip, ostrovtip, slovní hříčky a geniální pointa</a:t>
            </a:r>
          </a:p>
          <a:p>
            <a:r>
              <a:rPr lang="cs-CZ" sz="3000" dirty="0" smtClean="0"/>
              <a:t>Týká se obsahové stránky poezie</a:t>
            </a:r>
          </a:p>
          <a:p>
            <a:r>
              <a:rPr lang="cs-CZ" sz="3000" dirty="0" smtClean="0"/>
              <a:t>Básnické figury a tropy: paradox, </a:t>
            </a:r>
            <a:r>
              <a:rPr lang="cs-CZ" sz="3000" dirty="0" err="1" smtClean="0"/>
              <a:t>oxymoron</a:t>
            </a:r>
            <a:r>
              <a:rPr lang="cs-CZ" sz="3000" dirty="0" smtClean="0"/>
              <a:t>, antiteze, pointa</a:t>
            </a:r>
          </a:p>
          <a:p>
            <a:r>
              <a:rPr lang="cs-CZ" sz="3000" dirty="0" smtClean="0"/>
              <a:t>Daniel </a:t>
            </a:r>
            <a:r>
              <a:rPr lang="cs-CZ" sz="3000" dirty="0" err="1"/>
              <a:t>Naborowski</a:t>
            </a:r>
            <a:r>
              <a:rPr lang="cs-CZ" sz="3000" dirty="0"/>
              <a:t>, M.K. </a:t>
            </a:r>
            <a:r>
              <a:rPr lang="cs-CZ" sz="3000" dirty="0" err="1"/>
              <a:t>Sarbiewski</a:t>
            </a:r>
            <a:r>
              <a:rPr lang="cs-CZ" sz="3000" dirty="0"/>
              <a:t>, vrchol představuje </a:t>
            </a:r>
            <a:r>
              <a:rPr lang="cs-CZ" sz="3000" dirty="0" err="1"/>
              <a:t>J.A.Morsztyn</a:t>
            </a:r>
            <a:r>
              <a:rPr lang="cs-CZ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392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Sarmatismus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Polská ideologie vysvětlující původ polské šlechty</a:t>
            </a:r>
          </a:p>
          <a:p>
            <a:r>
              <a:rPr lang="cs-CZ" sz="3000" dirty="0" smtClean="0"/>
              <a:t>Sarmaté: starověký kmen na území Polska </a:t>
            </a:r>
          </a:p>
          <a:p>
            <a:r>
              <a:rPr lang="cs-CZ" sz="3200" dirty="0" smtClean="0"/>
              <a:t>vrozená </a:t>
            </a:r>
            <a:r>
              <a:rPr lang="cs-CZ" sz="3200" dirty="0"/>
              <a:t>hrdost, bojovnost, odvaha, chrabrost, vlastenectví, tolerance a oddanost </a:t>
            </a:r>
            <a:endParaRPr lang="cs-CZ" sz="3200" dirty="0" smtClean="0"/>
          </a:p>
          <a:p>
            <a:r>
              <a:rPr lang="cs-CZ" sz="3000" dirty="0" err="1" smtClean="0"/>
              <a:t>Wacław</a:t>
            </a:r>
            <a:r>
              <a:rPr lang="cs-CZ" sz="3000" dirty="0" smtClean="0"/>
              <a:t> </a:t>
            </a:r>
            <a:r>
              <a:rPr lang="cs-CZ" sz="3000" dirty="0" err="1" smtClean="0"/>
              <a:t>Potocki</a:t>
            </a:r>
            <a:r>
              <a:rPr lang="cs-CZ" sz="3000" dirty="0" smtClean="0"/>
              <a:t>, Jan </a:t>
            </a:r>
            <a:r>
              <a:rPr lang="cs-CZ" sz="3000" dirty="0" err="1" smtClean="0"/>
              <a:t>Chryzostom</a:t>
            </a:r>
            <a:r>
              <a:rPr lang="cs-CZ" sz="3000" dirty="0" smtClean="0"/>
              <a:t> Pasek</a:t>
            </a:r>
          </a:p>
        </p:txBody>
      </p:sp>
    </p:spTree>
    <p:extLst>
      <p:ext uri="{BB962C8B-B14F-4D97-AF65-F5344CB8AC3E}">
        <p14:creationId xmlns:p14="http://schemas.microsoft.com/office/powerpoint/2010/main" val="191863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Maciej Kazimierz </a:t>
            </a:r>
            <a:r>
              <a:rPr lang="cs-CZ" dirty="0" err="1" smtClean="0"/>
              <a:t>Sarbiewski</a:t>
            </a:r>
            <a:r>
              <a:rPr lang="cs-CZ" dirty="0" smtClean="0"/>
              <a:t> (1595-1640)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„křesťanský Horatius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Latinsky píšící autor, literární teoretik</a:t>
            </a:r>
          </a:p>
          <a:p>
            <a:r>
              <a:rPr lang="cs-CZ" dirty="0" smtClean="0"/>
              <a:t>Ústup latiny, makarónské verše</a:t>
            </a:r>
          </a:p>
          <a:p>
            <a:r>
              <a:rPr lang="cs-CZ" dirty="0" smtClean="0"/>
              <a:t>Dílo:</a:t>
            </a:r>
          </a:p>
          <a:p>
            <a:pPr lvl="1"/>
            <a:r>
              <a:rPr lang="cs-CZ" i="1" dirty="0"/>
              <a:t>O </a:t>
            </a:r>
            <a:r>
              <a:rPr lang="cs-CZ" i="1" dirty="0" err="1"/>
              <a:t>poincie</a:t>
            </a:r>
            <a:r>
              <a:rPr lang="cs-CZ" i="1" dirty="0"/>
              <a:t> i </a:t>
            </a:r>
            <a:r>
              <a:rPr lang="cs-CZ" i="1" dirty="0" err="1"/>
              <a:t>dowcipie</a:t>
            </a:r>
            <a:r>
              <a:rPr lang="cs-CZ" i="1" dirty="0"/>
              <a:t>… </a:t>
            </a:r>
            <a:r>
              <a:rPr lang="cs-CZ" i="1" dirty="0" err="1"/>
              <a:t>czyli</a:t>
            </a:r>
            <a:r>
              <a:rPr lang="cs-CZ" i="1" dirty="0"/>
              <a:t> Seneca i </a:t>
            </a:r>
            <a:r>
              <a:rPr lang="cs-CZ" i="1" dirty="0" err="1" smtClean="0"/>
              <a:t>Martialis</a:t>
            </a:r>
            <a:r>
              <a:rPr lang="cs-CZ" i="1" dirty="0" smtClean="0"/>
              <a:t> – program barokního konceptismu</a:t>
            </a:r>
          </a:p>
          <a:p>
            <a:pPr lvl="1"/>
            <a:r>
              <a:rPr lang="cs-CZ" i="1" dirty="0"/>
              <a:t>O poezii </a:t>
            </a:r>
            <a:r>
              <a:rPr lang="cs-CZ" i="1" dirty="0" err="1" smtClean="0"/>
              <a:t>doskonałej</a:t>
            </a:r>
            <a:endParaRPr lang="cs-CZ" i="1" dirty="0" smtClean="0"/>
          </a:p>
          <a:p>
            <a:pPr lvl="1"/>
            <a:r>
              <a:rPr lang="cs-CZ" i="1" dirty="0" smtClean="0"/>
              <a:t>V poezii napodoboval a parodoval Horatia</a:t>
            </a:r>
            <a:endParaRPr lang="cs-CZ" dirty="0" smtClean="0"/>
          </a:p>
          <a:p>
            <a:pPr marL="365760" lvl="1" indent="0">
              <a:buNone/>
            </a:pP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424047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Daniel </a:t>
            </a:r>
            <a:r>
              <a:rPr lang="cs-CZ" dirty="0" err="1" smtClean="0"/>
              <a:t>Naborowski</a:t>
            </a:r>
            <a:r>
              <a:rPr lang="cs-CZ" dirty="0" smtClean="0"/>
              <a:t> (1573-1640)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Diplomat, překladatel básník</a:t>
            </a:r>
          </a:p>
          <a:p>
            <a:r>
              <a:rPr lang="cs-CZ" dirty="0" smtClean="0"/>
              <a:t>Studium v zahraničí: právo, medicína, fyzika, filozofie</a:t>
            </a:r>
          </a:p>
          <a:p>
            <a:r>
              <a:rPr lang="cs-CZ" dirty="0" smtClean="0"/>
              <a:t>Poeta </a:t>
            </a:r>
            <a:r>
              <a:rPr lang="cs-CZ" dirty="0" err="1" smtClean="0"/>
              <a:t>doctus</a:t>
            </a:r>
            <a:endParaRPr lang="cs-CZ" dirty="0" smtClean="0"/>
          </a:p>
          <a:p>
            <a:r>
              <a:rPr lang="cs-CZ" dirty="0" smtClean="0"/>
              <a:t>Smysl lidské existence a víry v Boha</a:t>
            </a:r>
          </a:p>
          <a:p>
            <a:r>
              <a:rPr lang="cs-CZ" dirty="0" smtClean="0"/>
              <a:t>Pocit marnosti (idea </a:t>
            </a:r>
            <a:r>
              <a:rPr lang="cs-CZ" dirty="0" err="1" smtClean="0"/>
              <a:t>vanitas</a:t>
            </a:r>
            <a:r>
              <a:rPr lang="cs-CZ" dirty="0" smtClean="0"/>
              <a:t>) – fascinace smrtí, pomíjivostí, plynutím času a nicotou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855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Łukasz</a:t>
            </a:r>
            <a:r>
              <a:rPr lang="cs-CZ" dirty="0" smtClean="0"/>
              <a:t> a Krzysztof </a:t>
            </a:r>
            <a:r>
              <a:rPr lang="cs-CZ" dirty="0" err="1" smtClean="0"/>
              <a:t>Opalińští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Politicky angažovaní</a:t>
            </a:r>
          </a:p>
          <a:p>
            <a:r>
              <a:rPr lang="cs-CZ" dirty="0" smtClean="0"/>
              <a:t>Krzysztof stojí v čele šlechtické opozice, </a:t>
            </a:r>
            <a:r>
              <a:rPr lang="cs-CZ" dirty="0" err="1" smtClean="0"/>
              <a:t>kapitujule</a:t>
            </a:r>
            <a:r>
              <a:rPr lang="cs-CZ" dirty="0" smtClean="0"/>
              <a:t> před Švédy</a:t>
            </a:r>
          </a:p>
          <a:p>
            <a:r>
              <a:rPr lang="cs-CZ" dirty="0" err="1" smtClean="0"/>
              <a:t>Łukasz</a:t>
            </a:r>
            <a:r>
              <a:rPr lang="cs-CZ" dirty="0" smtClean="0"/>
              <a:t> je korunním maršálkem</a:t>
            </a:r>
          </a:p>
          <a:p>
            <a:r>
              <a:rPr lang="cs-CZ" dirty="0" smtClean="0"/>
              <a:t>Krzysztof </a:t>
            </a:r>
            <a:r>
              <a:rPr lang="cs-CZ" dirty="0" err="1" smtClean="0"/>
              <a:t>Opaliński</a:t>
            </a:r>
            <a:endParaRPr lang="cs-CZ" dirty="0" smtClean="0"/>
          </a:p>
          <a:p>
            <a:pPr lvl="1"/>
            <a:r>
              <a:rPr lang="cs-CZ" i="1" dirty="0"/>
              <a:t>Satyry albo </a:t>
            </a:r>
            <a:r>
              <a:rPr lang="cs-CZ" i="1" dirty="0" err="1"/>
              <a:t>Przestrogi</a:t>
            </a:r>
            <a:r>
              <a:rPr lang="cs-CZ" i="1" dirty="0"/>
              <a:t> do </a:t>
            </a:r>
            <a:r>
              <a:rPr lang="cs-CZ" i="1" dirty="0" err="1"/>
              <a:t>naprawy</a:t>
            </a:r>
            <a:r>
              <a:rPr lang="cs-CZ" i="1" dirty="0"/>
              <a:t> </a:t>
            </a:r>
            <a:r>
              <a:rPr lang="cs-CZ" i="1" dirty="0" err="1"/>
              <a:t>rządu</a:t>
            </a:r>
            <a:r>
              <a:rPr lang="cs-CZ" i="1" dirty="0"/>
              <a:t> i </a:t>
            </a:r>
            <a:r>
              <a:rPr lang="cs-CZ" i="1" dirty="0" err="1"/>
              <a:t>obyczajów</a:t>
            </a:r>
            <a:r>
              <a:rPr lang="cs-CZ" i="1" dirty="0"/>
              <a:t> w </a:t>
            </a:r>
            <a:r>
              <a:rPr lang="cs-CZ" i="1" dirty="0" err="1"/>
              <a:t>Polszcze</a:t>
            </a:r>
            <a:r>
              <a:rPr lang="cs-CZ" i="1" dirty="0"/>
              <a:t> </a:t>
            </a:r>
            <a:r>
              <a:rPr lang="cs-CZ" i="1" dirty="0" err="1"/>
              <a:t>należące</a:t>
            </a:r>
            <a:endParaRPr lang="cs-CZ" i="1" dirty="0" smtClean="0"/>
          </a:p>
          <a:p>
            <a:r>
              <a:rPr lang="cs-CZ" dirty="0" err="1" smtClean="0"/>
              <a:t>Łukasz</a:t>
            </a:r>
            <a:r>
              <a:rPr lang="cs-CZ" dirty="0" smtClean="0"/>
              <a:t> </a:t>
            </a:r>
            <a:r>
              <a:rPr lang="cs-CZ" dirty="0" err="1" smtClean="0"/>
              <a:t>Opaliński</a:t>
            </a:r>
            <a:endParaRPr lang="cs-CZ" dirty="0" smtClean="0"/>
          </a:p>
          <a:p>
            <a:pPr lvl="1"/>
            <a:r>
              <a:rPr lang="cs-CZ" i="1" dirty="0" err="1"/>
              <a:t>Rozmowa</a:t>
            </a:r>
            <a:r>
              <a:rPr lang="cs-CZ" i="1" dirty="0"/>
              <a:t> </a:t>
            </a:r>
            <a:r>
              <a:rPr lang="cs-CZ" i="1" dirty="0" err="1"/>
              <a:t>Plebana</a:t>
            </a:r>
            <a:r>
              <a:rPr lang="cs-CZ" i="1" dirty="0"/>
              <a:t> z </a:t>
            </a:r>
            <a:r>
              <a:rPr lang="cs-CZ" i="1" dirty="0" err="1"/>
              <a:t>Ziemianinem</a:t>
            </a:r>
            <a:r>
              <a:rPr lang="cs-CZ" i="1" dirty="0"/>
              <a:t> albo </a:t>
            </a:r>
            <a:r>
              <a:rPr lang="cs-CZ" i="1" dirty="0" err="1"/>
              <a:t>Dyskurs</a:t>
            </a:r>
            <a:r>
              <a:rPr lang="cs-CZ" i="1" dirty="0"/>
              <a:t> o </a:t>
            </a:r>
            <a:r>
              <a:rPr lang="cs-CZ" i="1" dirty="0" err="1"/>
              <a:t>postanowienu</a:t>
            </a:r>
            <a:r>
              <a:rPr lang="cs-CZ" i="1" dirty="0"/>
              <a:t> </a:t>
            </a:r>
            <a:r>
              <a:rPr lang="cs-CZ" i="1" dirty="0" err="1"/>
              <a:t>teraźniejszym</a:t>
            </a:r>
            <a:r>
              <a:rPr lang="cs-CZ" i="1" dirty="0"/>
              <a:t> </a:t>
            </a:r>
            <a:r>
              <a:rPr lang="cs-CZ" i="1" dirty="0" err="1" smtClean="0"/>
              <a:t>Reczypospolitej</a:t>
            </a:r>
            <a:endParaRPr lang="cs-CZ" i="1" dirty="0" smtClean="0"/>
          </a:p>
          <a:p>
            <a:pPr lvl="1"/>
            <a:r>
              <a:rPr lang="cs-CZ" i="1" dirty="0" err="1" smtClean="0"/>
              <a:t>Merkuriusz</a:t>
            </a:r>
            <a:r>
              <a:rPr lang="cs-CZ" i="1" dirty="0" smtClean="0"/>
              <a:t> </a:t>
            </a:r>
            <a:r>
              <a:rPr lang="cs-CZ" i="1" dirty="0" err="1" smtClean="0"/>
              <a:t>Polski</a:t>
            </a:r>
            <a:r>
              <a:rPr lang="cs-CZ" i="1" dirty="0" smtClean="0"/>
              <a:t> (1661) – první polské noviny</a:t>
            </a:r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910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Andrzej </a:t>
            </a:r>
            <a:r>
              <a:rPr lang="cs-CZ" dirty="0" err="1" smtClean="0"/>
              <a:t>Morsztyn</a:t>
            </a:r>
            <a:r>
              <a:rPr lang="cs-CZ" dirty="0" smtClean="0"/>
              <a:t> (1621-1693)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Básník, dvořan, diplomat a politik, reformátor státu, překladatel, vlastizrádce</a:t>
            </a:r>
          </a:p>
          <a:p>
            <a:r>
              <a:rPr lang="cs-CZ" dirty="0" smtClean="0"/>
              <a:t>Nejvyšší správce financí v Polsku</a:t>
            </a:r>
          </a:p>
          <a:p>
            <a:r>
              <a:rPr lang="cs-CZ" dirty="0" smtClean="0"/>
              <a:t>Odsouzen za vlastizradu, dožil ve Francii</a:t>
            </a:r>
          </a:p>
          <a:p>
            <a:r>
              <a:rPr lang="cs-CZ" dirty="0"/>
              <a:t>Překlady</a:t>
            </a:r>
          </a:p>
          <a:p>
            <a:pPr lvl="1"/>
            <a:r>
              <a:rPr lang="cs-CZ" dirty="0" err="1"/>
              <a:t>Torquato</a:t>
            </a:r>
            <a:r>
              <a:rPr lang="cs-CZ" dirty="0"/>
              <a:t> </a:t>
            </a:r>
            <a:r>
              <a:rPr lang="cs-CZ" dirty="0" err="1"/>
              <a:t>Tasso</a:t>
            </a:r>
            <a:r>
              <a:rPr lang="cs-CZ" dirty="0"/>
              <a:t>: </a:t>
            </a:r>
            <a:r>
              <a:rPr lang="cs-CZ" dirty="0" err="1"/>
              <a:t>Amintas</a:t>
            </a:r>
            <a:endParaRPr lang="cs-CZ" dirty="0"/>
          </a:p>
          <a:p>
            <a:pPr lvl="1"/>
            <a:r>
              <a:rPr lang="cs-CZ" dirty="0" err="1"/>
              <a:t>Pierre</a:t>
            </a:r>
            <a:r>
              <a:rPr lang="cs-CZ" dirty="0"/>
              <a:t> Corneille: </a:t>
            </a:r>
            <a:r>
              <a:rPr lang="cs-CZ" dirty="0" err="1"/>
              <a:t>Cid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Giambattisto</a:t>
            </a:r>
            <a:r>
              <a:rPr lang="cs-CZ" dirty="0"/>
              <a:t> </a:t>
            </a:r>
            <a:r>
              <a:rPr lang="cs-CZ" dirty="0" err="1"/>
              <a:t>Marini</a:t>
            </a:r>
            <a:r>
              <a:rPr lang="cs-CZ" dirty="0"/>
              <a:t>: </a:t>
            </a:r>
            <a:r>
              <a:rPr lang="cs-CZ" dirty="0" err="1" smtClean="0"/>
              <a:t>Adone</a:t>
            </a:r>
            <a:endParaRPr lang="cs-CZ" dirty="0" smtClean="0"/>
          </a:p>
          <a:p>
            <a:r>
              <a:rPr lang="cs-CZ" dirty="0" smtClean="0"/>
              <a:t>Dílo</a:t>
            </a:r>
            <a:endParaRPr lang="cs-CZ" dirty="0"/>
          </a:p>
          <a:p>
            <a:pPr lvl="1"/>
            <a:r>
              <a:rPr lang="cs-CZ" i="1" dirty="0" err="1"/>
              <a:t>Lutnia</a:t>
            </a:r>
            <a:endParaRPr lang="cs-CZ" i="1" dirty="0"/>
          </a:p>
          <a:p>
            <a:pPr lvl="1"/>
            <a:r>
              <a:rPr lang="cs-CZ" i="1" dirty="0" err="1"/>
              <a:t>Kanikuła</a:t>
            </a:r>
            <a:r>
              <a:rPr lang="cs-CZ" i="1" dirty="0"/>
              <a:t> albo </a:t>
            </a:r>
            <a:r>
              <a:rPr lang="cs-CZ" i="1" dirty="0" err="1"/>
              <a:t>Psia</a:t>
            </a:r>
            <a:r>
              <a:rPr lang="cs-CZ" i="1" dirty="0"/>
              <a:t> </a:t>
            </a:r>
            <a:r>
              <a:rPr lang="cs-CZ" i="1" dirty="0" err="1" smtClean="0"/>
              <a:t>gwiazda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490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348</Words>
  <Application>Microsoft Office PowerPoint</Application>
  <PresentationFormat>Předvádění na obrazovce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Tvorba vrcholného baroka </vt:lpstr>
      <vt:lpstr>Periodizace baroka</vt:lpstr>
      <vt:lpstr>Marinismus</vt:lpstr>
      <vt:lpstr>Konceptismus</vt:lpstr>
      <vt:lpstr>Sarmatismus</vt:lpstr>
      <vt:lpstr>Maciej Kazimierz Sarbiewski (1595-1640)</vt:lpstr>
      <vt:lpstr>Daniel Naborowski (1573-1640)</vt:lpstr>
      <vt:lpstr>Łukasz a Krzysztof Opalińští</vt:lpstr>
      <vt:lpstr>Jan Andrzej Morsztyn (1621-1693)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vrcholného baroka </dc:title>
  <dc:creator>Monika Hornová</dc:creator>
  <cp:lastModifiedBy>Monika Hornová</cp:lastModifiedBy>
  <cp:revision>11</cp:revision>
  <dcterms:created xsi:type="dcterms:W3CDTF">2012-05-07T06:43:09Z</dcterms:created>
  <dcterms:modified xsi:type="dcterms:W3CDTF">2012-05-18T07:08:45Z</dcterms:modified>
</cp:coreProperties>
</file>