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300" r:id="rId3"/>
    <p:sldId id="296" r:id="rId4"/>
    <p:sldId id="297" r:id="rId5"/>
    <p:sldId id="298" r:id="rId6"/>
    <p:sldId id="299" r:id="rId7"/>
    <p:sldId id="301" r:id="rId8"/>
    <p:sldId id="302" r:id="rId9"/>
    <p:sldId id="303" r:id="rId10"/>
  </p:sldIdLst>
  <p:sldSz cx="9144000" cy="6858000" type="screen4x3"/>
  <p:notesSz cx="9874250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5855A7-46CC-40C3-A259-C0397D07B54C}" type="datetimeFigureOut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2783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2763" y="6456363"/>
            <a:ext cx="42799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3F9964-3608-4BDD-AEED-67B7FC9C20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05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2953F-46B2-4CEE-B15F-D5800F4E752B}" type="datetimeFigureOut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15B75-B0B7-4C42-8C81-548D5D5672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11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4F532-6DC7-4254-8D35-3EE47577EC1C}" type="datetimeFigureOut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EF8E6-C4AD-489A-A56C-119F669FE0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66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A4D8B-158C-4922-BBF4-4D2DB335D7E4}" type="datetimeFigureOut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3A06A-952C-4E8F-8DAC-87B744DF6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70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F66F3-5533-4B3D-A23B-095974C76001}" type="datetimeFigureOut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DFD52-3572-4ADC-AAFC-AD75EE7D32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40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EA391-2100-41AE-8B0B-47DA9DD8F687}" type="datetimeFigureOut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9C1D2-8CEF-480B-90CB-DEDC7814DF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55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7044B-B109-43FA-974F-7F7E599DB8B2}" type="datetimeFigureOut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4A6B9-31CF-486F-9D96-6E126DE802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4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1A11D-94AD-48E5-8CCE-734D31123CFD}" type="datetimeFigureOut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F6F37-291E-4125-B17E-DA2B254484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27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6AC39-529C-49CF-A9F9-7533972810EC}" type="datetimeFigureOut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B6475-66D1-4359-8418-7EC3804A18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55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80547-A6B2-4E3D-B7E3-7E1114C9B972}" type="datetimeFigureOut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DE69D-C06F-4D14-A303-E17A0FD863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18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D7EA4-0A8E-425B-8DC3-C656EA69B0E7}" type="datetimeFigureOut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52A14-1077-4373-ADAD-B1268296D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021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8EDAF-1E68-4261-8030-EA23141B408E}" type="datetimeFigureOut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47C29-B41D-4E6B-ACA5-3EAAEC436A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39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2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752775-A80B-4FB2-AD93-E2B7CF52D4AA}" type="datetimeFigureOut">
              <a:rPr lang="cs-CZ"/>
              <a:pPr>
                <a:defRPr/>
              </a:pPr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B85A66-2B2B-4482-80E1-7D0CC8D311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Psychoterapie – přednášky</a:t>
            </a:r>
            <a:br>
              <a:rPr lang="cs-CZ" b="1" dirty="0" smtClean="0"/>
            </a:br>
            <a:r>
              <a:rPr lang="cs-CZ" sz="2800" dirty="0"/>
              <a:t>2</a:t>
            </a:r>
            <a:r>
              <a:rPr lang="cs-CZ" sz="2800" dirty="0" smtClean="0"/>
              <a:t>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err="1" smtClean="0"/>
              <a:t>C.G.Jung</a:t>
            </a:r>
            <a:r>
              <a:rPr lang="cs-CZ" sz="3600" b="1" dirty="0" smtClean="0"/>
              <a:t> – Analytická psychologie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 terapie – projekce</a:t>
            </a:r>
          </a:p>
          <a:p>
            <a:pPr lvl="2"/>
            <a:r>
              <a:rPr lang="cs-CZ" dirty="0" smtClean="0"/>
              <a:t>Promítání nevědomých obsahů do snů, kresebného materiálu, druhých osob…</a:t>
            </a:r>
          </a:p>
          <a:p>
            <a:r>
              <a:rPr lang="cs-CZ" dirty="0" smtClean="0"/>
              <a:t>Způsob práce – zvědomení nevědomého</a:t>
            </a:r>
          </a:p>
          <a:p>
            <a:pPr lvl="2"/>
            <a:r>
              <a:rPr lang="cs-CZ" dirty="0" smtClean="0"/>
              <a:t>Zpětné stahování projekce, interpretace a porozumění</a:t>
            </a:r>
            <a:endParaRPr lang="cs-CZ" dirty="0"/>
          </a:p>
          <a:p>
            <a:r>
              <a:rPr lang="cs-CZ" dirty="0" smtClean="0"/>
              <a:t>Příklady z praxe (Dr. Zezulka)</a:t>
            </a:r>
          </a:p>
          <a:p>
            <a:pPr lvl="2"/>
            <a:r>
              <a:rPr lang="cs-CZ" dirty="0" smtClean="0"/>
              <a:t>Pozor na zkratky!</a:t>
            </a:r>
          </a:p>
          <a:p>
            <a:endParaRPr lang="cs-CZ" dirty="0"/>
          </a:p>
          <a:p>
            <a:r>
              <a:rPr lang="cs-CZ" dirty="0" smtClean="0"/>
              <a:t>Arteterapie – přebírá Jungův pohled</a:t>
            </a:r>
          </a:p>
        </p:txBody>
      </p:sp>
    </p:spTree>
    <p:extLst>
      <p:ext uri="{BB962C8B-B14F-4D97-AF65-F5344CB8AC3E}">
        <p14:creationId xmlns:p14="http://schemas.microsoft.com/office/powerpoint/2010/main" val="130252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b="1" dirty="0" err="1" smtClean="0"/>
              <a:t>Hanscarl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Leuner</a:t>
            </a:r>
            <a:r>
              <a:rPr lang="cs-CZ" sz="3200" b="1" dirty="0" smtClean="0"/>
              <a:t> – </a:t>
            </a:r>
            <a:r>
              <a:rPr lang="cs-CZ" sz="3200" b="1" dirty="0" err="1" smtClean="0"/>
              <a:t>Katatymně</a:t>
            </a:r>
            <a:r>
              <a:rPr lang="cs-CZ" sz="3200" b="1" dirty="0" smtClean="0"/>
              <a:t> imaginativní psychoterapie (KIP)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 smtClean="0"/>
              <a:t>Navázal na Jungův „vynález“ imaginace: pacientům nabízí obrazy, které jsou asociovány s nějakým nevědomým obsahem</a:t>
            </a:r>
          </a:p>
          <a:p>
            <a:pPr lvl="1"/>
            <a:r>
              <a:rPr lang="cs-CZ" sz="2400" dirty="0" smtClean="0"/>
              <a:t>Motiv řeky, hory apod.</a:t>
            </a:r>
          </a:p>
          <a:p>
            <a:pPr lvl="1"/>
            <a:endParaRPr lang="cs-CZ" sz="2400" dirty="0" smtClean="0"/>
          </a:p>
          <a:p>
            <a:r>
              <a:rPr lang="cs-CZ" sz="2400" dirty="0" smtClean="0"/>
              <a:t>Tím, že si pacient projde imaginaci, dochází k uzdravení; důraz na odžití určitých situací</a:t>
            </a:r>
          </a:p>
          <a:p>
            <a:endParaRPr lang="cs-CZ" sz="2400" dirty="0" smtClean="0"/>
          </a:p>
          <a:p>
            <a:r>
              <a:rPr lang="cs-CZ" sz="2400" dirty="0" smtClean="0"/>
              <a:t>Díky </a:t>
            </a:r>
            <a:r>
              <a:rPr lang="cs-CZ" sz="2400" dirty="0" err="1" smtClean="0"/>
              <a:t>Leunerovi</a:t>
            </a:r>
            <a:r>
              <a:rPr lang="cs-CZ" sz="2400" dirty="0" smtClean="0"/>
              <a:t> se imaginace rozšířila začali ji využívat zástupci jiných terapeutických směrů a přístupů</a:t>
            </a:r>
          </a:p>
        </p:txBody>
      </p:sp>
    </p:spTree>
    <p:extLst>
      <p:ext uri="{BB962C8B-B14F-4D97-AF65-F5344CB8AC3E}">
        <p14:creationId xmlns:p14="http://schemas.microsoft.com/office/powerpoint/2010/main" val="372183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/>
              <a:t>Zaměření na tělo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b="1" dirty="0" smtClean="0"/>
              <a:t>Wilhelm Reich </a:t>
            </a:r>
            <a:r>
              <a:rPr lang="cs-CZ" sz="2800" dirty="0" smtClean="0"/>
              <a:t>(zastánce Freuda) – jediný doplněk k jeho teorii:</a:t>
            </a:r>
          </a:p>
          <a:p>
            <a:pPr lvl="2"/>
            <a:r>
              <a:rPr lang="cs-CZ" dirty="0" smtClean="0"/>
              <a:t>Konflikt principu slasti a principu reality se odráží i na tělesné složce</a:t>
            </a:r>
          </a:p>
          <a:p>
            <a:pPr lvl="2"/>
            <a:r>
              <a:rPr lang="cs-CZ" dirty="0" smtClean="0"/>
              <a:t>Nesprávné dýchání – svalový krunýř/pancíř</a:t>
            </a:r>
          </a:p>
          <a:p>
            <a:pPr lvl="2"/>
            <a:r>
              <a:rPr lang="cs-CZ" dirty="0" smtClean="0"/>
              <a:t>Tím, že ho odblokujeme, dochází k léčbě</a:t>
            </a:r>
          </a:p>
          <a:p>
            <a:pPr lvl="2"/>
            <a:endParaRPr lang="cs-CZ" dirty="0" smtClean="0"/>
          </a:p>
          <a:p>
            <a:r>
              <a:rPr lang="cs-CZ" sz="2800" b="1" dirty="0" smtClean="0"/>
              <a:t>Alexander </a:t>
            </a:r>
            <a:r>
              <a:rPr lang="cs-CZ" sz="2800" b="1" dirty="0" err="1" smtClean="0"/>
              <a:t>Lowen</a:t>
            </a:r>
            <a:r>
              <a:rPr lang="cs-CZ" sz="2800" b="1" dirty="0" smtClean="0"/>
              <a:t> </a:t>
            </a:r>
            <a:r>
              <a:rPr lang="cs-CZ" sz="2800" dirty="0" smtClean="0"/>
              <a:t>– bioenergetický přístup</a:t>
            </a:r>
          </a:p>
          <a:p>
            <a:pPr lvl="2"/>
            <a:r>
              <a:rPr lang="cs-CZ" dirty="0" smtClean="0"/>
              <a:t>Původně typologie  podle vývojových období</a:t>
            </a:r>
          </a:p>
          <a:p>
            <a:pPr lvl="2"/>
            <a:r>
              <a:rPr lang="cs-CZ" dirty="0" smtClean="0"/>
              <a:t>Uzemnění (</a:t>
            </a:r>
            <a:r>
              <a:rPr lang="cs-CZ" dirty="0" err="1" smtClean="0"/>
              <a:t>grounding</a:t>
            </a:r>
            <a:r>
              <a:rPr lang="cs-CZ" dirty="0" smtClean="0"/>
              <a:t>) – ukotvení v realitě svého těla</a:t>
            </a:r>
          </a:p>
          <a:p>
            <a:pPr lvl="2"/>
            <a:r>
              <a:rPr lang="cs-CZ" dirty="0" smtClean="0"/>
              <a:t>Upozorňoval na řeč těla</a:t>
            </a:r>
          </a:p>
        </p:txBody>
      </p:sp>
    </p:spTree>
    <p:extLst>
      <p:ext uri="{BB962C8B-B14F-4D97-AF65-F5344CB8AC3E}">
        <p14:creationId xmlns:p14="http://schemas.microsoft.com/office/powerpoint/2010/main" val="2112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err="1" smtClean="0"/>
              <a:t>Adlerovská</a:t>
            </a:r>
            <a:r>
              <a:rPr lang="cs-CZ" sz="3600" b="1" dirty="0" smtClean="0"/>
              <a:t> psychoterapie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Pro lidský vývoj je důležitý životní cíl –	2 faktory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Potřeba začlenit se do společnosti (pocit sounáležitosti)</a:t>
            </a:r>
          </a:p>
          <a:p>
            <a:pPr lvl="1"/>
            <a:r>
              <a:rPr lang="cs-CZ" dirty="0" smtClean="0"/>
              <a:t>Potřeba uplatnit se ve společnosti (touha po moci)</a:t>
            </a:r>
          </a:p>
          <a:p>
            <a:endParaRPr lang="cs-CZ" dirty="0" smtClean="0"/>
          </a:p>
          <a:p>
            <a:r>
              <a:rPr lang="cs-CZ" sz="2800" dirty="0" smtClean="0"/>
              <a:t>Terapie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Poznat pacientův nerealistický životní plán</a:t>
            </a:r>
          </a:p>
          <a:p>
            <a:pPr lvl="1"/>
            <a:r>
              <a:rPr lang="cs-CZ" dirty="0" smtClean="0"/>
              <a:t>Vést pacienta ke změně životního stylu</a:t>
            </a:r>
          </a:p>
          <a:p>
            <a:pPr lvl="1"/>
            <a:r>
              <a:rPr lang="cs-CZ" dirty="0" smtClean="0"/>
              <a:t>Dodávat odvahu</a:t>
            </a:r>
          </a:p>
          <a:p>
            <a:pPr lvl="1"/>
            <a:endParaRPr lang="cs-CZ" dirty="0" smtClean="0"/>
          </a:p>
          <a:p>
            <a:r>
              <a:rPr lang="cs-CZ" sz="2800" dirty="0" smtClean="0"/>
              <a:t>Sourozenecké konstelace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4941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err="1" smtClean="0"/>
              <a:t>Karen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Horneyová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err="1" smtClean="0"/>
              <a:t>Harry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Stack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Sullivan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800" dirty="0" smtClean="0"/>
          </a:p>
          <a:p>
            <a:r>
              <a:rPr lang="cs-CZ" sz="2800" dirty="0" smtClean="0"/>
              <a:t>Význam pocitu bezpečí v dětství</a:t>
            </a:r>
          </a:p>
          <a:p>
            <a:endParaRPr lang="cs-CZ" sz="2800" dirty="0" smtClean="0"/>
          </a:p>
          <a:p>
            <a:r>
              <a:rPr lang="cs-CZ" sz="2800" dirty="0" smtClean="0"/>
              <a:t>Důraz na vztahy a na sociální složku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Horneyová</a:t>
            </a:r>
            <a:r>
              <a:rPr lang="cs-CZ" sz="2800" dirty="0" smtClean="0"/>
              <a:t> – úspěšný pokus o změnu mužského modelu v psychoterapii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67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/>
              <a:t>Behaviorální terapie</a:t>
            </a:r>
            <a: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cs-CZ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 err="1" smtClean="0"/>
              <a:t>Joseph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Wolpe</a:t>
            </a:r>
            <a:r>
              <a:rPr lang="cs-CZ" sz="2800" b="1" dirty="0" smtClean="0"/>
              <a:t> </a:t>
            </a:r>
            <a:r>
              <a:rPr lang="cs-CZ" sz="2800" dirty="0" smtClean="0"/>
              <a:t>– behaviorální terapie</a:t>
            </a:r>
          </a:p>
          <a:p>
            <a:r>
              <a:rPr lang="cs-CZ" sz="2800" dirty="0" smtClean="0"/>
              <a:t>Klasické a operantní podmiňování</a:t>
            </a:r>
          </a:p>
          <a:p>
            <a:r>
              <a:rPr lang="cs-CZ" sz="2800" dirty="0" smtClean="0"/>
              <a:t>Později – učení nápodobou (Bandura)</a:t>
            </a:r>
          </a:p>
          <a:p>
            <a:pPr lvl="1"/>
            <a:endParaRPr lang="cs-CZ" sz="2500" u="sng" dirty="0" smtClean="0"/>
          </a:p>
          <a:p>
            <a:pPr lvl="1"/>
            <a:r>
              <a:rPr lang="cs-CZ" sz="2500" u="sng" dirty="0" smtClean="0"/>
              <a:t>Pozitivní zpevnění/oslabení</a:t>
            </a:r>
            <a:r>
              <a:rPr lang="cs-CZ" sz="2500" dirty="0" smtClean="0"/>
              <a:t> – časté u BT – terapeut mívá „pytlíček sladkostí/odměn“</a:t>
            </a:r>
          </a:p>
          <a:p>
            <a:pPr lvl="1"/>
            <a:r>
              <a:rPr lang="cs-CZ" sz="2500" dirty="0" smtClean="0"/>
              <a:t>Dobře funguje pochvala; nejlepší odměna – pocit, že se něco podařilo</a:t>
            </a:r>
          </a:p>
          <a:p>
            <a:pPr lvl="1"/>
            <a:r>
              <a:rPr lang="cs-CZ" sz="2500" u="sng" dirty="0" smtClean="0"/>
              <a:t>Negativní zpevnění </a:t>
            </a:r>
            <a:r>
              <a:rPr lang="cs-CZ" sz="2500" dirty="0" smtClean="0"/>
              <a:t>– využívají se málo (dříve např. </a:t>
            </a:r>
            <a:r>
              <a:rPr lang="cs-CZ" sz="2500" dirty="0" err="1" smtClean="0"/>
              <a:t>antabusová</a:t>
            </a:r>
            <a:r>
              <a:rPr lang="cs-CZ" sz="2500" dirty="0" smtClean="0"/>
              <a:t> léčba)</a:t>
            </a:r>
          </a:p>
          <a:p>
            <a:pPr lvl="1"/>
            <a:r>
              <a:rPr lang="cs-CZ" sz="2500" u="sng" dirty="0" smtClean="0"/>
              <a:t>Negativní oslabení </a:t>
            </a:r>
            <a:r>
              <a:rPr lang="cs-CZ" sz="2500" dirty="0" smtClean="0"/>
              <a:t>– (př. </a:t>
            </a:r>
            <a:r>
              <a:rPr lang="cs-CZ" sz="2700" dirty="0" smtClean="0"/>
              <a:t>zabránění činnosti) </a:t>
            </a:r>
          </a:p>
          <a:p>
            <a:pPr lvl="1"/>
            <a:endParaRPr lang="cs-CZ" sz="2800" dirty="0" smtClean="0"/>
          </a:p>
          <a:p>
            <a:endParaRPr lang="cs-CZ" sz="2800" dirty="0" smtClean="0"/>
          </a:p>
        </p:txBody>
      </p:sp>
      <p:pic>
        <p:nvPicPr>
          <p:cNvPr id="1026" name="Picture 2" descr="http://www.usc.edu/uscnews/stories/img/CHRON2475p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04664"/>
            <a:ext cx="166618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943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/>
              <a:t>Behaviorální terapie</a:t>
            </a:r>
            <a: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cs-CZ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u="sng" dirty="0" smtClean="0"/>
              <a:t>Systematická desenzibilizace</a:t>
            </a:r>
          </a:p>
          <a:p>
            <a:endParaRPr lang="cs-CZ" sz="2800" dirty="0" smtClean="0"/>
          </a:p>
          <a:p>
            <a:pPr lvl="1"/>
            <a:r>
              <a:rPr lang="cs-CZ" sz="2500" dirty="0" smtClean="0"/>
              <a:t>Princip vzájemné neslučitelnosti podnětů</a:t>
            </a:r>
          </a:p>
          <a:p>
            <a:pPr lvl="1"/>
            <a:r>
              <a:rPr lang="cs-CZ" sz="2500" dirty="0" smtClean="0"/>
              <a:t>Vysvětlení postupu</a:t>
            </a:r>
          </a:p>
          <a:p>
            <a:pPr lvl="1"/>
            <a:r>
              <a:rPr lang="cs-CZ" sz="2500" dirty="0" smtClean="0"/>
              <a:t>Nácvik relaxace</a:t>
            </a:r>
          </a:p>
          <a:p>
            <a:pPr lvl="1"/>
            <a:r>
              <a:rPr lang="cs-CZ" sz="2500" dirty="0" smtClean="0"/>
              <a:t>Seřazení nepříjemných podnětů</a:t>
            </a:r>
          </a:p>
          <a:p>
            <a:pPr lvl="1"/>
            <a:r>
              <a:rPr lang="cs-CZ" sz="2500" dirty="0" smtClean="0"/>
              <a:t>Postupné vystavování jednotlivým podnětům</a:t>
            </a:r>
          </a:p>
          <a:p>
            <a:pPr lvl="2"/>
            <a:r>
              <a:rPr lang="cs-CZ" sz="2200" dirty="0" smtClean="0"/>
              <a:t>In </a:t>
            </a:r>
            <a:r>
              <a:rPr lang="cs-CZ" sz="2200" dirty="0" err="1" smtClean="0"/>
              <a:t>vivo</a:t>
            </a:r>
            <a:r>
              <a:rPr lang="cs-CZ" sz="2200" dirty="0" smtClean="0"/>
              <a:t>, imaginace (podobná úspěšnost)</a:t>
            </a:r>
            <a:endParaRPr lang="cs-CZ" sz="2200" dirty="0"/>
          </a:p>
          <a:p>
            <a:pPr lvl="1"/>
            <a:r>
              <a:rPr lang="cs-CZ" sz="2500" dirty="0" smtClean="0"/>
              <a:t>Následné zvládání potíží v reálném životě – posilování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40786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b="1" dirty="0" smtClean="0"/>
              <a:t>Behaviorální terapie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Kazuistika:</a:t>
            </a:r>
          </a:p>
          <a:p>
            <a:r>
              <a:rPr lang="cs-CZ" sz="2400" dirty="0" smtClean="0"/>
              <a:t>Žena, cca. 30 let, vysoce specifické doktorské vzdělání</a:t>
            </a:r>
          </a:p>
          <a:p>
            <a:r>
              <a:rPr lang="cs-CZ" sz="2400" dirty="0" smtClean="0"/>
              <a:t>Pracuje jako servírka v restauraci svých rodičů – zde také bydlí, prostor opouští s velkými obtížemi</a:t>
            </a:r>
          </a:p>
          <a:p>
            <a:r>
              <a:rPr lang="cs-CZ" sz="2400" dirty="0" smtClean="0"/>
              <a:t>Nedokáže cestovat jinak než autem a to pouze s blízkým člověkem (sama sice vlastní ŘP, ale neřídí); úzkosti, panika</a:t>
            </a:r>
          </a:p>
          <a:p>
            <a:pPr lvl="1"/>
            <a:r>
              <a:rPr lang="cs-CZ" sz="2400" dirty="0" smtClean="0"/>
              <a:t>Měla psa – musela chodit ven</a:t>
            </a:r>
          </a:p>
          <a:p>
            <a:pPr lvl="1"/>
            <a:r>
              <a:rPr lang="cs-CZ" sz="2400" dirty="0" smtClean="0"/>
              <a:t>Bavila jí historie</a:t>
            </a:r>
          </a:p>
          <a:p>
            <a:pPr lvl="1"/>
            <a:r>
              <a:rPr lang="cs-CZ" sz="2400" dirty="0" smtClean="0"/>
              <a:t>Měla sen udělat si ŘP na motorku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0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389</Words>
  <Application>Microsoft Office PowerPoint</Application>
  <PresentationFormat>Předvádění na obrazovce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Psychoterapie – přednášky 2/2013</vt:lpstr>
      <vt:lpstr>C.G.Jung – Analytická psychologie</vt:lpstr>
      <vt:lpstr>Hanscarl Leuner – Katatymně imaginativní psychoterapie (KIP)</vt:lpstr>
      <vt:lpstr>Zaměření na tělo</vt:lpstr>
      <vt:lpstr>Adlerovská psychoterapie</vt:lpstr>
      <vt:lpstr>Karen Horneyová Harry Stack Sullivan</vt:lpstr>
      <vt:lpstr>Behaviorální terapie </vt:lpstr>
      <vt:lpstr>Behaviorální terapie </vt:lpstr>
      <vt:lpstr>Behaviorální terapie 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Psychoterapie – přednášky 1/2012</dc:title>
  <dc:creator>David Kuneš</dc:creator>
  <cp:lastModifiedBy>David Kuneš</cp:lastModifiedBy>
  <cp:revision>34</cp:revision>
  <cp:lastPrinted>2012-02-20T12:12:31Z</cp:lastPrinted>
  <dcterms:created xsi:type="dcterms:W3CDTF">2012-02-20T11:32:38Z</dcterms:created>
  <dcterms:modified xsi:type="dcterms:W3CDTF">2013-03-18T14:18:09Z</dcterms:modified>
</cp:coreProperties>
</file>