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4" r:id="rId10"/>
    <p:sldId id="311" r:id="rId11"/>
    <p:sldId id="312" r:id="rId12"/>
    <p:sldId id="313" r:id="rId13"/>
    <p:sldId id="315" r:id="rId14"/>
    <p:sldId id="316" r:id="rId15"/>
  </p:sldIdLst>
  <p:sldSz cx="9144000" cy="6858000" type="screen4x3"/>
  <p:notesSz cx="9874250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592763" y="0"/>
            <a:ext cx="42799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55855A7-46CC-40C3-A259-C0397D07B54C}" type="datetimeFigureOut">
              <a:rPr lang="cs-CZ"/>
              <a:pPr>
                <a:defRPr/>
              </a:pPr>
              <a:t>25.3.2013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592763" y="6456363"/>
            <a:ext cx="42799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53F9964-3608-4BDD-AEED-67B7FC9C20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705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2953F-46B2-4CEE-B15F-D5800F4E752B}" type="datetimeFigureOut">
              <a:rPr lang="cs-CZ"/>
              <a:pPr>
                <a:defRPr/>
              </a:pPr>
              <a:t>25.3.2013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15B75-B0B7-4C42-8C81-548D5D5672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119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4F532-6DC7-4254-8D35-3EE47577EC1C}" type="datetimeFigureOut">
              <a:rPr lang="cs-CZ"/>
              <a:pPr>
                <a:defRPr/>
              </a:pPr>
              <a:t>25.3.2013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EF8E6-C4AD-489A-A56C-119F669FE0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0660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A4D8B-158C-4922-BBF4-4D2DB335D7E4}" type="datetimeFigureOut">
              <a:rPr lang="cs-CZ"/>
              <a:pPr>
                <a:defRPr/>
              </a:pPr>
              <a:t>25.3.2013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3A06A-952C-4E8F-8DAC-87B744DF66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705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F66F3-5533-4B3D-A23B-095974C76001}" type="datetimeFigureOut">
              <a:rPr lang="cs-CZ"/>
              <a:pPr>
                <a:defRPr/>
              </a:pPr>
              <a:t>25.3.2013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DFD52-3572-4ADC-AAFC-AD75EE7D32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840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EA391-2100-41AE-8B0B-47DA9DD8F687}" type="datetimeFigureOut">
              <a:rPr lang="cs-CZ"/>
              <a:pPr>
                <a:defRPr/>
              </a:pPr>
              <a:t>25.3.2013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9C1D2-8CEF-480B-90CB-DEDC7814DF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55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7044B-B109-43FA-974F-7F7E599DB8B2}" type="datetimeFigureOut">
              <a:rPr lang="cs-CZ"/>
              <a:pPr>
                <a:defRPr/>
              </a:pPr>
              <a:t>25.3.2013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4A6B9-31CF-486F-9D96-6E126DE802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4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1A11D-94AD-48E5-8CCE-734D31123CFD}" type="datetimeFigureOut">
              <a:rPr lang="cs-CZ"/>
              <a:pPr>
                <a:defRPr/>
              </a:pPr>
              <a:t>25.3.2013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F6F37-291E-4125-B17E-DA2B254484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275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6AC39-529C-49CF-A9F9-7533972810EC}" type="datetimeFigureOut">
              <a:rPr lang="cs-CZ"/>
              <a:pPr>
                <a:defRPr/>
              </a:pPr>
              <a:t>25.3.2013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B6475-66D1-4359-8418-7EC3804A18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556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80547-A6B2-4E3D-B7E3-7E1114C9B972}" type="datetimeFigureOut">
              <a:rPr lang="cs-CZ"/>
              <a:pPr>
                <a:defRPr/>
              </a:pPr>
              <a:t>25.3.2013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DE69D-C06F-4D14-A303-E17A0FD863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182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D7EA4-0A8E-425B-8DC3-C656EA69B0E7}" type="datetimeFigureOut">
              <a:rPr lang="cs-CZ"/>
              <a:pPr>
                <a:defRPr/>
              </a:pPr>
              <a:t>25.3.2013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52A14-1077-4373-ADAD-B1268296DD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5021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8EDAF-1E68-4261-8030-EA23141B408E}" type="datetimeFigureOut">
              <a:rPr lang="cs-CZ"/>
              <a:pPr>
                <a:defRPr/>
              </a:pPr>
              <a:t>25.3.2013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47C29-B41D-4E6B-ACA5-3EAAEC436A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4398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2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752775-A80B-4FB2-AD93-E2B7CF52D4AA}" type="datetimeFigureOut">
              <a:rPr lang="cs-CZ"/>
              <a:pPr>
                <a:defRPr/>
              </a:pPr>
              <a:t>25.3.2013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B85A66-2B2B-4482-80E1-7D0CC8D311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Psychoterapie – přednášky</a:t>
            </a:r>
            <a:br>
              <a:rPr lang="cs-CZ" b="1" dirty="0" smtClean="0"/>
            </a:br>
            <a:r>
              <a:rPr lang="cs-CZ" sz="2800" dirty="0"/>
              <a:t>3</a:t>
            </a:r>
            <a:r>
              <a:rPr lang="cs-CZ" sz="2800" dirty="0" smtClean="0"/>
              <a:t>/2013</a:t>
            </a: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b="1" dirty="0" smtClean="0"/>
              <a:t>Multimodální terapie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r>
              <a:rPr lang="cs-CZ" dirty="0" smtClean="0"/>
              <a:t>Akronym </a:t>
            </a:r>
            <a:r>
              <a:rPr lang="cs-CZ" b="1" dirty="0" smtClean="0"/>
              <a:t>BASIC I.D</a:t>
            </a:r>
            <a:r>
              <a:rPr lang="cs-CZ" dirty="0" smtClean="0"/>
              <a:t>:</a:t>
            </a:r>
          </a:p>
          <a:p>
            <a:endParaRPr lang="cs-CZ" dirty="0" smtClean="0"/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B – </a:t>
            </a:r>
            <a:r>
              <a:rPr lang="cs-CZ" dirty="0" err="1" smtClean="0"/>
              <a:t>Behavior</a:t>
            </a:r>
            <a:endParaRPr lang="cs-CZ" dirty="0" smtClean="0"/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A – </a:t>
            </a:r>
            <a:r>
              <a:rPr lang="cs-CZ" dirty="0" err="1" smtClean="0"/>
              <a:t>Affect</a:t>
            </a:r>
            <a:endParaRPr lang="cs-CZ" dirty="0" smtClean="0"/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S – </a:t>
            </a:r>
            <a:r>
              <a:rPr lang="cs-CZ" dirty="0" err="1" smtClean="0"/>
              <a:t>Sensation</a:t>
            </a:r>
            <a:endParaRPr lang="cs-CZ" dirty="0" smtClean="0"/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I – </a:t>
            </a:r>
            <a:r>
              <a:rPr lang="cs-CZ" dirty="0" err="1" smtClean="0"/>
              <a:t>Imagery</a:t>
            </a:r>
            <a:endParaRPr lang="cs-CZ" dirty="0" smtClean="0"/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C – </a:t>
            </a:r>
            <a:r>
              <a:rPr lang="cs-CZ" dirty="0" err="1" smtClean="0"/>
              <a:t>Cognition</a:t>
            </a:r>
            <a:endParaRPr lang="cs-CZ" dirty="0" smtClean="0"/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I – </a:t>
            </a:r>
            <a:r>
              <a:rPr lang="cs-CZ" dirty="0" err="1" smtClean="0"/>
              <a:t>Interpersonal</a:t>
            </a:r>
            <a:r>
              <a:rPr lang="cs-CZ" dirty="0" smtClean="0"/>
              <a:t> </a:t>
            </a:r>
            <a:r>
              <a:rPr lang="cs-CZ" dirty="0" err="1" smtClean="0"/>
              <a:t>realtionships</a:t>
            </a:r>
            <a:endParaRPr lang="cs-CZ" dirty="0" smtClean="0"/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D - </a:t>
            </a:r>
            <a:r>
              <a:rPr lang="cs-CZ" dirty="0" err="1" smtClean="0"/>
              <a:t>Drugs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  <p:pic>
        <p:nvPicPr>
          <p:cNvPr id="5122" name="Picture 2" descr="http://www.psychologytoday.com/files/arnold-lazarus.jpg?130705259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76672"/>
            <a:ext cx="1296144" cy="1620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921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Humanistické směry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Zdůraznění svobodné vůle, sebeurčení jedince – předchozí směry: člověk není svobodný, je něčím ovlivňován (pudy, vnějšími podněty, naučeným způsobem myšlení…)</a:t>
            </a:r>
          </a:p>
          <a:p>
            <a:endParaRPr lang="cs-CZ" dirty="0"/>
          </a:p>
          <a:p>
            <a:r>
              <a:rPr lang="cs-CZ" dirty="0" smtClean="0"/>
              <a:t>Cíl humanistických směrů – plný rozvoj jedince</a:t>
            </a:r>
          </a:p>
          <a:p>
            <a:endParaRPr lang="cs-CZ" dirty="0"/>
          </a:p>
          <a:p>
            <a:r>
              <a:rPr lang="cs-CZ" dirty="0" smtClean="0"/>
              <a:t>Nekladou tolik důraz na psychopatologii a léčení konkrétních poruch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708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Rogersovská</a:t>
            </a:r>
            <a:r>
              <a:rPr lang="cs-CZ" b="1" dirty="0" smtClean="0"/>
              <a:t> psychoterapie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Terapie zaměřená na člověka </a:t>
            </a:r>
            <a:r>
              <a:rPr lang="cs-CZ" dirty="0" smtClean="0"/>
              <a:t>(předtím </a:t>
            </a:r>
            <a:r>
              <a:rPr lang="cs-CZ" i="1" dirty="0" smtClean="0"/>
              <a:t>klienta</a:t>
            </a:r>
            <a:r>
              <a:rPr lang="cs-CZ" dirty="0" smtClean="0"/>
              <a:t>)</a:t>
            </a:r>
          </a:p>
          <a:p>
            <a:r>
              <a:rPr lang="cs-CZ" dirty="0" smtClean="0"/>
              <a:t>Žádné techniky, terapie se řídí podle klienta</a:t>
            </a:r>
          </a:p>
          <a:p>
            <a:r>
              <a:rPr lang="cs-CZ" dirty="0" smtClean="0"/>
              <a:t>Terapeut-průvodce</a:t>
            </a:r>
          </a:p>
          <a:p>
            <a:r>
              <a:rPr lang="cs-CZ" dirty="0" smtClean="0"/>
              <a:t>Tři základní podmínky na straně terapeuta, aby terapie mohla fungovat: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Bezpodmínečné přijetí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Empatie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err="1" smtClean="0"/>
              <a:t>Kongruence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014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Humanistické směry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Daseinsanalýza</a:t>
            </a:r>
            <a:r>
              <a:rPr lang="cs-CZ" dirty="0" smtClean="0"/>
              <a:t> – </a:t>
            </a:r>
            <a:r>
              <a:rPr lang="cs-CZ" dirty="0" err="1" smtClean="0"/>
              <a:t>Binswanger</a:t>
            </a:r>
            <a:endParaRPr lang="cs-CZ" dirty="0" smtClean="0"/>
          </a:p>
          <a:p>
            <a:pPr lvl="2"/>
            <a:r>
              <a:rPr lang="cs-CZ" dirty="0" smtClean="0"/>
              <a:t>Důraz na odpovědnost</a:t>
            </a:r>
          </a:p>
          <a:p>
            <a:pPr lvl="2"/>
            <a:r>
              <a:rPr lang="cs-CZ" dirty="0" smtClean="0"/>
              <a:t>Pochopení lidské existence</a:t>
            </a:r>
          </a:p>
          <a:p>
            <a:pPr lvl="2"/>
            <a:r>
              <a:rPr lang="cs-CZ" dirty="0" smtClean="0"/>
              <a:t>Člověk má „naplnit své bytí“</a:t>
            </a:r>
          </a:p>
          <a:p>
            <a:pPr lvl="2"/>
            <a:endParaRPr lang="cs-CZ" dirty="0"/>
          </a:p>
          <a:p>
            <a:r>
              <a:rPr lang="cs-CZ" dirty="0" smtClean="0"/>
              <a:t>Logoterapie – </a:t>
            </a:r>
            <a:r>
              <a:rPr lang="cs-CZ" dirty="0" err="1" smtClean="0"/>
              <a:t>Frankl</a:t>
            </a:r>
            <a:endParaRPr lang="cs-CZ" dirty="0" smtClean="0"/>
          </a:p>
          <a:p>
            <a:pPr lvl="2"/>
            <a:r>
              <a:rPr lang="cs-CZ" dirty="0" smtClean="0"/>
              <a:t>Touha po smyslu – existenciální frustrace – (existenciální) </a:t>
            </a:r>
            <a:r>
              <a:rPr lang="cs-CZ" dirty="0" err="1" smtClean="0"/>
              <a:t>noogenní</a:t>
            </a:r>
            <a:r>
              <a:rPr lang="cs-CZ" dirty="0" smtClean="0"/>
              <a:t> neuróza</a:t>
            </a:r>
          </a:p>
          <a:p>
            <a:pPr lvl="2"/>
            <a:r>
              <a:rPr lang="cs-CZ" dirty="0" smtClean="0"/>
              <a:t>Zaměřuje se na hodnoty člověka, rozšiřuje jeho obzor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289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Gestalt</a:t>
            </a:r>
            <a:r>
              <a:rPr lang="cs-CZ" b="1" dirty="0" smtClean="0"/>
              <a:t> psychoterapie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Podobnosti s KBT</a:t>
            </a:r>
          </a:p>
          <a:p>
            <a:r>
              <a:rPr lang="cs-CZ" dirty="0" smtClean="0"/>
              <a:t>Menší míra </a:t>
            </a:r>
            <a:r>
              <a:rPr lang="cs-CZ" dirty="0" err="1" smtClean="0"/>
              <a:t>direktivity</a:t>
            </a:r>
            <a:endParaRPr lang="cs-CZ" dirty="0" smtClean="0"/>
          </a:p>
          <a:p>
            <a:r>
              <a:rPr lang="cs-CZ" dirty="0" smtClean="0"/>
              <a:t>Snaha o vidění věcí v celku</a:t>
            </a:r>
          </a:p>
          <a:p>
            <a:r>
              <a:rPr lang="cs-CZ" dirty="0" smtClean="0"/>
              <a:t>Směr vystavěn na PA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615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b="1" dirty="0"/>
              <a:t>Behaviorální </a:t>
            </a:r>
            <a:r>
              <a:rPr lang="cs-CZ" sz="3200" b="1" dirty="0" smtClean="0"/>
              <a:t>terapie</a:t>
            </a:r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3200" b="1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Joseph </a:t>
            </a:r>
            <a:r>
              <a:rPr lang="cs-CZ" dirty="0" err="1" smtClean="0"/>
              <a:t>Wolpe</a:t>
            </a:r>
            <a:r>
              <a:rPr lang="cs-CZ" dirty="0" smtClean="0"/>
              <a:t> – snaha o objektivní zhodnocení terapeutických výsledků (nicméně postupné „vylepšování“ terapeutické účinnosti)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u="sng" dirty="0" smtClean="0"/>
              <a:t>Přínosy</a:t>
            </a:r>
            <a:r>
              <a:rPr lang="cs-CZ" dirty="0" smtClean="0"/>
              <a:t>:</a:t>
            </a:r>
          </a:p>
          <a:p>
            <a:pPr lvl="2"/>
            <a:r>
              <a:rPr lang="cs-CZ" dirty="0" err="1"/>
              <a:t>Škálování</a:t>
            </a:r>
            <a:endParaRPr lang="cs-CZ" dirty="0"/>
          </a:p>
          <a:p>
            <a:pPr lvl="2"/>
            <a:r>
              <a:rPr lang="cs-CZ" dirty="0"/>
              <a:t>Využití imaginací </a:t>
            </a:r>
            <a:r>
              <a:rPr lang="cs-CZ" dirty="0" smtClean="0"/>
              <a:t>zaměřených na cíl (výborný </a:t>
            </a:r>
            <a:r>
              <a:rPr lang="cs-CZ" dirty="0"/>
              <a:t>postup hojně využívaný např. v </a:t>
            </a:r>
            <a:r>
              <a:rPr lang="cs-CZ" dirty="0" err="1"/>
              <a:t>koučingu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 Zdůraznění posilování – </a:t>
            </a:r>
            <a:r>
              <a:rPr lang="cs-CZ" dirty="0" smtClean="0"/>
              <a:t>odměn</a:t>
            </a:r>
          </a:p>
          <a:p>
            <a:pPr lvl="2"/>
            <a:r>
              <a:rPr lang="cs-CZ" dirty="0" smtClean="0"/>
              <a:t>Vynikající výsledky při práci a dětmi (vnější motivace; </a:t>
            </a:r>
            <a:r>
              <a:rPr lang="cs-CZ" i="1" dirty="0" smtClean="0"/>
              <a:t>příklad</a:t>
            </a:r>
            <a:r>
              <a:rPr lang="cs-CZ" dirty="0" smtClean="0"/>
              <a:t>)</a:t>
            </a:r>
          </a:p>
          <a:p>
            <a:r>
              <a:rPr lang="cs-CZ" u="sng" dirty="0" smtClean="0"/>
              <a:t>Negativa</a:t>
            </a:r>
            <a:r>
              <a:rPr lang="cs-CZ" dirty="0" smtClean="0"/>
              <a:t>:</a:t>
            </a:r>
          </a:p>
          <a:p>
            <a:pPr lvl="2"/>
            <a:r>
              <a:rPr lang="cs-CZ" dirty="0" smtClean="0"/>
              <a:t>Přílišná redukce</a:t>
            </a:r>
          </a:p>
          <a:p>
            <a:pPr lvl="2"/>
            <a:r>
              <a:rPr lang="cs-CZ" dirty="0" smtClean="0"/>
              <a:t>Nadhodnocování sféry vlivu</a:t>
            </a:r>
          </a:p>
          <a:p>
            <a:pPr lvl="2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13024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b="1" dirty="0" smtClean="0"/>
              <a:t>Kognitivní terapie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dirty="0" smtClean="0"/>
              <a:t>Obecně: není to podnět sám, co v nás vyvolává nějaké chování, ale jeho subjektivní význam</a:t>
            </a:r>
          </a:p>
          <a:p>
            <a:endParaRPr lang="cs-CZ" sz="2800" dirty="0" smtClean="0"/>
          </a:p>
          <a:p>
            <a:r>
              <a:rPr lang="cs-CZ" sz="2800" dirty="0" smtClean="0"/>
              <a:t>Klasický model </a:t>
            </a:r>
            <a:r>
              <a:rPr lang="cs-CZ" sz="2800" b="1" dirty="0" smtClean="0"/>
              <a:t>podnět – reakce </a:t>
            </a:r>
            <a:r>
              <a:rPr lang="cs-CZ" sz="2800" dirty="0" smtClean="0"/>
              <a:t>rozšířen na </a:t>
            </a:r>
            <a:r>
              <a:rPr lang="cs-CZ" sz="2800" b="1" dirty="0" smtClean="0"/>
              <a:t>podnět – </a:t>
            </a:r>
            <a:r>
              <a:rPr lang="cs-CZ" sz="2800" b="1" dirty="0" err="1" smtClean="0"/>
              <a:t>kog</a:t>
            </a:r>
            <a:r>
              <a:rPr lang="cs-CZ" sz="2800" b="1" dirty="0" smtClean="0"/>
              <a:t>. </a:t>
            </a:r>
            <a:r>
              <a:rPr lang="cs-CZ" sz="2800" b="1" dirty="0" err="1" smtClean="0"/>
              <a:t>zprac</a:t>
            </a:r>
            <a:r>
              <a:rPr lang="cs-CZ" sz="2800" b="1" dirty="0" smtClean="0"/>
              <a:t>. – reakce – následek</a:t>
            </a:r>
          </a:p>
          <a:p>
            <a:endParaRPr lang="cs-CZ" sz="2800" b="1" dirty="0" smtClean="0"/>
          </a:p>
          <a:p>
            <a:r>
              <a:rPr lang="cs-CZ" sz="2800" dirty="0" smtClean="0"/>
              <a:t>Terapeutická práce zaměřena na proces kognitivního zpracování informací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91329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b="1" dirty="0" smtClean="0"/>
              <a:t>Kognitivní terapie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Albert </a:t>
            </a:r>
            <a:r>
              <a:rPr lang="cs-CZ" b="1" dirty="0" err="1" smtClean="0"/>
              <a:t>Ellis</a:t>
            </a:r>
            <a:r>
              <a:rPr lang="cs-CZ" b="1" dirty="0" smtClean="0"/>
              <a:t> </a:t>
            </a:r>
            <a:r>
              <a:rPr lang="cs-CZ" dirty="0" smtClean="0"/>
              <a:t>– RE(B)T</a:t>
            </a:r>
          </a:p>
          <a:p>
            <a:endParaRPr lang="cs-CZ" dirty="0" smtClean="0"/>
          </a:p>
          <a:p>
            <a:r>
              <a:rPr lang="cs-CZ" dirty="0" smtClean="0"/>
              <a:t>Model A – B – C</a:t>
            </a:r>
          </a:p>
          <a:p>
            <a:pPr lvl="1"/>
            <a:r>
              <a:rPr lang="cs-CZ" dirty="0" smtClean="0"/>
              <a:t>A – </a:t>
            </a:r>
            <a:r>
              <a:rPr lang="cs-CZ" dirty="0" err="1" smtClean="0"/>
              <a:t>Activating</a:t>
            </a:r>
            <a:r>
              <a:rPr lang="cs-CZ" dirty="0" smtClean="0"/>
              <a:t> </a:t>
            </a:r>
            <a:r>
              <a:rPr lang="cs-CZ" dirty="0" err="1" smtClean="0"/>
              <a:t>event</a:t>
            </a:r>
            <a:endParaRPr lang="cs-CZ" dirty="0" smtClean="0"/>
          </a:p>
          <a:p>
            <a:pPr lvl="1"/>
            <a:r>
              <a:rPr lang="cs-CZ" dirty="0" smtClean="0"/>
              <a:t>B – </a:t>
            </a:r>
            <a:r>
              <a:rPr lang="cs-CZ" dirty="0" err="1" smtClean="0"/>
              <a:t>belief</a:t>
            </a:r>
            <a:endParaRPr lang="cs-CZ" dirty="0" smtClean="0"/>
          </a:p>
          <a:p>
            <a:pPr lvl="1"/>
            <a:r>
              <a:rPr lang="cs-CZ" dirty="0" smtClean="0"/>
              <a:t>C – </a:t>
            </a:r>
            <a:r>
              <a:rPr lang="cs-CZ" dirty="0" err="1" smtClean="0"/>
              <a:t>consequence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Model později rozpracován, přidána další písmena</a:t>
            </a:r>
          </a:p>
          <a:p>
            <a:r>
              <a:rPr lang="cs-CZ" dirty="0" smtClean="0"/>
              <a:t>Potíže způsobují </a:t>
            </a:r>
            <a:r>
              <a:rPr lang="cs-CZ" b="1" i="1" dirty="0" smtClean="0"/>
              <a:t>iracionální přesvědčení </a:t>
            </a:r>
            <a:r>
              <a:rPr lang="cs-CZ" dirty="0" smtClean="0"/>
              <a:t>(</a:t>
            </a:r>
            <a:r>
              <a:rPr lang="cs-CZ" b="1" i="1" dirty="0" err="1" smtClean="0"/>
              <a:t>mus</a:t>
            </a:r>
            <a:r>
              <a:rPr lang="cs-CZ" dirty="0" err="1" smtClean="0"/>
              <a:t>turbace</a:t>
            </a:r>
            <a:r>
              <a:rPr lang="cs-CZ" dirty="0" smtClean="0"/>
              <a:t>)</a:t>
            </a:r>
          </a:p>
          <a:p>
            <a:r>
              <a:rPr lang="cs-CZ" dirty="0" smtClean="0"/>
              <a:t>Diskuze, přesvědčování, domácí úkoly – praktický nácvik, </a:t>
            </a:r>
            <a:r>
              <a:rPr lang="cs-CZ" b="1" i="1" dirty="0" smtClean="0"/>
              <a:t>využití humoru</a:t>
            </a:r>
            <a:endParaRPr lang="cs-CZ" b="1" i="1" dirty="0"/>
          </a:p>
        </p:txBody>
      </p:sp>
      <p:pic>
        <p:nvPicPr>
          <p:cNvPr id="2050" name="Picture 2" descr="http://www.eitrainingcompany.com/wp-content/uploads/2011/04/albert_elli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089" y="486869"/>
            <a:ext cx="1904599" cy="2366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8105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b="1" dirty="0" smtClean="0"/>
              <a:t>Kognitivní terapie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4600" b="1" dirty="0" smtClean="0"/>
              <a:t>Aaron Beck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cs-CZ" sz="3400" dirty="0" smtClean="0"/>
              <a:t>Původně PA – práce s depresí</a:t>
            </a:r>
          </a:p>
          <a:p>
            <a:r>
              <a:rPr lang="cs-CZ" sz="3400" dirty="0" smtClean="0"/>
              <a:t>Automatické negativní myšlenky</a:t>
            </a:r>
          </a:p>
          <a:p>
            <a:r>
              <a:rPr lang="cs-CZ" sz="3400" dirty="0" smtClean="0"/>
              <a:t>Negativní triáda – přesvědčení o:</a:t>
            </a:r>
          </a:p>
          <a:p>
            <a:pPr lvl="1"/>
            <a:r>
              <a:rPr lang="cs-CZ" sz="3400" dirty="0" smtClean="0"/>
              <a:t>sobě</a:t>
            </a:r>
          </a:p>
          <a:p>
            <a:pPr lvl="1"/>
            <a:r>
              <a:rPr lang="cs-CZ" sz="3400" dirty="0" smtClean="0"/>
              <a:t>lidech kolem</a:t>
            </a:r>
          </a:p>
          <a:p>
            <a:pPr lvl="1"/>
            <a:r>
              <a:rPr lang="cs-CZ" sz="3400" dirty="0" smtClean="0"/>
              <a:t>světě</a:t>
            </a:r>
          </a:p>
          <a:p>
            <a:r>
              <a:rPr lang="cs-CZ" sz="3400" dirty="0" smtClean="0"/>
              <a:t>Sokratovský dialog – terapeut vede vhodnými dotazy klienta k tomu, aby si sám uvědomil nereálnost svých přesvědčení</a:t>
            </a:r>
          </a:p>
          <a:p>
            <a:r>
              <a:rPr lang="cs-CZ" sz="3400" dirty="0" smtClean="0"/>
              <a:t>Hledání dysfunkčních kognitivních schémat – nahrazování funkčními</a:t>
            </a:r>
          </a:p>
        </p:txBody>
      </p:sp>
      <p:pic>
        <p:nvPicPr>
          <p:cNvPr id="3074" name="Picture 2" descr="http://g.psychcentral.com/blog/wp-content/uploads/2009/09/aaron_be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76672"/>
            <a:ext cx="1513334" cy="2061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670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000" b="1" dirty="0" smtClean="0"/>
              <a:t>KBT</a:t>
            </a:r>
            <a:r>
              <a:rPr lang="cs-CZ" sz="36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36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cs-CZ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Zakladatelé </a:t>
            </a:r>
            <a:r>
              <a:rPr lang="cs-CZ" dirty="0" err="1" smtClean="0"/>
              <a:t>Mahoney</a:t>
            </a:r>
            <a:r>
              <a:rPr lang="cs-CZ" dirty="0" smtClean="0"/>
              <a:t> a </a:t>
            </a:r>
            <a:r>
              <a:rPr lang="cs-CZ" dirty="0" err="1" smtClean="0"/>
              <a:t>Meichenbaum</a:t>
            </a:r>
            <a:endParaRPr lang="cs-CZ" dirty="0" smtClean="0"/>
          </a:p>
          <a:p>
            <a:r>
              <a:rPr lang="cs-CZ" dirty="0" smtClean="0"/>
              <a:t>Propojení předchozích způsobů práce do uceleného systému – </a:t>
            </a:r>
            <a:r>
              <a:rPr lang="cs-CZ" b="1" i="1" dirty="0" err="1" smtClean="0"/>
              <a:t>integrativní</a:t>
            </a:r>
            <a:r>
              <a:rPr lang="cs-CZ" b="1" i="1" dirty="0" smtClean="0"/>
              <a:t> pohled</a:t>
            </a:r>
          </a:p>
          <a:p>
            <a:endParaRPr lang="cs-CZ" dirty="0" smtClean="0"/>
          </a:p>
          <a:p>
            <a:r>
              <a:rPr lang="cs-CZ" dirty="0" smtClean="0"/>
              <a:t>Rysy KBT (Možný, </a:t>
            </a:r>
            <a:r>
              <a:rPr lang="cs-CZ" dirty="0" err="1" smtClean="0"/>
              <a:t>Praško</a:t>
            </a:r>
            <a:r>
              <a:rPr lang="cs-CZ" dirty="0" smtClean="0"/>
              <a:t>,1999):</a:t>
            </a:r>
          </a:p>
          <a:p>
            <a:endParaRPr lang="cs-CZ" dirty="0" smtClean="0"/>
          </a:p>
          <a:p>
            <a:pPr marL="822960" lvl="1" indent="-457200">
              <a:buFont typeface="+mj-lt"/>
              <a:buAutoNum type="arabicPeriod"/>
            </a:pPr>
            <a:r>
              <a:rPr lang="cs-CZ" dirty="0" smtClean="0"/>
              <a:t>KBT je krátká, časově omezená</a:t>
            </a:r>
          </a:p>
          <a:p>
            <a:pPr marL="822960" lvl="1" indent="-457200">
              <a:buFont typeface="+mj-lt"/>
              <a:buAutoNum type="arabicPeriod"/>
            </a:pPr>
            <a:r>
              <a:rPr lang="cs-CZ" dirty="0" smtClean="0"/>
              <a:t>KBT je strukturovaná a terapeut je aktivní a direktivní</a:t>
            </a:r>
          </a:p>
          <a:p>
            <a:pPr marL="822960" lvl="1" indent="-457200">
              <a:buFont typeface="+mj-lt"/>
              <a:buAutoNum type="arabicPeriod"/>
            </a:pPr>
            <a:r>
              <a:rPr lang="cs-CZ" dirty="0" smtClean="0"/>
              <a:t>Pro KBT je charakteristická aktivní spolupráce mezi klientem a terapeutem</a:t>
            </a:r>
          </a:p>
          <a:p>
            <a:pPr marL="822960" lvl="1" indent="-457200">
              <a:buFont typeface="+mj-lt"/>
              <a:buAutoNum type="arabicPeriod"/>
            </a:pPr>
            <a:endParaRPr lang="cs-CZ" dirty="0"/>
          </a:p>
        </p:txBody>
      </p:sp>
      <p:pic>
        <p:nvPicPr>
          <p:cNvPr id="4098" name="Picture 2" descr="http://www.kondiceonline.cz/wp-content/uploads/2011/09/MUDr-Jan-Prask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996952"/>
            <a:ext cx="1206991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kbt-odyssea.cz/storage/Petr_Mozn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7103" y="2996952"/>
            <a:ext cx="864096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0907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b="1" dirty="0" smtClean="0"/>
              <a:t>KBT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822960" lvl="1" indent="-457200">
              <a:buFont typeface="+mj-lt"/>
              <a:buAutoNum type="arabicPeriod" startAt="4"/>
            </a:pPr>
            <a:r>
              <a:rPr lang="cs-CZ" sz="2600" dirty="0" smtClean="0"/>
              <a:t>KBT vychází z teorií učení a teorií kognitivní psychologie</a:t>
            </a:r>
          </a:p>
          <a:p>
            <a:pPr marL="822960" lvl="1" indent="-457200">
              <a:buFont typeface="+mj-lt"/>
              <a:buAutoNum type="arabicPeriod" startAt="4"/>
            </a:pPr>
            <a:r>
              <a:rPr lang="cs-CZ" sz="2600" dirty="0" smtClean="0"/>
              <a:t>KBT se zaměřuje na přítomné problémy</a:t>
            </a:r>
          </a:p>
          <a:p>
            <a:pPr marL="822960" lvl="2" indent="-457200">
              <a:spcBef>
                <a:spcPts val="600"/>
              </a:spcBef>
              <a:buSzPct val="70000"/>
              <a:buFont typeface="+mj-lt"/>
              <a:buAutoNum type="arabicPeriod" startAt="6"/>
            </a:pPr>
            <a:r>
              <a:rPr lang="cs-CZ" sz="2600" dirty="0" smtClean="0"/>
              <a:t>KBT se zaměřuje na konkrétní, jasně definované problémy a na faktory udržující problém</a:t>
            </a:r>
          </a:p>
          <a:p>
            <a:pPr marL="822960" lvl="2" indent="-457200">
              <a:spcBef>
                <a:spcPts val="600"/>
              </a:spcBef>
              <a:buSzPct val="70000"/>
              <a:buFont typeface="+mj-lt"/>
              <a:buAutoNum type="arabicPeriod" startAt="6"/>
            </a:pPr>
            <a:r>
              <a:rPr lang="cs-CZ" sz="2600" dirty="0" smtClean="0"/>
              <a:t>KBT si stanovuje konkrétní, funkční cíle</a:t>
            </a:r>
          </a:p>
          <a:p>
            <a:pPr marL="822960" lvl="2" indent="-457200">
              <a:spcBef>
                <a:spcPts val="600"/>
              </a:spcBef>
              <a:buSzPct val="70000"/>
              <a:buFont typeface="+mj-lt"/>
              <a:buAutoNum type="arabicPeriod" startAt="6"/>
            </a:pPr>
            <a:r>
              <a:rPr lang="cs-CZ" sz="2600" dirty="0" smtClean="0"/>
              <a:t>KBT se zaměřuje na pozorovatelné chování a vědomé psychické procesy, konkrétní změny v životě</a:t>
            </a:r>
          </a:p>
          <a:p>
            <a:pPr marL="822960" lvl="2" indent="-457200">
              <a:spcBef>
                <a:spcPts val="600"/>
              </a:spcBef>
              <a:buSzPct val="70000"/>
              <a:buFont typeface="+mj-lt"/>
              <a:buAutoNum type="arabicPeriod" startAt="6"/>
            </a:pPr>
            <a:r>
              <a:rPr lang="cs-CZ" sz="2600" dirty="0" smtClean="0"/>
              <a:t>KBT uplatňuje vědeckou metodologii</a:t>
            </a:r>
          </a:p>
          <a:p>
            <a:pPr marL="822960" lvl="2" indent="-457200">
              <a:spcBef>
                <a:spcPts val="600"/>
              </a:spcBef>
              <a:buSzPct val="70000"/>
              <a:buFont typeface="+mj-lt"/>
              <a:buAutoNum type="arabicPeriod" startAt="6"/>
            </a:pPr>
            <a:r>
              <a:rPr lang="cs-CZ" sz="2600" dirty="0" smtClean="0"/>
              <a:t>Konečným cílem KBT je dosažení soběstačnosti klienta</a:t>
            </a:r>
          </a:p>
          <a:p>
            <a:pPr marL="457200" indent="-457200">
              <a:buFont typeface="+mj-lt"/>
              <a:buAutoNum type="arabicPeriod" startAt="4"/>
            </a:pP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194762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b="1" dirty="0" smtClean="0"/>
              <a:t>KBT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3826768" cy="532656"/>
          </a:xfrm>
        </p:spPr>
        <p:txBody>
          <a:bodyPr/>
          <a:lstStyle/>
          <a:p>
            <a:r>
              <a:rPr lang="cs-CZ" b="1" u="sng" dirty="0" smtClean="0"/>
              <a:t>Bludný kruh úzkosti</a:t>
            </a:r>
            <a:r>
              <a:rPr lang="cs-CZ" dirty="0" smtClean="0"/>
              <a:t>:</a:t>
            </a:r>
            <a:endParaRPr lang="cs-CZ" dirty="0"/>
          </a:p>
        </p:txBody>
      </p:sp>
      <p:pic>
        <p:nvPicPr>
          <p:cNvPr id="4" name="Obrázek 3" descr="kbt mod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2032852"/>
            <a:ext cx="4320480" cy="3566514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23528" y="5733256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Později přidány </a:t>
            </a:r>
            <a:r>
              <a:rPr lang="cs-CZ" b="1" i="1" dirty="0" smtClean="0"/>
              <a:t>důsledky</a:t>
            </a:r>
            <a:r>
              <a:rPr lang="cs-CZ" dirty="0" smtClean="0"/>
              <a:t> (</a:t>
            </a:r>
            <a:r>
              <a:rPr lang="cs-CZ" dirty="0" err="1" smtClean="0"/>
              <a:t>Praško</a:t>
            </a:r>
            <a:r>
              <a:rPr lang="cs-CZ" dirty="0" smtClean="0"/>
              <a:t> a kol., 2007) – dlouhodobé ovlivnění chování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209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Techniky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Systematická desenzibilizace</a:t>
            </a:r>
          </a:p>
          <a:p>
            <a:r>
              <a:rPr lang="cs-CZ" dirty="0" smtClean="0"/>
              <a:t>Zaplavení</a:t>
            </a:r>
          </a:p>
          <a:p>
            <a:r>
              <a:rPr lang="cs-CZ" dirty="0" smtClean="0"/>
              <a:t>Zabránění činnosti</a:t>
            </a:r>
          </a:p>
          <a:p>
            <a:r>
              <a:rPr lang="cs-CZ" dirty="0" smtClean="0"/>
              <a:t>Plánování činnosti</a:t>
            </a:r>
          </a:p>
          <a:p>
            <a:r>
              <a:rPr lang="cs-CZ" dirty="0" smtClean="0"/>
              <a:t>Edukace/vzdělávání</a:t>
            </a:r>
          </a:p>
          <a:p>
            <a:r>
              <a:rPr lang="cs-CZ" dirty="0" smtClean="0"/>
              <a:t>Domácí úkoly</a:t>
            </a:r>
          </a:p>
          <a:p>
            <a:r>
              <a:rPr lang="cs-CZ" dirty="0" smtClean="0"/>
              <a:t>Práce v „terénu“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697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519</Words>
  <Application>Microsoft Office PowerPoint</Application>
  <PresentationFormat>Předvádění na obrazovce (4:3)</PresentationFormat>
  <Paragraphs>108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Psychoterapie – přednášky 3/2013</vt:lpstr>
      <vt:lpstr>Behaviorální terapie </vt:lpstr>
      <vt:lpstr>Kognitivní terapie </vt:lpstr>
      <vt:lpstr>Kognitivní terapie </vt:lpstr>
      <vt:lpstr>Kognitivní terapie </vt:lpstr>
      <vt:lpstr>KBT </vt:lpstr>
      <vt:lpstr>KBT </vt:lpstr>
      <vt:lpstr>KBT </vt:lpstr>
      <vt:lpstr>Techniky</vt:lpstr>
      <vt:lpstr>Multimodální terapie </vt:lpstr>
      <vt:lpstr>Humanistické směry</vt:lpstr>
      <vt:lpstr>Rogersovská psychoterapie</vt:lpstr>
      <vt:lpstr>Humanistické směry</vt:lpstr>
      <vt:lpstr>Gestalt psychoterapie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Psychoterapie – přednášky 1/2012</dc:title>
  <dc:creator>David Kuneš</dc:creator>
  <cp:lastModifiedBy>David Kuneš</cp:lastModifiedBy>
  <cp:revision>42</cp:revision>
  <cp:lastPrinted>2012-02-20T12:12:31Z</cp:lastPrinted>
  <dcterms:created xsi:type="dcterms:W3CDTF">2012-02-20T11:32:38Z</dcterms:created>
  <dcterms:modified xsi:type="dcterms:W3CDTF">2013-03-25T09:47:38Z</dcterms:modified>
</cp:coreProperties>
</file>