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34" r:id="rId11"/>
    <p:sldId id="324" r:id="rId12"/>
    <p:sldId id="325" r:id="rId13"/>
    <p:sldId id="326" r:id="rId14"/>
    <p:sldId id="328" r:id="rId15"/>
    <p:sldId id="329" r:id="rId16"/>
    <p:sldId id="330" r:id="rId17"/>
    <p:sldId id="331" r:id="rId18"/>
    <p:sldId id="332" r:id="rId19"/>
    <p:sldId id="333" r:id="rId20"/>
  </p:sldIdLst>
  <p:sldSz cx="9144000" cy="6858000" type="screen4x3"/>
  <p:notesSz cx="9874250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5855A7-46CC-40C3-A259-C0397D07B54C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3F9964-3608-4BDD-AEED-67B7FC9C20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0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2953F-46B2-4CEE-B15F-D5800F4E752B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15B75-B0B7-4C42-8C81-548D5D5672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11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F532-6DC7-4254-8D35-3EE47577EC1C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F8E6-C4AD-489A-A56C-119F669FE0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66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A4D8B-158C-4922-BBF4-4D2DB335D7E4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A06A-952C-4E8F-8DAC-87B744DF6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0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66F3-5533-4B3D-A23B-095974C76001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DFD52-3572-4ADC-AAFC-AD75EE7D32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40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A391-2100-41AE-8B0B-47DA9DD8F687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C1D2-8CEF-480B-90CB-DEDC7814DF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5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044B-B109-43FA-974F-7F7E599DB8B2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A6B9-31CF-486F-9D96-6E126DE80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4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A11D-94AD-48E5-8CCE-734D31123CFD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6F37-291E-4125-B17E-DA2B254484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7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AC39-529C-49CF-A9F9-7533972810EC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6475-66D1-4359-8418-7EC3804A18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55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0547-A6B2-4E3D-B7E3-7E1114C9B972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E69D-C06F-4D14-A303-E17A0FD863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18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7EA4-0A8E-425B-8DC3-C656EA69B0E7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2A14-1077-4373-ADAD-B1268296D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02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EDAF-1E68-4261-8030-EA23141B408E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47C29-B41D-4E6B-ACA5-3EAAEC436A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39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2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752775-A80B-4FB2-AD93-E2B7CF52D4AA}" type="datetimeFigureOut">
              <a:rPr lang="cs-CZ"/>
              <a:pPr>
                <a:defRPr/>
              </a:pPr>
              <a:t>15.4.2013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B85A66-2B2B-4482-80E1-7D0CC8D31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Psychoterapie – přednášky</a:t>
            </a:r>
            <a:br>
              <a:rPr lang="cs-CZ" b="1" dirty="0" smtClean="0"/>
            </a:br>
            <a:r>
              <a:rPr lang="cs-CZ" sz="2800" dirty="0" smtClean="0"/>
              <a:t>4/2013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terapeutického rozhovoru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Úvodní setkání</a:t>
            </a:r>
          </a:p>
          <a:p>
            <a:r>
              <a:rPr lang="cs-CZ" dirty="0" smtClean="0"/>
              <a:t>Sběr dat</a:t>
            </a:r>
          </a:p>
          <a:p>
            <a:r>
              <a:rPr lang="cs-CZ" dirty="0" smtClean="0"/>
              <a:t>Terapeutická smlouva – kontrakt</a:t>
            </a:r>
          </a:p>
          <a:p>
            <a:r>
              <a:rPr lang="cs-CZ" dirty="0" smtClean="0"/>
              <a:t>Vlastní intervence – měření účinku – opětovná intervence</a:t>
            </a:r>
          </a:p>
          <a:p>
            <a:r>
              <a:rPr lang="cs-CZ" dirty="0" smtClean="0"/>
              <a:t>Nový kontrakt?</a:t>
            </a:r>
          </a:p>
          <a:p>
            <a:r>
              <a:rPr lang="cs-CZ" dirty="0" smtClean="0"/>
              <a:t>Ukončování terapie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3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Kdo psychoterapii provádí?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Psychoterapie jak rozšíření akademického vzdělání:</a:t>
            </a:r>
          </a:p>
          <a:p>
            <a:pPr lvl="2"/>
            <a:r>
              <a:rPr lang="cs-CZ" dirty="0" smtClean="0"/>
              <a:t>Psychologové</a:t>
            </a:r>
          </a:p>
          <a:p>
            <a:pPr lvl="2"/>
            <a:r>
              <a:rPr lang="cs-CZ" dirty="0" smtClean="0"/>
              <a:t>Lékaři</a:t>
            </a:r>
          </a:p>
          <a:p>
            <a:pPr lvl="2"/>
            <a:r>
              <a:rPr lang="cs-CZ" dirty="0" smtClean="0"/>
              <a:t>Absolventi příslušných humanitních směrů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dirty="0" smtClean="0"/>
              <a:t>Psychoterapie jako zcela samostatná profese:</a:t>
            </a:r>
          </a:p>
          <a:p>
            <a:pPr marL="1257300" lvl="4" indent="-342900">
              <a:buFont typeface="Arial" pitchFamily="34" charset="0"/>
              <a:buChar char="•"/>
            </a:pPr>
            <a:r>
              <a:rPr lang="cs-CZ" sz="2400" dirty="0" smtClean="0"/>
              <a:t>Kdokoliv s příslušným výcvikem</a:t>
            </a:r>
          </a:p>
          <a:p>
            <a:endParaRPr lang="cs-CZ" dirty="0" smtClean="0"/>
          </a:p>
          <a:p>
            <a:r>
              <a:rPr lang="cs-CZ" dirty="0" smtClean="0"/>
              <a:t>Klady a zápory</a:t>
            </a:r>
          </a:p>
        </p:txBody>
      </p:sp>
    </p:spTree>
    <p:extLst>
      <p:ext uri="{BB962C8B-B14F-4D97-AF65-F5344CB8AC3E}">
        <p14:creationId xmlns:p14="http://schemas.microsoft.com/office/powerpoint/2010/main" val="315861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Kde jí provádí?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Zdravotnické zařízení</a:t>
            </a:r>
          </a:p>
          <a:p>
            <a:pPr lvl="2"/>
            <a:r>
              <a:rPr lang="cs-CZ" dirty="0" smtClean="0"/>
              <a:t>Psychologické ambulance</a:t>
            </a:r>
          </a:p>
          <a:p>
            <a:pPr lvl="2"/>
            <a:r>
              <a:rPr lang="cs-CZ" dirty="0" smtClean="0"/>
              <a:t>Nemocnice, léčebny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b="1" i="1" dirty="0" smtClean="0"/>
              <a:t>Terapeutické pracoviště</a:t>
            </a:r>
          </a:p>
          <a:p>
            <a:pPr lvl="2"/>
            <a:r>
              <a:rPr lang="cs-CZ" dirty="0" smtClean="0"/>
              <a:t>Komunity</a:t>
            </a:r>
          </a:p>
          <a:p>
            <a:pPr lvl="2"/>
            <a:r>
              <a:rPr lang="cs-CZ" dirty="0" smtClean="0"/>
              <a:t>Terapeutická centra</a:t>
            </a:r>
          </a:p>
          <a:p>
            <a:endParaRPr lang="cs-CZ" dirty="0" smtClean="0"/>
          </a:p>
          <a:p>
            <a:r>
              <a:rPr lang="cs-CZ" b="1" i="1" dirty="0" smtClean="0"/>
              <a:t>Soukromá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6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vypadá terapeutická pracovna?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Několik základních požadavků: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Bezpečí </a:t>
            </a:r>
            <a:r>
              <a:rPr lang="cs-CZ" dirty="0" smtClean="0"/>
              <a:t>(ostré předměty, sklo, zvukotěsnost…)</a:t>
            </a:r>
          </a:p>
          <a:p>
            <a:r>
              <a:rPr lang="cs-CZ" b="1" dirty="0" smtClean="0"/>
              <a:t>Útulnost </a:t>
            </a:r>
            <a:r>
              <a:rPr lang="cs-CZ" dirty="0" smtClean="0"/>
              <a:t>(teplo, dostatek světla, čerstvý vzduch…)</a:t>
            </a:r>
          </a:p>
          <a:p>
            <a:r>
              <a:rPr lang="cs-CZ" b="1" dirty="0" smtClean="0"/>
              <a:t>Vybavení</a:t>
            </a:r>
            <a:r>
              <a:rPr lang="cs-CZ" dirty="0" smtClean="0"/>
              <a:t> (křesla, židle, stolek…)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83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 prvním setkáním…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Jasně definovat podmínky – čas setkání a jeho délka, na pojišťovnu/hrazená služba</a:t>
            </a:r>
          </a:p>
          <a:p>
            <a:r>
              <a:rPr lang="cs-CZ" dirty="0" smtClean="0"/>
              <a:t>Mít rámcovou představu o povaze potíží (zejména u placené konzultace, abych klienta zbytečně – finančně i časově nezatěžoval)</a:t>
            </a:r>
          </a:p>
          <a:p>
            <a:r>
              <a:rPr lang="cs-CZ" dirty="0" smtClean="0"/>
              <a:t>Mohu se klientovi dostatečně věnovat? (Zvážení svých možností)</a:t>
            </a:r>
          </a:p>
          <a:p>
            <a:r>
              <a:rPr lang="cs-CZ" dirty="0" smtClean="0"/>
              <a:t>Vzít si na klienta kontakt, případně poskytnout kontakt na sebe pro případ nenadálých událostí </a:t>
            </a:r>
          </a:p>
        </p:txBody>
      </p:sp>
    </p:spTree>
    <p:extLst>
      <p:ext uri="{BB962C8B-B14F-4D97-AF65-F5344CB8AC3E}">
        <p14:creationId xmlns:p14="http://schemas.microsoft.com/office/powerpoint/2010/main" val="144131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setkání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Představení, zmírnění napětí, zopakování podmínek a ujištění, že jim klient rozumí</a:t>
            </a:r>
          </a:p>
          <a:p>
            <a:r>
              <a:rPr lang="cs-CZ" dirty="0" smtClean="0"/>
              <a:t>Rámcové objasnění toho, co mohu </a:t>
            </a:r>
            <a:r>
              <a:rPr lang="cs-CZ" dirty="0" smtClean="0"/>
              <a:t>nabídnout – a vysvětlení, že nejsem kouzelník :-)</a:t>
            </a:r>
            <a:endParaRPr lang="cs-CZ" dirty="0" smtClean="0"/>
          </a:p>
          <a:p>
            <a:r>
              <a:rPr lang="cs-CZ" dirty="0" smtClean="0"/>
              <a:t>Otázka na předchozí zkušenosti s terapií, příp. objasnění, co obnáší práce psychoterapeuta - vedení rozhovoru, důvěrnost vztahu, tělesný kontakt apod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časté stížnosti – zůstat nestranný (výjimka zneužívání)</a:t>
            </a:r>
          </a:p>
        </p:txBody>
      </p:sp>
    </p:spTree>
    <p:extLst>
      <p:ext uri="{BB962C8B-B14F-4D97-AF65-F5344CB8AC3E}">
        <p14:creationId xmlns:p14="http://schemas.microsoft.com/office/powerpoint/2010/main" val="345780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setkání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Dosavadní řešení problému/potíží (medikace; spolupráce s dalšími odborníky)</a:t>
            </a:r>
          </a:p>
          <a:p>
            <a:r>
              <a:rPr lang="cs-CZ" dirty="0" smtClean="0"/>
              <a:t>Jak si klient problém vysvětluje (respektování jeho pohledu)</a:t>
            </a:r>
          </a:p>
          <a:p>
            <a:r>
              <a:rPr lang="cs-CZ" dirty="0" smtClean="0"/>
              <a:t>Jak to bude vypadat, až potíže odezní </a:t>
            </a:r>
            <a:r>
              <a:rPr lang="cs-CZ" dirty="0" smtClean="0"/>
              <a:t>(zázrak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Zvážení, jestli „na to mám“ – odeslání ke kolegům (to obnáší dobrou znalost nabídky služeb v regionu)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5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smtClean="0"/>
              <a:t>Využívání psychodiagnostiky není příliš rozšířené, ale často se dostaneme k lékařské zprávě (zejm. ve zdravotnických zařízeních) – klady i zápory (nálepkování, despekt)</a:t>
            </a:r>
          </a:p>
          <a:p>
            <a:r>
              <a:rPr lang="cs-CZ" dirty="0" smtClean="0"/>
              <a:t>Někteří terapeuti využívají vlastní diagnostiku – dotazníky, projektivní postupy</a:t>
            </a:r>
          </a:p>
          <a:p>
            <a:r>
              <a:rPr lang="cs-CZ" dirty="0" smtClean="0"/>
              <a:t>Časté je také přesvědčení, že „to důležité vyplave na povrch samo“</a:t>
            </a:r>
          </a:p>
        </p:txBody>
      </p:sp>
    </p:spTree>
    <p:extLst>
      <p:ext uri="{BB962C8B-B14F-4D97-AF65-F5344CB8AC3E}">
        <p14:creationId xmlns:p14="http://schemas.microsoft.com/office/powerpoint/2010/main" val="42038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 algn="ctr">
              <a:buNone/>
            </a:pPr>
            <a:r>
              <a:rPr lang="cs-CZ" b="1" dirty="0" smtClean="0"/>
              <a:t>Strukturovaný</a:t>
            </a:r>
          </a:p>
          <a:p>
            <a:pPr>
              <a:buFontTx/>
              <a:buChar char="-"/>
            </a:pPr>
            <a:r>
              <a:rPr lang="cs-CZ" sz="2400" dirty="0" smtClean="0"/>
              <a:t>Neopomenu žádný aspekt problému</a:t>
            </a:r>
          </a:p>
          <a:p>
            <a:pPr>
              <a:buFontTx/>
              <a:buChar char="-"/>
            </a:pPr>
            <a:r>
              <a:rPr lang="cs-CZ" sz="2400" dirty="0" smtClean="0"/>
              <a:t>Mám se o co opřít při dalším rozhovoru</a:t>
            </a:r>
          </a:p>
          <a:p>
            <a:pPr>
              <a:buFontTx/>
              <a:buChar char="-"/>
            </a:pPr>
            <a:r>
              <a:rPr lang="cs-CZ" sz="2400" dirty="0" smtClean="0"/>
              <a:t>Mohu pracovat podle předem vypracovaných postupů</a:t>
            </a:r>
          </a:p>
          <a:p>
            <a:pPr>
              <a:buFontTx/>
              <a:buChar char="-"/>
            </a:pPr>
            <a:r>
              <a:rPr lang="cs-CZ" sz="2400" dirty="0" smtClean="0"/>
              <a:t>Necyklím se v určité oblasti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b="1" dirty="0" smtClean="0"/>
              <a:t>Nestrukturovaný</a:t>
            </a:r>
          </a:p>
          <a:p>
            <a:pPr>
              <a:buFontTx/>
              <a:buChar char="-"/>
            </a:pPr>
            <a:r>
              <a:rPr lang="cs-CZ" sz="2400" dirty="0" smtClean="0"/>
              <a:t>Mohu něco přehlídnout, ale zároveň jasněji vyvstane to nejpodstatnější </a:t>
            </a:r>
          </a:p>
          <a:p>
            <a:pPr>
              <a:buFontTx/>
              <a:buChar char="-"/>
            </a:pPr>
            <a:r>
              <a:rPr lang="cs-CZ" sz="2400" dirty="0" smtClean="0"/>
              <a:t>Je třeba improvizace, tj. větší tvořivosti a přizpůsobení práce konkrétnímu klientovi</a:t>
            </a:r>
          </a:p>
          <a:p>
            <a:pPr>
              <a:buFontTx/>
              <a:buChar char="-"/>
            </a:pPr>
            <a:r>
              <a:rPr lang="cs-CZ" sz="2400" dirty="0" smtClean="0"/>
              <a:t>Rozhovor často nepostupuje kupředu, je třeba větší trpělivosti, ale samotný sběr dat je v podstatě i terapií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700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sběr dat -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1600200"/>
            <a:ext cx="5842992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Parafrázování</a:t>
            </a:r>
          </a:p>
          <a:p>
            <a:r>
              <a:rPr lang="cs-CZ" dirty="0" smtClean="0"/>
              <a:t>Zájem</a:t>
            </a:r>
          </a:p>
          <a:p>
            <a:r>
              <a:rPr lang="cs-CZ" dirty="0" smtClean="0"/>
              <a:t>Potvrzování</a:t>
            </a:r>
          </a:p>
          <a:p>
            <a:r>
              <a:rPr lang="cs-CZ" dirty="0" smtClean="0"/>
              <a:t>Porozumění</a:t>
            </a:r>
          </a:p>
          <a:p>
            <a:r>
              <a:rPr lang="cs-CZ" dirty="0" smtClean="0"/>
              <a:t>Empatie</a:t>
            </a:r>
          </a:p>
          <a:p>
            <a:r>
              <a:rPr lang="cs-CZ" dirty="0" smtClean="0"/>
              <a:t>Trpělivost</a:t>
            </a:r>
          </a:p>
          <a:p>
            <a:r>
              <a:rPr lang="cs-CZ" dirty="0" smtClean="0"/>
              <a:t>Pochvala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16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Humanistické směry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Terapie zaměřená na člověka – </a:t>
            </a:r>
            <a:r>
              <a:rPr lang="cs-CZ" b="1" i="1" dirty="0" err="1" smtClean="0"/>
              <a:t>Rogers</a:t>
            </a:r>
            <a:endParaRPr lang="cs-CZ" b="1" i="1" dirty="0" smtClean="0"/>
          </a:p>
          <a:p>
            <a:endParaRPr lang="cs-CZ" dirty="0" smtClean="0"/>
          </a:p>
          <a:p>
            <a:r>
              <a:rPr lang="cs-CZ" dirty="0" err="1" smtClean="0"/>
              <a:t>Daseinsanalýza</a:t>
            </a:r>
            <a:r>
              <a:rPr lang="cs-CZ" dirty="0" smtClean="0"/>
              <a:t> – </a:t>
            </a:r>
            <a:r>
              <a:rPr lang="cs-CZ" b="1" i="1" dirty="0" err="1" smtClean="0"/>
              <a:t>Binswanger</a:t>
            </a:r>
            <a:endParaRPr lang="cs-CZ" b="1" i="1" dirty="0" smtClean="0"/>
          </a:p>
          <a:p>
            <a:endParaRPr lang="cs-CZ" dirty="0" smtClean="0"/>
          </a:p>
          <a:p>
            <a:r>
              <a:rPr lang="cs-CZ" dirty="0" smtClean="0"/>
              <a:t>Logoterapie – </a:t>
            </a:r>
            <a:r>
              <a:rPr lang="cs-CZ" b="1" i="1" dirty="0" err="1" smtClean="0"/>
              <a:t>Frankl</a:t>
            </a:r>
            <a:endParaRPr lang="cs-CZ" b="1" i="1" dirty="0" smtClean="0"/>
          </a:p>
          <a:p>
            <a:endParaRPr lang="cs-CZ" dirty="0" smtClean="0"/>
          </a:p>
          <a:p>
            <a:r>
              <a:rPr lang="cs-CZ" dirty="0" err="1" smtClean="0"/>
              <a:t>Gestalt</a:t>
            </a:r>
            <a:r>
              <a:rPr lang="cs-CZ" dirty="0" smtClean="0"/>
              <a:t> terapie – </a:t>
            </a:r>
            <a:r>
              <a:rPr lang="cs-CZ" b="1" i="1" dirty="0" err="1" smtClean="0"/>
              <a:t>Perls</a:t>
            </a:r>
            <a:endParaRPr lang="cs-CZ" b="1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89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/>
              <a:t>Rodinné, systemické a narativní směry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Všechny předchozí přístupy orientovány na jednotlivce (platí i pro skupinovou terapii)                  – nyní: zdůraznění sociální povahy potíží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Příklad: žárlivost, udržování pořádku…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 terapii lze (a někdy je to i nezbytné) pracovat s více než jednou osobou</a:t>
            </a:r>
          </a:p>
          <a:p>
            <a:endParaRPr lang="cs-CZ" dirty="0"/>
          </a:p>
          <a:p>
            <a:r>
              <a:rPr lang="cs-CZ" dirty="0" smtClean="0"/>
              <a:t>Zaměření na komunikaci</a:t>
            </a:r>
          </a:p>
          <a:p>
            <a:pPr lvl="1"/>
            <a:r>
              <a:rPr lang="cs-CZ" dirty="0" smtClean="0"/>
              <a:t>„Lidé komunikují neustále.“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8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 smtClean="0"/>
              <a:t>Jacob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Levi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Moreno</a:t>
            </a:r>
            <a:r>
              <a:rPr lang="cs-CZ" sz="3600" b="1" dirty="0" smtClean="0"/>
              <a:t> - Psychodrama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Svérázný „</a:t>
            </a:r>
            <a:r>
              <a:rPr lang="cs-CZ" i="1" dirty="0" smtClean="0"/>
              <a:t>předchůdce</a:t>
            </a:r>
            <a:r>
              <a:rPr lang="cs-CZ" dirty="0" smtClean="0"/>
              <a:t>“ rodinné terapie – počátky experimentování ve Vídeňském Prátru</a:t>
            </a:r>
          </a:p>
          <a:p>
            <a:pPr lvl="1"/>
            <a:r>
              <a:rPr lang="cs-CZ" dirty="0" smtClean="0"/>
              <a:t>Práce s dětmi, náhodnými kolemjdoucími atd.</a:t>
            </a:r>
          </a:p>
          <a:p>
            <a:pPr lvl="1"/>
            <a:r>
              <a:rPr lang="cs-CZ" dirty="0" smtClean="0"/>
              <a:t>Práce s manželi, milenkami, prostitutkami…</a:t>
            </a:r>
          </a:p>
          <a:p>
            <a:pPr marL="274320" lvl="1" indent="0">
              <a:buNone/>
            </a:pPr>
            <a:endParaRPr lang="cs-CZ" dirty="0" smtClean="0"/>
          </a:p>
          <a:p>
            <a:r>
              <a:rPr lang="cs-CZ" dirty="0" smtClean="0"/>
              <a:t>Práce s dětmi – </a:t>
            </a:r>
            <a:r>
              <a:rPr lang="cs-CZ" i="1" dirty="0" smtClean="0"/>
              <a:t>kulturní konzervy</a:t>
            </a:r>
          </a:p>
          <a:p>
            <a:pPr lvl="1"/>
            <a:r>
              <a:rPr lang="cs-CZ" i="1" dirty="0" smtClean="0"/>
              <a:t>Spontánnost a tvořivost </a:t>
            </a:r>
            <a:r>
              <a:rPr lang="cs-CZ" dirty="0" smtClean="0"/>
              <a:t>– podstata lidské existence</a:t>
            </a:r>
          </a:p>
          <a:p>
            <a:pPr lvl="1"/>
            <a:r>
              <a:rPr lang="cs-CZ" dirty="0" smtClean="0"/>
              <a:t>Pomocí neočekávaných situací se je pokoušel „nastartovat“</a:t>
            </a:r>
          </a:p>
          <a:p>
            <a:pPr lvl="1"/>
            <a:endParaRPr lang="cs-CZ" dirty="0"/>
          </a:p>
          <a:p>
            <a:r>
              <a:rPr lang="cs-CZ" dirty="0" smtClean="0"/>
              <a:t>Psychodrama</a:t>
            </a:r>
          </a:p>
          <a:p>
            <a:pPr lvl="1"/>
            <a:r>
              <a:rPr lang="cs-CZ" dirty="0" smtClean="0"/>
              <a:t>Protagonista, režisér, pomocní herci</a:t>
            </a:r>
          </a:p>
          <a:p>
            <a:pPr lvl="1"/>
            <a:r>
              <a:rPr lang="cs-CZ" dirty="0" smtClean="0"/>
              <a:t>Rozehřívání, vlastní psychodrama, sdílení</a:t>
            </a:r>
          </a:p>
        </p:txBody>
      </p:sp>
    </p:spTree>
    <p:extLst>
      <p:ext uri="{BB962C8B-B14F-4D97-AF65-F5344CB8AC3E}">
        <p14:creationId xmlns:p14="http://schemas.microsoft.com/office/powerpoint/2010/main" val="383375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Počátky rodinné terapie – </a:t>
            </a:r>
            <a:r>
              <a:rPr lang="cs-CZ" b="1" dirty="0" err="1" smtClean="0"/>
              <a:t>Bateson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503920" cy="479062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Rodina funguje jako samostatný systém, který se pokouší zachovávat rovnovážný </a:t>
            </a:r>
            <a:r>
              <a:rPr lang="cs-CZ" dirty="0" smtClean="0"/>
              <a:t>stav (symptom slouží rodině k udržení rovnováhy)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rodinách neplatí lineární kauzalita, ale </a:t>
            </a:r>
            <a:r>
              <a:rPr lang="cs-CZ" i="1" dirty="0" smtClean="0"/>
              <a:t>cirkulární kauzalita </a:t>
            </a:r>
            <a:r>
              <a:rPr lang="cs-CZ" dirty="0" smtClean="0"/>
              <a:t>– vzájemné propojení spouštěčů a reakcí</a:t>
            </a:r>
          </a:p>
          <a:p>
            <a:pPr lvl="1"/>
            <a:r>
              <a:rPr lang="cs-CZ" dirty="0" smtClean="0"/>
              <a:t>Příklad: člověk nakopne kámen/psa</a:t>
            </a:r>
          </a:p>
          <a:p>
            <a:pPr lvl="1"/>
            <a:endParaRPr lang="cs-CZ" dirty="0"/>
          </a:p>
          <a:p>
            <a:r>
              <a:rPr lang="cs-CZ" dirty="0" smtClean="0"/>
              <a:t> Práce s rodinami schizofreniků – </a:t>
            </a:r>
            <a:r>
              <a:rPr lang="cs-CZ" i="1" dirty="0" smtClean="0"/>
              <a:t>dvojná vazba</a:t>
            </a:r>
          </a:p>
          <a:p>
            <a:pPr lvl="1"/>
            <a:r>
              <a:rPr lang="cs-CZ" dirty="0" smtClean="0"/>
              <a:t>Vzájemně propojené, avšak protichůdné zprávy na různých úrovních</a:t>
            </a:r>
          </a:p>
          <a:p>
            <a:pPr lvl="1"/>
            <a:r>
              <a:rPr lang="cs-CZ" dirty="0" smtClean="0"/>
              <a:t>Ze situace nelze uniknout a je vyžadována odpověď</a:t>
            </a:r>
          </a:p>
        </p:txBody>
      </p:sp>
    </p:spTree>
    <p:extLst>
      <p:ext uri="{BB962C8B-B14F-4D97-AF65-F5344CB8AC3E}">
        <p14:creationId xmlns:p14="http://schemas.microsoft.com/office/powerpoint/2010/main" val="369235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Počátky rodinné 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Zaměření na proces komunikace</a:t>
            </a:r>
          </a:p>
          <a:p>
            <a:pPr lvl="1"/>
            <a:r>
              <a:rPr lang="cs-CZ" dirty="0" smtClean="0"/>
              <a:t>Symetrická a komplementární </a:t>
            </a:r>
          </a:p>
          <a:p>
            <a:pPr lvl="1"/>
            <a:endParaRPr lang="cs-CZ" dirty="0"/>
          </a:p>
          <a:p>
            <a:r>
              <a:rPr lang="cs-CZ" dirty="0" smtClean="0"/>
              <a:t>Rodinná pravidla (nepřímá)</a:t>
            </a:r>
          </a:p>
          <a:p>
            <a:endParaRPr lang="cs-CZ" dirty="0"/>
          </a:p>
          <a:p>
            <a:r>
              <a:rPr lang="cs-CZ" b="1" dirty="0" err="1" smtClean="0"/>
              <a:t>Milton</a:t>
            </a:r>
            <a:r>
              <a:rPr lang="cs-CZ" b="1" dirty="0" smtClean="0"/>
              <a:t> H. </a:t>
            </a:r>
            <a:r>
              <a:rPr lang="cs-CZ" b="1" dirty="0" err="1" smtClean="0"/>
              <a:t>Erickson</a:t>
            </a:r>
            <a:r>
              <a:rPr lang="cs-CZ" b="1" dirty="0" smtClean="0"/>
              <a:t> </a:t>
            </a:r>
            <a:r>
              <a:rPr lang="cs-CZ" dirty="0" smtClean="0"/>
              <a:t>– „Neobvyklá psychoterapie“</a:t>
            </a:r>
          </a:p>
          <a:p>
            <a:endParaRPr lang="cs-CZ" dirty="0" smtClean="0"/>
          </a:p>
          <a:p>
            <a:r>
              <a:rPr lang="cs-CZ" i="1" dirty="0" smtClean="0"/>
              <a:t>Paradoxní terapie </a:t>
            </a:r>
            <a:r>
              <a:rPr lang="cs-CZ" dirty="0" smtClean="0"/>
              <a:t>- </a:t>
            </a:r>
            <a:r>
              <a:rPr lang="cs-CZ" b="1" dirty="0" err="1" smtClean="0"/>
              <a:t>Jay</a:t>
            </a:r>
            <a:r>
              <a:rPr lang="cs-CZ" b="1" dirty="0" smtClean="0"/>
              <a:t> </a:t>
            </a:r>
            <a:r>
              <a:rPr lang="cs-CZ" b="1" dirty="0" err="1" smtClean="0"/>
              <a:t>Haley</a:t>
            </a:r>
            <a:r>
              <a:rPr lang="cs-CZ" b="1" dirty="0" smtClean="0"/>
              <a:t> </a:t>
            </a:r>
            <a:r>
              <a:rPr lang="cs-CZ" dirty="0" smtClean="0"/>
              <a:t>– inspirace </a:t>
            </a:r>
            <a:r>
              <a:rPr lang="cs-CZ" dirty="0" err="1" smtClean="0"/>
              <a:t>Ericksonem</a:t>
            </a:r>
            <a:endParaRPr lang="cs-CZ" dirty="0" smtClean="0"/>
          </a:p>
          <a:p>
            <a:pPr lvl="1"/>
            <a:r>
              <a:rPr lang="cs-CZ" dirty="0" smtClean="0"/>
              <a:t>Paradoxní příkazy – zesílení příznaku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87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Virginia </a:t>
            </a:r>
            <a:r>
              <a:rPr lang="cs-CZ" b="1" dirty="0" err="1" smtClean="0"/>
              <a:t>Satirová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Zaměření na emoce</a:t>
            </a:r>
          </a:p>
          <a:p>
            <a:endParaRPr lang="cs-CZ" dirty="0"/>
          </a:p>
          <a:p>
            <a:r>
              <a:rPr lang="cs-CZ" dirty="0" smtClean="0"/>
              <a:t>Čtyři nesprávné vzorce komunikace:</a:t>
            </a:r>
          </a:p>
          <a:p>
            <a:pPr lvl="1"/>
            <a:r>
              <a:rPr lang="cs-CZ" dirty="0"/>
              <a:t>Obviňování (útočník)</a:t>
            </a:r>
          </a:p>
          <a:p>
            <a:pPr lvl="1"/>
            <a:r>
              <a:rPr lang="cs-CZ" dirty="0"/>
              <a:t>Usmiřování (zbabělec)</a:t>
            </a:r>
          </a:p>
          <a:p>
            <a:pPr lvl="1"/>
            <a:r>
              <a:rPr lang="cs-CZ" dirty="0"/>
              <a:t>Racionalizace (myslitel)</a:t>
            </a:r>
          </a:p>
          <a:p>
            <a:pPr lvl="1"/>
            <a:r>
              <a:rPr lang="cs-CZ" dirty="0"/>
              <a:t>Odvádění (šašek)</a:t>
            </a:r>
          </a:p>
          <a:p>
            <a:endParaRPr lang="cs-CZ" dirty="0"/>
          </a:p>
          <a:p>
            <a:r>
              <a:rPr lang="cs-CZ" dirty="0" smtClean="0"/>
              <a:t>sochání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89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Systemická 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Několik různých škol</a:t>
            </a:r>
          </a:p>
          <a:p>
            <a:endParaRPr lang="cs-CZ" dirty="0"/>
          </a:p>
          <a:p>
            <a:r>
              <a:rPr lang="cs-CZ" dirty="0" smtClean="0"/>
              <a:t>Hledá rychlé a efektivní postupy pro řešení potíží bez ohledu na příčiny</a:t>
            </a:r>
          </a:p>
          <a:p>
            <a:endParaRPr lang="cs-CZ" dirty="0"/>
          </a:p>
          <a:p>
            <a:r>
              <a:rPr lang="cs-CZ" dirty="0" smtClean="0"/>
              <a:t>Jaký smysl má příznak v pacientově světě? (Konstruování skutečnosti.)</a:t>
            </a:r>
          </a:p>
          <a:p>
            <a:endParaRPr lang="cs-CZ" dirty="0"/>
          </a:p>
          <a:p>
            <a:r>
              <a:rPr lang="cs-CZ" i="1" dirty="0" smtClean="0"/>
              <a:t>Otázka na zázrak</a:t>
            </a:r>
            <a:r>
              <a:rPr lang="cs-CZ" dirty="0" smtClean="0"/>
              <a:t>, </a:t>
            </a:r>
            <a:r>
              <a:rPr lang="cs-CZ" i="1" dirty="0" smtClean="0"/>
              <a:t>reflektující tým</a:t>
            </a:r>
            <a:r>
              <a:rPr lang="cs-CZ" dirty="0" smtClean="0"/>
              <a:t>, </a:t>
            </a:r>
            <a:r>
              <a:rPr lang="cs-CZ" i="1" dirty="0" smtClean="0"/>
              <a:t>cirkulární dotazování</a:t>
            </a:r>
            <a:r>
              <a:rPr lang="cs-CZ" dirty="0" smtClean="0"/>
              <a:t>…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7960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/>
              <a:t>Narativní přístup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Zakladatelé M. </a:t>
            </a:r>
            <a:r>
              <a:rPr lang="cs-CZ" dirty="0" err="1" smtClean="0"/>
              <a:t>White</a:t>
            </a:r>
            <a:r>
              <a:rPr lang="cs-CZ" dirty="0" smtClean="0"/>
              <a:t> a D. </a:t>
            </a:r>
            <a:r>
              <a:rPr lang="cs-CZ" dirty="0" err="1" smtClean="0"/>
              <a:t>Epston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Svůj způsob vnímání reality si sdělujeme pomocí příběhů</a:t>
            </a:r>
          </a:p>
          <a:p>
            <a:endParaRPr lang="cs-CZ" dirty="0"/>
          </a:p>
          <a:p>
            <a:r>
              <a:rPr lang="cs-CZ" dirty="0" smtClean="0"/>
              <a:t>Tyto příběhy sami konstruujeme na základě různých přesvědčení – </a:t>
            </a:r>
            <a:r>
              <a:rPr lang="cs-CZ" i="1" dirty="0" smtClean="0"/>
              <a:t>chabé závěry</a:t>
            </a:r>
          </a:p>
          <a:p>
            <a:endParaRPr lang="cs-CZ" i="1" dirty="0"/>
          </a:p>
          <a:p>
            <a:r>
              <a:rPr lang="cs-CZ" b="1" i="1" dirty="0" err="1" smtClean="0"/>
              <a:t>Externalizace</a:t>
            </a:r>
            <a:r>
              <a:rPr lang="cs-CZ" i="1" dirty="0" smtClean="0"/>
              <a:t> (problém jako vnější skutečnost), </a:t>
            </a:r>
            <a:r>
              <a:rPr lang="cs-CZ" b="1" i="1" dirty="0" smtClean="0"/>
              <a:t>dekonstrukce</a:t>
            </a:r>
          </a:p>
        </p:txBody>
      </p:sp>
    </p:spTree>
    <p:extLst>
      <p:ext uri="{BB962C8B-B14F-4D97-AF65-F5344CB8AC3E}">
        <p14:creationId xmlns:p14="http://schemas.microsoft.com/office/powerpoint/2010/main" val="389584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795</Words>
  <Application>Microsoft Office PowerPoint</Application>
  <PresentationFormat>Předvádění na obrazovce (4:3)</PresentationFormat>
  <Paragraphs>152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Psychoterapie – přednášky 4/2013</vt:lpstr>
      <vt:lpstr>Humanistické směry</vt:lpstr>
      <vt:lpstr>Rodinné, systemické a narativní směry</vt:lpstr>
      <vt:lpstr>Jacob Levi Moreno - Psychodrama</vt:lpstr>
      <vt:lpstr>Počátky rodinné terapie – Bateson</vt:lpstr>
      <vt:lpstr>Počátky rodinné terapie</vt:lpstr>
      <vt:lpstr>Virginia Satirová</vt:lpstr>
      <vt:lpstr>Systemická terapie</vt:lpstr>
      <vt:lpstr>Narativní přístup</vt:lpstr>
      <vt:lpstr>Vedení terapeutického rozhovoru</vt:lpstr>
      <vt:lpstr>Kdo psychoterapii provádí?</vt:lpstr>
      <vt:lpstr>Kde jí provádí?</vt:lpstr>
      <vt:lpstr>Jak vypadá terapeutická pracovna?</vt:lpstr>
      <vt:lpstr>Před prvním setkáním…</vt:lpstr>
      <vt:lpstr>První setkání</vt:lpstr>
      <vt:lpstr>První setkání</vt:lpstr>
      <vt:lpstr>Vlastní sběr dat - forma</vt:lpstr>
      <vt:lpstr>Vlastní sběr dat - forma</vt:lpstr>
      <vt:lpstr>Vlastní sběr dat - forma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– přednášky 1/2012</dc:title>
  <dc:creator>David Kuneš</dc:creator>
  <cp:lastModifiedBy>David Kuneš</cp:lastModifiedBy>
  <cp:revision>48</cp:revision>
  <cp:lastPrinted>2012-02-20T12:12:31Z</cp:lastPrinted>
  <dcterms:created xsi:type="dcterms:W3CDTF">2012-02-20T11:32:38Z</dcterms:created>
  <dcterms:modified xsi:type="dcterms:W3CDTF">2013-04-15T07:13:19Z</dcterms:modified>
</cp:coreProperties>
</file>