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331" r:id="rId3"/>
    <p:sldId id="332" r:id="rId4"/>
    <p:sldId id="333" r:id="rId5"/>
    <p:sldId id="334" r:id="rId6"/>
    <p:sldId id="335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</p:sldIdLst>
  <p:sldSz cx="9144000" cy="6858000" type="screen4x3"/>
  <p:notesSz cx="9874250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5855A7-46CC-40C3-A259-C0397D07B54C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3F9964-3608-4BDD-AEED-67B7FC9C20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0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953F-46B2-4CEE-B15F-D5800F4E752B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15B75-B0B7-4C42-8C81-548D5D5672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1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F532-6DC7-4254-8D35-3EE47577EC1C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F8E6-C4AD-489A-A56C-119F669FE0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66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A4D8B-158C-4922-BBF4-4D2DB335D7E4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A06A-952C-4E8F-8DAC-87B744DF6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0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66F3-5533-4B3D-A23B-095974C76001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FD52-3572-4ADC-AAFC-AD75EE7D32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4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A391-2100-41AE-8B0B-47DA9DD8F687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C1D2-8CEF-480B-90CB-DEDC7814D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5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044B-B109-43FA-974F-7F7E599DB8B2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A6B9-31CF-486F-9D96-6E126DE80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4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A11D-94AD-48E5-8CCE-734D31123CFD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6F37-291E-4125-B17E-DA2B25448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7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AC39-529C-49CF-A9F9-7533972810EC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6475-66D1-4359-8418-7EC3804A18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5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0547-A6B2-4E3D-B7E3-7E1114C9B972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E69D-C06F-4D14-A303-E17A0FD863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18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7EA4-0A8E-425B-8DC3-C656EA69B0E7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2A14-1077-4373-ADAD-B1268296D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02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EDAF-1E68-4261-8030-EA23141B408E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7C29-B41D-4E6B-ACA5-3EAAEC436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9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2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52775-A80B-4FB2-AD93-E2B7CF52D4AA}" type="datetimeFigureOut">
              <a:rPr lang="cs-CZ"/>
              <a:pPr>
                <a:defRPr/>
              </a:pPr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B85A66-2B2B-4482-80E1-7D0CC8D31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cstoc.com/docs/9757033/THERAPEUTIC-CONTRAC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Psychoterapie – přednášky</a:t>
            </a:r>
            <a:br>
              <a:rPr lang="cs-CZ" b="1" dirty="0" smtClean="0"/>
            </a:br>
            <a:r>
              <a:rPr lang="cs-CZ" sz="2800" dirty="0"/>
              <a:t>5</a:t>
            </a:r>
            <a:r>
              <a:rPr lang="cs-CZ" sz="2800" dirty="0" smtClean="0"/>
              <a:t>/2013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Emoce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Uvědomění emocí/rozpoznání emocí</a:t>
            </a:r>
          </a:p>
          <a:p>
            <a:pPr>
              <a:buFontTx/>
              <a:buChar char="-"/>
            </a:pPr>
            <a:r>
              <a:rPr lang="cs-CZ" dirty="0" smtClean="0"/>
              <a:t>desenzibilizace</a:t>
            </a:r>
          </a:p>
          <a:p>
            <a:pPr>
              <a:buFontTx/>
              <a:buChar char="-"/>
            </a:pPr>
            <a:r>
              <a:rPr lang="cs-CZ" dirty="0" smtClean="0"/>
              <a:t>Emočně korektivní zkušenost</a:t>
            </a:r>
          </a:p>
          <a:p>
            <a:pPr>
              <a:buFontTx/>
              <a:buChar char="-"/>
            </a:pPr>
            <a:r>
              <a:rPr lang="cs-CZ" dirty="0" smtClean="0"/>
              <a:t>Emoční abreakce</a:t>
            </a:r>
          </a:p>
          <a:p>
            <a:pPr>
              <a:buFontTx/>
              <a:buChar char="-"/>
            </a:pPr>
            <a:r>
              <a:rPr lang="cs-CZ" dirty="0" smtClean="0"/>
              <a:t>Schopnost sdělovat emoce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518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Kognice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Rozhovor zaměřený na klienta</a:t>
            </a:r>
          </a:p>
          <a:p>
            <a:pPr>
              <a:buFontTx/>
              <a:buChar char="-"/>
            </a:pPr>
            <a:r>
              <a:rPr lang="cs-CZ" dirty="0" smtClean="0"/>
              <a:t>Interpretace</a:t>
            </a:r>
          </a:p>
          <a:p>
            <a:pPr>
              <a:buFontTx/>
              <a:buChar char="-"/>
            </a:pPr>
            <a:r>
              <a:rPr lang="cs-CZ" dirty="0" smtClean="0"/>
              <a:t>Edukace, vysvětlování</a:t>
            </a:r>
          </a:p>
          <a:p>
            <a:pPr>
              <a:buFontTx/>
              <a:buChar char="-"/>
            </a:pPr>
            <a:r>
              <a:rPr lang="cs-CZ" dirty="0" smtClean="0"/>
              <a:t>Zpochybňování iracionálních přesvědčení</a:t>
            </a:r>
          </a:p>
          <a:p>
            <a:pPr>
              <a:buFontTx/>
              <a:buChar char="-"/>
            </a:pPr>
            <a:r>
              <a:rPr lang="cs-CZ" dirty="0" smtClean="0"/>
              <a:t>Imaginace, hypnóza</a:t>
            </a:r>
          </a:p>
          <a:p>
            <a:pPr>
              <a:buFontTx/>
              <a:buChar char="-"/>
            </a:pPr>
            <a:r>
              <a:rPr lang="cs-CZ" dirty="0" smtClean="0"/>
              <a:t>Stop technika (obsese)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537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Tělo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Relaxace, autogenní trénink</a:t>
            </a:r>
          </a:p>
          <a:p>
            <a:pPr>
              <a:buFontTx/>
              <a:buChar char="-"/>
            </a:pPr>
            <a:r>
              <a:rPr lang="cs-CZ" dirty="0" smtClean="0"/>
              <a:t>Zvyšování/snižování citlivosti k tělesným vjemům</a:t>
            </a:r>
          </a:p>
          <a:p>
            <a:pPr>
              <a:buFontTx/>
              <a:buChar char="-"/>
            </a:pPr>
            <a:r>
              <a:rPr lang="cs-CZ" dirty="0" smtClean="0"/>
              <a:t>Cvičení – pravidelná fyzická činnost</a:t>
            </a:r>
          </a:p>
          <a:p>
            <a:pPr>
              <a:buFontTx/>
              <a:buChar char="-"/>
            </a:pPr>
            <a:r>
              <a:rPr lang="cs-CZ" dirty="0" smtClean="0"/>
              <a:t>Úprava vnímání tělesného schématu</a:t>
            </a:r>
          </a:p>
          <a:p>
            <a:pPr>
              <a:buFontTx/>
              <a:buChar char="-"/>
            </a:pPr>
            <a:r>
              <a:rPr lang="cs-CZ" dirty="0" smtClean="0"/>
              <a:t>Úprava biorytmu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128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Chování, komunikace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Nácvik žádoucího chování</a:t>
            </a:r>
          </a:p>
          <a:p>
            <a:pPr>
              <a:buFontTx/>
              <a:buChar char="-"/>
            </a:pPr>
            <a:r>
              <a:rPr lang="cs-CZ" dirty="0" smtClean="0"/>
              <a:t>Zabránění nežádoucímu chování (</a:t>
            </a:r>
            <a:r>
              <a:rPr lang="cs-CZ" dirty="0" err="1" smtClean="0"/>
              <a:t>kompulze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Nácvik asertivity</a:t>
            </a:r>
          </a:p>
          <a:p>
            <a:pPr>
              <a:buFontTx/>
              <a:buChar char="-"/>
            </a:pPr>
            <a:r>
              <a:rPr lang="cs-CZ" dirty="0" smtClean="0"/>
              <a:t>Analýza a změna komunikačních stereotypů</a:t>
            </a:r>
          </a:p>
          <a:p>
            <a:pPr>
              <a:buFontTx/>
              <a:buChar char="-"/>
            </a:pPr>
            <a:r>
              <a:rPr lang="cs-CZ" dirty="0" smtClean="0"/>
              <a:t>Zlepšení slovní zásoby, výslovnosti, projevu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3300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Vnější prostředí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Sociální – práce s klientovým okolím (partner/partnerka, rodina)</a:t>
            </a:r>
          </a:p>
          <a:p>
            <a:pPr>
              <a:buFontTx/>
              <a:buChar char="-"/>
            </a:pPr>
            <a:r>
              <a:rPr lang="cs-CZ" dirty="0" smtClean="0"/>
              <a:t>Nácvik vztahování se (např. pomocí terapeutického vztahu)</a:t>
            </a:r>
          </a:p>
          <a:p>
            <a:pPr>
              <a:buFontTx/>
              <a:buChar char="-"/>
            </a:pPr>
            <a:r>
              <a:rPr lang="cs-CZ" dirty="0" smtClean="0"/>
              <a:t>Úprava vnějšího prostředí</a:t>
            </a:r>
          </a:p>
          <a:p>
            <a:pPr>
              <a:buFontTx/>
              <a:buChar char="-"/>
            </a:pPr>
            <a:r>
              <a:rPr lang="cs-CZ" dirty="0" smtClean="0"/>
              <a:t>Změna prostředí, změna zaměstnání…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91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/>
              <a:t>Využívání psychodiagnostiky není příliš rozšířené, ale často se dostaneme k lékařské zprávě (zejm. ve zdravotnických zařízeních) – klady i zápory (nálepkování, despekt)</a:t>
            </a:r>
          </a:p>
          <a:p>
            <a:r>
              <a:rPr lang="cs-CZ" dirty="0" smtClean="0"/>
              <a:t>Někteří terapeuti využívají vlastní diagnostiku – dotazníky, projektivní postupy</a:t>
            </a:r>
          </a:p>
          <a:p>
            <a:r>
              <a:rPr lang="cs-CZ" dirty="0" smtClean="0"/>
              <a:t>Časté je také přesvědčení, že „to důležité vyplave na povrch samo“</a:t>
            </a:r>
          </a:p>
        </p:txBody>
      </p:sp>
    </p:spTree>
    <p:extLst>
      <p:ext uri="{BB962C8B-B14F-4D97-AF65-F5344CB8AC3E}">
        <p14:creationId xmlns:p14="http://schemas.microsoft.com/office/powerpoint/2010/main" val="42038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ctr">
              <a:buNone/>
            </a:pPr>
            <a:r>
              <a:rPr lang="cs-CZ" b="1" dirty="0" smtClean="0"/>
              <a:t>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Neopomenu žádný aspekt problému</a:t>
            </a:r>
          </a:p>
          <a:p>
            <a:pPr>
              <a:buFontTx/>
              <a:buChar char="-"/>
            </a:pPr>
            <a:r>
              <a:rPr lang="cs-CZ" sz="2400" dirty="0" smtClean="0"/>
              <a:t>Mám se o co opřít při dalším rozhovoru</a:t>
            </a:r>
          </a:p>
          <a:p>
            <a:pPr>
              <a:buFontTx/>
              <a:buChar char="-"/>
            </a:pPr>
            <a:r>
              <a:rPr lang="cs-CZ" sz="2400" dirty="0" smtClean="0"/>
              <a:t>Mohu pracovat podle předem vypracovaných postupů</a:t>
            </a:r>
          </a:p>
          <a:p>
            <a:pPr>
              <a:buFontTx/>
              <a:buChar char="-"/>
            </a:pPr>
            <a:r>
              <a:rPr lang="cs-CZ" sz="2400" dirty="0" smtClean="0"/>
              <a:t>Necyklím se v určité oblasti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b="1" dirty="0" smtClean="0"/>
              <a:t>Nestrukturovaný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Mohu něco přehlídnout, ale zároveň jasněji vyvstane to nejpodstatnější </a:t>
            </a:r>
          </a:p>
          <a:p>
            <a:pPr>
              <a:buFontTx/>
              <a:buChar char="-"/>
            </a:pPr>
            <a:r>
              <a:rPr lang="cs-CZ" sz="2400" dirty="0" smtClean="0"/>
              <a:t>Je třeba improvizace, tj. větší tvořivosti a přizpůsobení práce konkrétnímu klientovi</a:t>
            </a:r>
          </a:p>
          <a:p>
            <a:pPr>
              <a:buFontTx/>
              <a:buChar char="-"/>
            </a:pPr>
            <a:r>
              <a:rPr lang="cs-CZ" sz="2400" dirty="0" smtClean="0"/>
              <a:t>Rozhovor často nepostupuje kupředu, je třeba větší trpělivosti, ale samotný sběr dat je v podstatě i terapií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700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1600200"/>
            <a:ext cx="5842992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Parafrázování</a:t>
            </a:r>
          </a:p>
          <a:p>
            <a:r>
              <a:rPr lang="cs-CZ" dirty="0" smtClean="0"/>
              <a:t>Zájem</a:t>
            </a:r>
          </a:p>
          <a:p>
            <a:r>
              <a:rPr lang="cs-CZ" dirty="0" smtClean="0"/>
              <a:t>Potvrzování</a:t>
            </a:r>
          </a:p>
          <a:p>
            <a:r>
              <a:rPr lang="cs-CZ" dirty="0" smtClean="0"/>
              <a:t>Porozumění</a:t>
            </a:r>
          </a:p>
          <a:p>
            <a:r>
              <a:rPr lang="cs-CZ" dirty="0" smtClean="0"/>
              <a:t>Empatie</a:t>
            </a:r>
          </a:p>
          <a:p>
            <a:r>
              <a:rPr lang="cs-CZ" dirty="0" smtClean="0"/>
              <a:t>Trpělivost</a:t>
            </a:r>
          </a:p>
          <a:p>
            <a:r>
              <a:rPr lang="cs-CZ" dirty="0" smtClean="0"/>
              <a:t>Pochvala, ocenění</a:t>
            </a:r>
            <a:endParaRPr lang="cs-CZ" dirty="0" smtClean="0"/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16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Oblasti psychoterapeutického působení</a:t>
            </a:r>
            <a:endParaRPr lang="cs-CZ" b="1" dirty="0"/>
          </a:p>
        </p:txBody>
      </p:sp>
      <p:pic>
        <p:nvPicPr>
          <p:cNvPr id="1026" name="Picture 2" descr="C:\Users\Dáda\Documents\knihy\Sebepoznání\obrázek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982" y="1700808"/>
            <a:ext cx="7813449" cy="50870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018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sběr dat - obsah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2276872"/>
          <a:ext cx="8435280" cy="2908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008112"/>
                <a:gridCol w="1084496"/>
                <a:gridCol w="1003736"/>
                <a:gridCol w="1080120"/>
                <a:gridCol w="1531264"/>
                <a:gridCol w="1205040"/>
              </a:tblGrid>
              <a:tr h="72723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emoce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kognice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tělo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chování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Komunikace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Vnější prostředí</a:t>
                      </a:r>
                      <a:endParaRPr lang="cs-CZ" sz="2000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Minulost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Přítomnost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Budoucnost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3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Terapeutická smlouva - kontrakt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1"/>
            <a:r>
              <a:rPr lang="cs-CZ" dirty="0" smtClean="0"/>
              <a:t>obvykle mezi 3 a 5 terapeutickou hodinou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ísemná forma vs. ústní domluva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cs-CZ" dirty="0" smtClean="0"/>
              <a:t> průběhu terapie se k němu vracíme a můžeme zpřesňovat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erapeutickou smlouvou chráníme sebe i klienta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u="sng" dirty="0" smtClean="0"/>
              <a:t>Příklad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www.docstoc.com/docs/9757033/THERAPEUTIC-CONTRACT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101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Terapeutická smlouva - kontrakt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Jednoznačnost při </a:t>
            </a:r>
            <a:r>
              <a:rPr lang="cs-CZ" dirty="0"/>
              <a:t>formulování </a:t>
            </a:r>
            <a:r>
              <a:rPr lang="cs-CZ" dirty="0" smtClean="0"/>
              <a:t>zakázky:</a:t>
            </a:r>
            <a:endParaRPr lang="cs-CZ" dirty="0"/>
          </a:p>
          <a:p>
            <a:pPr lvl="1"/>
            <a:r>
              <a:rPr lang="cs-CZ" dirty="0" smtClean="0"/>
              <a:t>Měřitelnost </a:t>
            </a:r>
          </a:p>
          <a:p>
            <a:pPr lvl="3"/>
            <a:r>
              <a:rPr lang="cs-CZ" dirty="0" smtClean="0"/>
              <a:t>Škály, dotazníky</a:t>
            </a:r>
            <a:r>
              <a:rPr lang="cs-CZ" dirty="0"/>
              <a:t> </a:t>
            </a:r>
            <a:r>
              <a:rPr lang="cs-CZ" dirty="0" smtClean="0"/>
              <a:t>/Q-sort/</a:t>
            </a:r>
          </a:p>
          <a:p>
            <a:pPr lvl="3"/>
            <a:r>
              <a:rPr lang="cs-CZ" dirty="0" smtClean="0"/>
              <a:t>Subjektivní pohled klienta a terapeuta (pozor na sugesci)</a:t>
            </a:r>
          </a:p>
          <a:p>
            <a:pPr lvl="3"/>
            <a:r>
              <a:rPr lang="cs-CZ" dirty="0" smtClean="0"/>
              <a:t>Subjektivní hodnocení klientova okolí (</a:t>
            </a:r>
            <a:r>
              <a:rPr lang="cs-CZ" dirty="0" err="1" smtClean="0"/>
              <a:t>inf</a:t>
            </a:r>
            <a:r>
              <a:rPr lang="cs-CZ" dirty="0" smtClean="0"/>
              <a:t>. </a:t>
            </a:r>
            <a:r>
              <a:rPr lang="cs-CZ" dirty="0"/>
              <a:t>z</a:t>
            </a:r>
            <a:r>
              <a:rPr lang="cs-CZ" dirty="0" smtClean="0"/>
              <a:t>prostředkovaná kl.)</a:t>
            </a:r>
          </a:p>
          <a:p>
            <a:pPr lvl="3"/>
            <a:r>
              <a:rPr lang="cs-CZ" dirty="0" smtClean="0"/>
              <a:t>Subjektivní pohled supervizora</a:t>
            </a:r>
            <a:endParaRPr lang="cs-CZ" dirty="0"/>
          </a:p>
          <a:p>
            <a:pPr lvl="1"/>
            <a:r>
              <a:rPr lang="cs-CZ" dirty="0"/>
              <a:t>Zaměření do budoucnosti</a:t>
            </a:r>
          </a:p>
          <a:p>
            <a:pPr lvl="1"/>
            <a:r>
              <a:rPr lang="cs-CZ" dirty="0"/>
              <a:t>Pozitivní formulace</a:t>
            </a:r>
          </a:p>
          <a:p>
            <a:pPr lvl="1"/>
            <a:r>
              <a:rPr lang="cs-CZ" dirty="0"/>
              <a:t>Dohoda o ukončení 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02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Volba intervence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237458"/>
              </p:ext>
            </p:extLst>
          </p:nvPr>
        </p:nvGraphicFramePr>
        <p:xfrm>
          <a:off x="323528" y="1988840"/>
          <a:ext cx="8435280" cy="2908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008112"/>
                <a:gridCol w="1084496"/>
                <a:gridCol w="1003736"/>
                <a:gridCol w="1080120"/>
                <a:gridCol w="1531264"/>
                <a:gridCol w="1205040"/>
              </a:tblGrid>
              <a:tr h="72723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emoce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kognice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tělo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chování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Komunikace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Vnější prostředí</a:t>
                      </a:r>
                      <a:endParaRPr lang="cs-CZ" sz="2000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Minulost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cs-CZ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cs-CZ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Přítomnost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cs-CZ" sz="3200" b="1" dirty="0" smtClean="0">
                          <a:solidFill>
                            <a:srgbClr val="92D050"/>
                          </a:solidFill>
                        </a:rPr>
                        <a:t>X</a:t>
                      </a:r>
                      <a:endParaRPr lang="cs-CZ" sz="32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cs-CZ" sz="3200" b="1" dirty="0" smtClean="0">
                          <a:solidFill>
                            <a:srgbClr val="92D050"/>
                          </a:solidFill>
                        </a:rPr>
                        <a:t>X</a:t>
                      </a:r>
                      <a:endParaRPr lang="cs-CZ" sz="32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Budoucnost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rgbClr val="92D050"/>
                          </a:solidFill>
                        </a:rPr>
                        <a:t>X</a:t>
                      </a:r>
                      <a:endParaRPr lang="cs-CZ" sz="32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23528" y="554859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Propojení jednotlivých složek – nelze je od sebe jasně oddělit!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64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441</Words>
  <Application>Microsoft Office PowerPoint</Application>
  <PresentationFormat>Předvádění na obrazovce (4:3)</PresentationFormat>
  <Paragraphs>150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Psychoterapie – přednášky 5/2013</vt:lpstr>
      <vt:lpstr>Vlastní sběr dat - forma</vt:lpstr>
      <vt:lpstr>Vlastní sběr dat - forma</vt:lpstr>
      <vt:lpstr>Vlastní sběr dat - forma</vt:lpstr>
      <vt:lpstr>Oblasti psychoterapeutického působení</vt:lpstr>
      <vt:lpstr>Vlastní sběr dat - obsah</vt:lpstr>
      <vt:lpstr>Terapeutická smlouva - kontrakt</vt:lpstr>
      <vt:lpstr>Terapeutická smlouva - kontrakt</vt:lpstr>
      <vt:lpstr>Volba intervence</vt:lpstr>
      <vt:lpstr>Vlastní terapeutické intervence</vt:lpstr>
      <vt:lpstr>Vlastní terapeutické intervence</vt:lpstr>
      <vt:lpstr>Vlastní terapeutické intervence</vt:lpstr>
      <vt:lpstr>Vlastní terapeutické intervence</vt:lpstr>
      <vt:lpstr>Vlastní terapeutické intervence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– přednášky 1/2012</dc:title>
  <dc:creator>David Kuneš</dc:creator>
  <cp:lastModifiedBy>David Kuneš</cp:lastModifiedBy>
  <cp:revision>51</cp:revision>
  <cp:lastPrinted>2012-02-20T12:12:31Z</cp:lastPrinted>
  <dcterms:created xsi:type="dcterms:W3CDTF">2012-02-20T11:32:38Z</dcterms:created>
  <dcterms:modified xsi:type="dcterms:W3CDTF">2013-04-22T07:55:32Z</dcterms:modified>
</cp:coreProperties>
</file>