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340" r:id="rId3"/>
    <p:sldId id="341" r:id="rId4"/>
    <p:sldId id="342" r:id="rId5"/>
    <p:sldId id="343" r:id="rId6"/>
    <p:sldId id="344" r:id="rId7"/>
    <p:sldId id="345" r:id="rId8"/>
    <p:sldId id="346" r:id="rId9"/>
  </p:sldIdLst>
  <p:sldSz cx="9144000" cy="6858000" type="screen4x3"/>
  <p:notesSz cx="9874250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5855A7-46CC-40C3-A259-C0397D07B54C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3F9964-3608-4BDD-AEED-67B7FC9C20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05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2953F-46B2-4CEE-B15F-D5800F4E752B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15B75-B0B7-4C42-8C81-548D5D5672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11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F532-6DC7-4254-8D35-3EE47577EC1C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F8E6-C4AD-489A-A56C-119F669FE0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66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A4D8B-158C-4922-BBF4-4D2DB335D7E4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3A06A-952C-4E8F-8DAC-87B744DF6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0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F66F3-5533-4B3D-A23B-095974C76001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DFD52-3572-4ADC-AAFC-AD75EE7D32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40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A391-2100-41AE-8B0B-47DA9DD8F687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C1D2-8CEF-480B-90CB-DEDC7814DF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55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7044B-B109-43FA-974F-7F7E599DB8B2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A6B9-31CF-486F-9D96-6E126DE80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4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1A11D-94AD-48E5-8CCE-734D31123CFD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F6F37-291E-4125-B17E-DA2B254484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27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6AC39-529C-49CF-A9F9-7533972810EC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B6475-66D1-4359-8418-7EC3804A18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55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80547-A6B2-4E3D-B7E3-7E1114C9B972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E69D-C06F-4D14-A303-E17A0FD863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18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7EA4-0A8E-425B-8DC3-C656EA69B0E7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2A14-1077-4373-ADAD-B1268296D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02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8EDAF-1E68-4261-8030-EA23141B408E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47C29-B41D-4E6B-ACA5-3EAAEC436A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39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2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752775-A80B-4FB2-AD93-E2B7CF52D4AA}" type="datetimeFigureOut">
              <a:rPr lang="cs-CZ"/>
              <a:pPr>
                <a:defRPr/>
              </a:pPr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B85A66-2B2B-4482-80E1-7D0CC8D311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Psychoterapie – přednášky</a:t>
            </a:r>
            <a:br>
              <a:rPr lang="cs-CZ" b="1" dirty="0" smtClean="0"/>
            </a:br>
            <a:r>
              <a:rPr lang="cs-CZ" sz="2800" dirty="0"/>
              <a:t>6</a:t>
            </a:r>
            <a:r>
              <a:rPr lang="cs-CZ" sz="2800" dirty="0" smtClean="0"/>
              <a:t>/2013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Emoce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Uvědomění emocí/rozpoznání emocí</a:t>
            </a:r>
          </a:p>
          <a:p>
            <a:pPr>
              <a:buFontTx/>
              <a:buChar char="-"/>
            </a:pPr>
            <a:r>
              <a:rPr lang="cs-CZ" dirty="0" smtClean="0"/>
              <a:t>desenzibilizace</a:t>
            </a:r>
          </a:p>
          <a:p>
            <a:pPr>
              <a:buFontTx/>
              <a:buChar char="-"/>
            </a:pPr>
            <a:r>
              <a:rPr lang="cs-CZ" dirty="0" smtClean="0"/>
              <a:t>Emočně korektivní zkušenost</a:t>
            </a:r>
          </a:p>
          <a:p>
            <a:pPr>
              <a:buFontTx/>
              <a:buChar char="-"/>
            </a:pPr>
            <a:r>
              <a:rPr lang="cs-CZ" dirty="0" smtClean="0"/>
              <a:t>Emoční abreakce</a:t>
            </a:r>
          </a:p>
          <a:p>
            <a:pPr>
              <a:buFontTx/>
              <a:buChar char="-"/>
            </a:pPr>
            <a:r>
              <a:rPr lang="cs-CZ" dirty="0" smtClean="0"/>
              <a:t>Schopnost sdělovat emoce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518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Kognice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Rozhovor zaměřený na klienta</a:t>
            </a:r>
          </a:p>
          <a:p>
            <a:pPr>
              <a:buFontTx/>
              <a:buChar char="-"/>
            </a:pPr>
            <a:r>
              <a:rPr lang="cs-CZ" dirty="0" smtClean="0"/>
              <a:t>Interpretace</a:t>
            </a:r>
          </a:p>
          <a:p>
            <a:pPr>
              <a:buFontTx/>
              <a:buChar char="-"/>
            </a:pPr>
            <a:r>
              <a:rPr lang="cs-CZ" dirty="0" smtClean="0"/>
              <a:t>Edukace, vysvětlování</a:t>
            </a:r>
          </a:p>
          <a:p>
            <a:pPr>
              <a:buFontTx/>
              <a:buChar char="-"/>
            </a:pPr>
            <a:r>
              <a:rPr lang="cs-CZ" dirty="0" smtClean="0"/>
              <a:t>Zpochybňování iracionálních přesvědčení</a:t>
            </a:r>
          </a:p>
          <a:p>
            <a:pPr>
              <a:buFontTx/>
              <a:buChar char="-"/>
            </a:pPr>
            <a:r>
              <a:rPr lang="cs-CZ" dirty="0" smtClean="0"/>
              <a:t>Imaginace, hypnóza</a:t>
            </a:r>
          </a:p>
          <a:p>
            <a:pPr>
              <a:buFontTx/>
              <a:buChar char="-"/>
            </a:pPr>
            <a:r>
              <a:rPr lang="cs-CZ" dirty="0" smtClean="0"/>
              <a:t>Stop technika (obsese)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537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Tělo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Relaxace, autogenní trénink</a:t>
            </a:r>
          </a:p>
          <a:p>
            <a:pPr>
              <a:buFontTx/>
              <a:buChar char="-"/>
            </a:pPr>
            <a:r>
              <a:rPr lang="cs-CZ" dirty="0" smtClean="0"/>
              <a:t>Zvyšování/snižování citlivosti k tělesným vjemům</a:t>
            </a:r>
          </a:p>
          <a:p>
            <a:pPr>
              <a:buFontTx/>
              <a:buChar char="-"/>
            </a:pPr>
            <a:r>
              <a:rPr lang="cs-CZ" dirty="0" smtClean="0"/>
              <a:t>Cvičení – pravidelná fyzická činnost</a:t>
            </a:r>
          </a:p>
          <a:p>
            <a:pPr>
              <a:buFontTx/>
              <a:buChar char="-"/>
            </a:pPr>
            <a:r>
              <a:rPr lang="cs-CZ" dirty="0" smtClean="0"/>
              <a:t>Úprava vnímání tělesného schématu</a:t>
            </a:r>
          </a:p>
          <a:p>
            <a:pPr>
              <a:buFontTx/>
              <a:buChar char="-"/>
            </a:pPr>
            <a:r>
              <a:rPr lang="cs-CZ" dirty="0" smtClean="0"/>
              <a:t>Úprava biorytmu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4128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Chování, komunikace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Nácvik žádoucího chování</a:t>
            </a:r>
          </a:p>
          <a:p>
            <a:pPr>
              <a:buFontTx/>
              <a:buChar char="-"/>
            </a:pPr>
            <a:r>
              <a:rPr lang="cs-CZ" dirty="0" smtClean="0"/>
              <a:t>Zabránění nežádoucímu chování (</a:t>
            </a:r>
            <a:r>
              <a:rPr lang="cs-CZ" dirty="0" err="1" smtClean="0"/>
              <a:t>kompulze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Nácvik asertivity</a:t>
            </a:r>
          </a:p>
          <a:p>
            <a:pPr>
              <a:buFontTx/>
              <a:buChar char="-"/>
            </a:pPr>
            <a:r>
              <a:rPr lang="cs-CZ" dirty="0" smtClean="0"/>
              <a:t>Analýza a změna komunikačních stereotypů</a:t>
            </a:r>
          </a:p>
          <a:p>
            <a:pPr>
              <a:buFontTx/>
              <a:buChar char="-"/>
            </a:pPr>
            <a:r>
              <a:rPr lang="cs-CZ" dirty="0" smtClean="0"/>
              <a:t>Zlepšení slovní zásoby, výslovnosti, projevu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3300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terapeutické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Vnější prostředí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Sociální – práce s klientovým okolím (partner/partnerka, rodina)</a:t>
            </a:r>
          </a:p>
          <a:p>
            <a:pPr>
              <a:buFontTx/>
              <a:buChar char="-"/>
            </a:pPr>
            <a:r>
              <a:rPr lang="cs-CZ" dirty="0" smtClean="0"/>
              <a:t>Nácvik vztahování se (např. pomocí terapeutického vztahu)</a:t>
            </a:r>
          </a:p>
          <a:p>
            <a:pPr>
              <a:buFontTx/>
              <a:buChar char="-"/>
            </a:pPr>
            <a:r>
              <a:rPr lang="cs-CZ" dirty="0" smtClean="0"/>
              <a:t>Úprava vnějšího prostředí</a:t>
            </a:r>
          </a:p>
          <a:p>
            <a:pPr>
              <a:buFontTx/>
              <a:buChar char="-"/>
            </a:pPr>
            <a:r>
              <a:rPr lang="cs-CZ" dirty="0" smtClean="0"/>
              <a:t>Změna prostředí, změna zaměstnání…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91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Ověřování účinnosti –</a:t>
            </a:r>
            <a:br>
              <a:rPr lang="cs-CZ" b="1" dirty="0" smtClean="0"/>
            </a:br>
            <a:r>
              <a:rPr lang="cs-CZ" b="1" dirty="0" smtClean="0"/>
              <a:t>návrat ke kontraktu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Vydařila se intervence?</a:t>
            </a:r>
          </a:p>
          <a:p>
            <a:r>
              <a:rPr lang="cs-CZ" dirty="0" smtClean="0"/>
              <a:t>Měla zamýšlený účinek?</a:t>
            </a:r>
          </a:p>
          <a:p>
            <a:r>
              <a:rPr lang="cs-CZ" dirty="0" smtClean="0"/>
              <a:t>Je třeba další intervence?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– opětovný kontrakt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– ukončení terapie</a:t>
            </a:r>
          </a:p>
          <a:p>
            <a:pPr marL="0" indent="0">
              <a:buNone/>
            </a:pPr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129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Ukončení 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dlouhodobější terapie je potřeba klienta na ukončení připravit – postupné snižování frekvence setkávání</a:t>
            </a:r>
          </a:p>
          <a:p>
            <a:r>
              <a:rPr lang="cs-CZ" dirty="0" smtClean="0"/>
              <a:t>cílem by mělo být nedržet klienta v terapii déle, než je potřeba (zaměření na klienta)</a:t>
            </a:r>
          </a:p>
          <a:p>
            <a:r>
              <a:rPr lang="cs-CZ" dirty="0" smtClean="0"/>
              <a:t>Někdy se klient „už neobjeví“ – kontaktovat, přeptat se na to, co se děje (pozor na sugerování zlepšení)</a:t>
            </a:r>
          </a:p>
          <a:p>
            <a:r>
              <a:rPr lang="cs-CZ" dirty="0" smtClean="0"/>
              <a:t>Doporučuji sledovat „vlastní účinnost“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344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210</Words>
  <Application>Microsoft Office PowerPoint</Application>
  <PresentationFormat>Předvádění na obrazovce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Psychoterapie – přednášky 6/2013</vt:lpstr>
      <vt:lpstr>Vlastní terapeutické intervence</vt:lpstr>
      <vt:lpstr>Vlastní terapeutické intervence</vt:lpstr>
      <vt:lpstr>Vlastní terapeutické intervence</vt:lpstr>
      <vt:lpstr>Vlastní terapeutické intervence</vt:lpstr>
      <vt:lpstr>Vlastní terapeutické intervence</vt:lpstr>
      <vt:lpstr>Ověřování účinnosti – návrat ke kontraktu</vt:lpstr>
      <vt:lpstr>Ukončení terapie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– přednášky 1/2012</dc:title>
  <dc:creator>David Kuneš</dc:creator>
  <cp:lastModifiedBy>David Kuneš</cp:lastModifiedBy>
  <cp:revision>52</cp:revision>
  <cp:lastPrinted>2012-02-20T12:12:31Z</cp:lastPrinted>
  <dcterms:created xsi:type="dcterms:W3CDTF">2012-02-20T11:32:38Z</dcterms:created>
  <dcterms:modified xsi:type="dcterms:W3CDTF">2013-04-29T06:52:00Z</dcterms:modified>
</cp:coreProperties>
</file>