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13" r:id="rId3"/>
    <p:sldId id="293" r:id="rId4"/>
    <p:sldId id="292" r:id="rId5"/>
    <p:sldId id="314" r:id="rId6"/>
    <p:sldId id="317" r:id="rId7"/>
    <p:sldId id="316" r:id="rId8"/>
    <p:sldId id="294" r:id="rId9"/>
    <p:sldId id="296" r:id="rId10"/>
    <p:sldId id="301" r:id="rId11"/>
    <p:sldId id="299" r:id="rId12"/>
    <p:sldId id="298" r:id="rId13"/>
    <p:sldId id="300" r:id="rId14"/>
    <p:sldId id="302" r:id="rId15"/>
    <p:sldId id="303" r:id="rId16"/>
    <p:sldId id="310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00" autoAdjust="0"/>
  </p:normalViewPr>
  <p:slideViewPr>
    <p:cSldViewPr>
      <p:cViewPr varScale="1">
        <p:scale>
          <a:sx n="68" d="100"/>
          <a:sy n="68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8484-2D14-4A5A-B642-DC521A6DC3E9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2E9BD-33C7-4C08-B786-FBAE9F37E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E9BD-33C7-4C08-B786-FBAE9F37E4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Proctor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gamble</a:t>
            </a:r>
            <a:endParaRPr lang="sk-SK" dirty="0" smtClean="0"/>
          </a:p>
          <a:p>
            <a:r>
              <a:rPr lang="sk-SK" dirty="0" smtClean="0"/>
              <a:t>La </a:t>
            </a:r>
            <a:r>
              <a:rPr lang="sk-SK" dirty="0" err="1" smtClean="0"/>
              <a:t>casa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gelato</a:t>
            </a:r>
            <a:r>
              <a:rPr lang="sk-SK" baseline="0" dirty="0" smtClean="0"/>
              <a:t> vo </a:t>
            </a:r>
            <a:r>
              <a:rPr lang="sk-SK" baseline="0" dirty="0" err="1" smtClean="0"/>
              <a:t>Vanncouveri</a:t>
            </a:r>
            <a:r>
              <a:rPr lang="sk-SK" baseline="0" dirty="0" smtClean="0"/>
              <a:t> ma viac </a:t>
            </a:r>
            <a:r>
              <a:rPr lang="sk-SK" baseline="0" dirty="0" err="1" smtClean="0"/>
              <a:t>nez</a:t>
            </a:r>
            <a:r>
              <a:rPr lang="sk-SK" baseline="0" dirty="0" smtClean="0"/>
              <a:t> 200 druhov zmrzliny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E9BD-33C7-4C08-B786-FBAE9F37E4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15EF3B-EBA8-4124-8B7E-22F435118787}" type="datetimeFigureOut">
              <a:rPr lang="en-US" smtClean="0"/>
              <a:pPr/>
              <a:t>07.04.13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8199D48-41F1-4276-A4D1-BF098A0D6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gif"/><Relationship Id="rId15" Type="http://schemas.openxmlformats.org/officeDocument/2006/relationships/image" Target="../media/image21.jpeg"/><Relationship Id="rId16" Type="http://schemas.openxmlformats.org/officeDocument/2006/relationships/image" Target="../media/image22.gif"/><Relationship Id="rId17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30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066800"/>
            <a:ext cx="5105400" cy="2868168"/>
          </a:xfrm>
        </p:spPr>
        <p:txBody>
          <a:bodyPr/>
          <a:lstStyle/>
          <a:p>
            <a:r>
              <a:rPr lang="sk-SK" dirty="0" smtClean="0"/>
              <a:t>Rozhodovanie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ázok 4" descr="31174_400415181847_550581847_4503028_540974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9006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e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062618" cy="60579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PK v Predajni s Oblečením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500" dirty="0" smtClean="0"/>
              <a:t>Príde zákazník a chce si kúpiť košeľu a kravatu. Má záujem si pozrieť aj nejaký oblek.</a:t>
            </a:r>
          </a:p>
          <a:p>
            <a:pPr>
              <a:buNone/>
            </a:pPr>
            <a:r>
              <a:rPr lang="sk-SK" sz="2500" dirty="0" smtClean="0"/>
              <a:t>		</a:t>
            </a:r>
            <a:r>
              <a:rPr lang="sk-SK" sz="2500" i="1" dirty="0" smtClean="0"/>
              <a:t>Čo zákazníkovi predáte ako prvé, čo ako druhé a čo ako posledné?</a:t>
            </a:r>
            <a:endParaRPr lang="en-US" sz="2500" i="1" dirty="0"/>
          </a:p>
        </p:txBody>
      </p:sp>
      <p:pic>
        <p:nvPicPr>
          <p:cNvPr id="4" name="Picture 3" descr="s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28600"/>
            <a:ext cx="1209675" cy="1209675"/>
          </a:xfrm>
          <a:prstGeom prst="rect">
            <a:avLst/>
          </a:prstGeom>
        </p:spPr>
      </p:pic>
      <p:pic>
        <p:nvPicPr>
          <p:cNvPr id="5" name="Picture 4" descr="sui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971926"/>
            <a:ext cx="1600200" cy="1600200"/>
          </a:xfrm>
          <a:prstGeom prst="rect">
            <a:avLst/>
          </a:prstGeom>
        </p:spPr>
      </p:pic>
      <p:pic>
        <p:nvPicPr>
          <p:cNvPr id="6" name="Picture 5" descr="shi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114800"/>
            <a:ext cx="1438275" cy="1438275"/>
          </a:xfrm>
          <a:prstGeom prst="rect">
            <a:avLst/>
          </a:prstGeom>
        </p:spPr>
      </p:pic>
      <p:pic>
        <p:nvPicPr>
          <p:cNvPr id="7" name="Picture 6" descr="t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03860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izeni ce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552" y="533400"/>
            <a:ext cx="8855448" cy="55245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PK pri kúpe nového auta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/>
          <a:lstStyle/>
          <a:p>
            <a:r>
              <a:rPr lang="sk-SK" dirty="0" smtClean="0"/>
              <a:t>Po tom, čo viete cenu za auto, vám príde cena doplnkov zanedbateľná</a:t>
            </a:r>
            <a:endParaRPr lang="en-US" dirty="0"/>
          </a:p>
        </p:txBody>
      </p:sp>
      <p:pic>
        <p:nvPicPr>
          <p:cNvPr id="5" name="Picture 4" descr="b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2642681" cy="1987296"/>
          </a:xfrm>
          <a:prstGeom prst="rect">
            <a:avLst/>
          </a:prstGeom>
        </p:spPr>
      </p:pic>
      <p:pic>
        <p:nvPicPr>
          <p:cNvPr id="6" name="Picture 5" descr="bmw tu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19400"/>
            <a:ext cx="2692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PK a „rande naslepo“</a:t>
            </a:r>
            <a:endParaRPr lang="en-US" dirty="0"/>
          </a:p>
        </p:txBody>
      </p:sp>
      <p:pic>
        <p:nvPicPr>
          <p:cNvPr id="5" name="Picture 4" descr="charlies ang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971800"/>
            <a:ext cx="3505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kontrastu</a:t>
            </a:r>
            <a:endParaRPr lang="en-US" dirty="0"/>
          </a:p>
        </p:txBody>
      </p:sp>
      <p:pic>
        <p:nvPicPr>
          <p:cNvPr id="4" name="Picture 3" descr="wine 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971800"/>
            <a:ext cx="1447800" cy="2171700"/>
          </a:xfrm>
          <a:prstGeom prst="rect">
            <a:avLst/>
          </a:prstGeom>
        </p:spPr>
      </p:pic>
      <p:pic>
        <p:nvPicPr>
          <p:cNvPr id="5" name="Picture 4" descr="win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971800"/>
            <a:ext cx="2495321" cy="2181225"/>
          </a:xfrm>
          <a:prstGeom prst="rect">
            <a:avLst/>
          </a:prstGeom>
        </p:spPr>
      </p:pic>
      <p:pic>
        <p:nvPicPr>
          <p:cNvPr id="7" name="Picture 6" descr="w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971800"/>
            <a:ext cx="685800" cy="2159540"/>
          </a:xfrm>
          <a:prstGeom prst="rect">
            <a:avLst/>
          </a:prstGeom>
        </p:spPr>
      </p:pic>
      <p:pic>
        <p:nvPicPr>
          <p:cNvPr id="8" name="Picture 7" descr="wine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895600"/>
            <a:ext cx="1388076" cy="2334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69,-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80</a:t>
            </a:r>
            <a:r>
              <a:rPr lang="en-US" sz="2400" dirty="0" smtClean="0"/>
              <a:t>,-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120,-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541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189,-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Koľko možností?</a:t>
            </a:r>
            <a:endParaRPr lang="en-US" dirty="0"/>
          </a:p>
        </p:txBody>
      </p:sp>
      <p:pic>
        <p:nvPicPr>
          <p:cNvPr id="4" name="Picture 3" descr="head and should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615175"/>
            <a:ext cx="2743200" cy="2342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28956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Zníženie z </a:t>
            </a:r>
            <a:r>
              <a:rPr lang="en-US" sz="2400" dirty="0" smtClean="0"/>
              <a:t>26 </a:t>
            </a:r>
            <a:r>
              <a:rPr lang="sk-SK" sz="2400" dirty="0" smtClean="0"/>
              <a:t>na</a:t>
            </a:r>
            <a:r>
              <a:rPr lang="en-US" sz="2400" dirty="0" smtClean="0"/>
              <a:t> 15</a:t>
            </a:r>
            <a:endParaRPr lang="sk-SK" sz="2400" dirty="0" smtClean="0"/>
          </a:p>
          <a:p>
            <a:pPr algn="ctr"/>
            <a:r>
              <a:rPr lang="sk-SK" sz="2400" dirty="0" smtClean="0"/>
              <a:t>=</a:t>
            </a:r>
          </a:p>
          <a:p>
            <a:pPr algn="ctr"/>
            <a:r>
              <a:rPr lang="sk-SK" sz="2400" dirty="0" smtClean="0"/>
              <a:t>zvýšenie </a:t>
            </a:r>
            <a:r>
              <a:rPr lang="en-US" sz="2400" dirty="0" smtClean="0"/>
              <a:t>10%</a:t>
            </a:r>
            <a:endParaRPr lang="en-US" sz="2400" dirty="0"/>
          </a:p>
        </p:txBody>
      </p:sp>
      <p:pic>
        <p:nvPicPr>
          <p:cNvPr id="6" name="Picture 5" descr="la casa gel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90800"/>
            <a:ext cx="32512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vs</a:t>
            </a:r>
            <a:r>
              <a:rPr lang="sk-SK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934200" cy="3048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k-SK" b="1" i="1" dirty="0" smtClean="0">
                <a:solidFill>
                  <a:schemeClr val="bg1"/>
                </a:solidFill>
              </a:rPr>
              <a:t>„Aby sme boli presvedčiví, musíme rozumieť tomu, ako ľudia premýšľajú“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1295400"/>
            <a:ext cx="1304925" cy="981075"/>
          </a:xfrm>
          <a:prstGeom prst="rect">
            <a:avLst/>
          </a:prstGeom>
        </p:spPr>
      </p:pic>
      <p:pic>
        <p:nvPicPr>
          <p:cNvPr id="5" name="Picture 4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2209800"/>
            <a:ext cx="1304925" cy="981075"/>
          </a:xfrm>
          <a:prstGeom prst="rect">
            <a:avLst/>
          </a:prstGeom>
        </p:spPr>
      </p:pic>
      <p:pic>
        <p:nvPicPr>
          <p:cNvPr id="6" name="Picture 5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3124200"/>
            <a:ext cx="1304925" cy="981075"/>
          </a:xfrm>
          <a:prstGeom prst="rect">
            <a:avLst/>
          </a:prstGeom>
        </p:spPr>
      </p:pic>
      <p:pic>
        <p:nvPicPr>
          <p:cNvPr id="7" name="Picture 6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4038600"/>
            <a:ext cx="1304925" cy="981075"/>
          </a:xfrm>
          <a:prstGeom prst="rect">
            <a:avLst/>
          </a:prstGeom>
        </p:spPr>
      </p:pic>
      <p:pic>
        <p:nvPicPr>
          <p:cNvPr id="8" name="Picture 7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4953000"/>
            <a:ext cx="1304925" cy="981075"/>
          </a:xfrm>
          <a:prstGeom prst="rect">
            <a:avLst/>
          </a:prstGeom>
        </p:spPr>
      </p:pic>
      <p:pic>
        <p:nvPicPr>
          <p:cNvPr id="9" name="Picture 8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9075" y="5876925"/>
            <a:ext cx="1304925" cy="981075"/>
          </a:xfrm>
          <a:prstGeom prst="rect">
            <a:avLst/>
          </a:prstGeom>
        </p:spPr>
      </p:pic>
      <p:pic>
        <p:nvPicPr>
          <p:cNvPr id="11" name="Picture 10" descr="homer 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Homo</a:t>
            </a:r>
            <a:r>
              <a:rPr lang="sk-SK" dirty="0" smtClean="0"/>
              <a:t> </a:t>
            </a:r>
            <a:r>
              <a:rPr lang="sk-SK" dirty="0" err="1" smtClean="0"/>
              <a:t>Economicus</a:t>
            </a:r>
            <a:endParaRPr lang="sk-SK" dirty="0"/>
          </a:p>
        </p:txBody>
      </p:sp>
      <p:pic>
        <p:nvPicPr>
          <p:cNvPr id="4" name="Obrázok 3" descr="money 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3657600" cy="3657600"/>
          </a:xfrm>
          <a:prstGeom prst="rect">
            <a:avLst/>
          </a:prstGeom>
        </p:spPr>
      </p:pic>
      <p:pic>
        <p:nvPicPr>
          <p:cNvPr id="5" name="Obrázok 4" descr="da vi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Drahé</a:t>
            </a:r>
            <a:r>
              <a:rPr lang="en-US" dirty="0" smtClean="0"/>
              <a:t> = </a:t>
            </a:r>
            <a:r>
              <a:rPr lang="sk-SK" dirty="0" smtClean="0"/>
              <a:t>dobré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robíme keď nevieme určiť kvalitu? Pozrieme na cenu!</a:t>
            </a:r>
            <a:endParaRPr lang="en-US" dirty="0"/>
          </a:p>
        </p:txBody>
      </p:sp>
      <p:pic>
        <p:nvPicPr>
          <p:cNvPr id="4" name="Picture 3" descr="whiskey j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429000"/>
            <a:ext cx="2370909" cy="3073400"/>
          </a:xfrm>
          <a:prstGeom prst="rect">
            <a:avLst/>
          </a:prstGeom>
        </p:spPr>
      </p:pic>
      <p:pic>
        <p:nvPicPr>
          <p:cNvPr id="5" name="Picture 4" descr="whiskey che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429000"/>
            <a:ext cx="2781300" cy="2781300"/>
          </a:xfrm>
          <a:prstGeom prst="rect">
            <a:avLst/>
          </a:prstGeom>
        </p:spPr>
      </p:pic>
      <p:pic>
        <p:nvPicPr>
          <p:cNvPr id="7" name="Picture 6" descr="whiskey ex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429000"/>
            <a:ext cx="25717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Mentálne skratky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Prečo ich máme?</a:t>
            </a:r>
            <a:endParaRPr lang="en-US" dirty="0" smtClean="0"/>
          </a:p>
        </p:txBody>
      </p:sp>
      <p:pic>
        <p:nvPicPr>
          <p:cNvPr id="4" name="Picture 3" descr="cook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276600"/>
            <a:ext cx="990600" cy="1076325"/>
          </a:xfrm>
          <a:prstGeom prst="rect">
            <a:avLst/>
          </a:prstGeom>
        </p:spPr>
      </p:pic>
      <p:pic>
        <p:nvPicPr>
          <p:cNvPr id="5" name="Picture 4" descr="blue mau 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9087" y="2928937"/>
            <a:ext cx="885825" cy="1000125"/>
          </a:xfrm>
          <a:prstGeom prst="rect">
            <a:avLst/>
          </a:prstGeom>
        </p:spPr>
      </p:pic>
      <p:pic>
        <p:nvPicPr>
          <p:cNvPr id="6" name="Picture 5" descr="alf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819400"/>
            <a:ext cx="1181100" cy="885825"/>
          </a:xfrm>
          <a:prstGeom prst="rect">
            <a:avLst/>
          </a:prstGeom>
        </p:spPr>
      </p:pic>
      <p:pic>
        <p:nvPicPr>
          <p:cNvPr id="7" name="Picture 6" descr="Coca cola bott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3200400"/>
            <a:ext cx="1076325" cy="1428750"/>
          </a:xfrm>
          <a:prstGeom prst="rect">
            <a:avLst/>
          </a:prstGeom>
        </p:spPr>
      </p:pic>
      <p:pic>
        <p:nvPicPr>
          <p:cNvPr id="9" name="Picture 8" descr="friends 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5334000"/>
            <a:ext cx="838200" cy="1228725"/>
          </a:xfrm>
          <a:prstGeom prst="rect">
            <a:avLst/>
          </a:prstGeom>
        </p:spPr>
      </p:pic>
      <p:pic>
        <p:nvPicPr>
          <p:cNvPr id="10" name="Picture 9" descr="business man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5263896"/>
            <a:ext cx="1063989" cy="1594104"/>
          </a:xfrm>
          <a:prstGeom prst="rect">
            <a:avLst/>
          </a:prstGeom>
        </p:spPr>
      </p:pic>
      <p:pic>
        <p:nvPicPr>
          <p:cNvPr id="11" name="Picture 10" descr="lim edition twi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7600" y="4191000"/>
            <a:ext cx="2133600" cy="885444"/>
          </a:xfrm>
          <a:prstGeom prst="rect">
            <a:avLst/>
          </a:prstGeom>
        </p:spPr>
      </p:pic>
      <p:pic>
        <p:nvPicPr>
          <p:cNvPr id="12" name="Picture 11" descr="plat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9400" y="2819400"/>
            <a:ext cx="904875" cy="1209675"/>
          </a:xfrm>
          <a:prstGeom prst="rect">
            <a:avLst/>
          </a:prstGeom>
        </p:spPr>
      </p:pic>
      <p:pic>
        <p:nvPicPr>
          <p:cNvPr id="13" name="Picture 12" descr="nurs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219700"/>
            <a:ext cx="1214201" cy="1638300"/>
          </a:xfrm>
          <a:prstGeom prst="rect">
            <a:avLst/>
          </a:prstGeom>
        </p:spPr>
      </p:pic>
      <p:pic>
        <p:nvPicPr>
          <p:cNvPr id="14" name="Picture 13" descr="rohli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57800" y="1219200"/>
            <a:ext cx="1238250" cy="704850"/>
          </a:xfrm>
          <a:prstGeom prst="rect">
            <a:avLst/>
          </a:prstGeom>
        </p:spPr>
      </p:pic>
      <p:pic>
        <p:nvPicPr>
          <p:cNvPr id="15" name="Picture 14" descr="bmw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4495800"/>
            <a:ext cx="1345660" cy="1011936"/>
          </a:xfrm>
          <a:prstGeom prst="rect">
            <a:avLst/>
          </a:prstGeom>
        </p:spPr>
      </p:pic>
      <p:pic>
        <p:nvPicPr>
          <p:cNvPr id="16" name="Picture 15" descr="clock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10400" y="0"/>
            <a:ext cx="1076325" cy="1285875"/>
          </a:xfrm>
          <a:prstGeom prst="rect">
            <a:avLst/>
          </a:prstGeom>
        </p:spPr>
      </p:pic>
      <p:pic>
        <p:nvPicPr>
          <p:cNvPr id="17" name="Picture 16" descr="dog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3657600"/>
            <a:ext cx="1007698" cy="1938337"/>
          </a:xfrm>
          <a:prstGeom prst="rect">
            <a:avLst/>
          </a:prstGeom>
        </p:spPr>
      </p:pic>
      <p:pic>
        <p:nvPicPr>
          <p:cNvPr id="18" name="Picture 17" descr="choice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7200" y="3505200"/>
            <a:ext cx="3581400" cy="2679700"/>
          </a:xfrm>
          <a:prstGeom prst="rect">
            <a:avLst/>
          </a:prstGeom>
        </p:spPr>
      </p:pic>
      <p:pic>
        <p:nvPicPr>
          <p:cNvPr id="22" name="Picture 21" descr="Milgram_experiment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8200" y="3200400"/>
            <a:ext cx="2619375" cy="3324225"/>
          </a:xfrm>
          <a:prstGeom prst="rect">
            <a:avLst/>
          </a:prstGeom>
        </p:spPr>
      </p:pic>
      <p:pic>
        <p:nvPicPr>
          <p:cNvPr id="23" name="Picture 22" descr="weddin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38400" y="4272522"/>
            <a:ext cx="2545080" cy="25854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4191000"/>
            <a:ext cx="784860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solidFill>
                  <a:schemeClr val="bg1"/>
                </a:solidFill>
              </a:rPr>
              <a:t>Aby sme sa dokázali vyrovnať s týmto komplikovaným prostredím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coin toss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19400"/>
            <a:ext cx="2057400" cy="3095625"/>
          </a:xfrm>
        </p:spPr>
      </p:pic>
      <p:sp>
        <p:nvSpPr>
          <p:cNvPr id="5" name="BlokTextu 4"/>
          <p:cNvSpPr txBox="1"/>
          <p:nvPr/>
        </p:nvSpPr>
        <p:spPr>
          <a:xfrm>
            <a:off x="533400" y="1295400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 – H – H – H – H – H – H - H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800600" y="1295400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 – O – O – H – O – H – H - O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419600" y="5943600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Heuristika reprezentatívnosti</a:t>
            </a:r>
            <a:endParaRPr lang="sk-SK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ol 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048000" cy="2286000"/>
          </a:xfrm>
          <a:prstGeom prst="rect">
            <a:avLst/>
          </a:prstGeom>
        </p:spPr>
      </p:pic>
      <p:pic>
        <p:nvPicPr>
          <p:cNvPr id="5" name="Obrázok 4" descr="g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3619500" cy="2410587"/>
          </a:xfrm>
          <a:prstGeom prst="rect">
            <a:avLst/>
          </a:prstGeom>
        </p:spPr>
      </p:pic>
      <p:pic>
        <p:nvPicPr>
          <p:cNvPr id="6" name="Obrázok 5" descr="diabet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657600"/>
            <a:ext cx="2152650" cy="2873899"/>
          </a:xfrm>
          <a:prstGeom prst="rect">
            <a:avLst/>
          </a:prstGeom>
        </p:spPr>
      </p:pic>
      <p:pic>
        <p:nvPicPr>
          <p:cNvPr id="7" name="Obrázok 6" descr="caraccid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3962400"/>
            <a:ext cx="34036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qu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4142740" cy="2667000"/>
          </a:xfrm>
          <a:prstGeom prst="rect">
            <a:avLst/>
          </a:prstGeom>
        </p:spPr>
      </p:pic>
      <p:pic>
        <p:nvPicPr>
          <p:cNvPr id="5" name="Picture 4" descr="g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799" y="3810000"/>
            <a:ext cx="4233333" cy="2819400"/>
          </a:xfrm>
          <a:prstGeom prst="rect">
            <a:avLst/>
          </a:prstGeom>
        </p:spPr>
      </p:pic>
      <p:pic>
        <p:nvPicPr>
          <p:cNvPr id="6" name="Picture 5" descr="plane cra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914400"/>
            <a:ext cx="3835400" cy="2546705"/>
          </a:xfrm>
          <a:prstGeom prst="rect">
            <a:avLst/>
          </a:prstGeom>
        </p:spPr>
      </p:pic>
      <p:pic>
        <p:nvPicPr>
          <p:cNvPr id="8" name="Picture 7" descr="pool 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600450"/>
            <a:ext cx="4089400" cy="306705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04800" y="3048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Heuristika dostupnosti</a:t>
            </a:r>
            <a:endParaRPr lang="sk-SK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</a:t>
            </a:r>
            <a:r>
              <a:rPr lang="sk-SK" dirty="0" smtClean="0"/>
              <a:t>Keď to hovorí odborník, tak to musí byť pravda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Princíp autority</a:t>
            </a:r>
            <a:endParaRPr lang="en-US" dirty="0" smtClean="0"/>
          </a:p>
          <a:p>
            <a:r>
              <a:rPr lang="sk-SK" u="sng" dirty="0" smtClean="0"/>
              <a:t>Vnímaná odbornosť zvyšuje dôveryhodnosť</a:t>
            </a:r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hucknorris_christiebrinkly_totalgy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05619"/>
            <a:ext cx="2685714" cy="3552381"/>
          </a:xfrm>
          <a:prstGeom prst="rect">
            <a:avLst/>
          </a:prstGeom>
        </p:spPr>
      </p:pic>
      <p:pic>
        <p:nvPicPr>
          <p:cNvPr id="5" name="Picture 4" descr="ch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276600"/>
            <a:ext cx="4124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algn="ctr"/>
            <a:r>
              <a:rPr lang="sk-SK" dirty="0" smtClean="0"/>
              <a:t>Princíp kontrastu</a:t>
            </a:r>
            <a:endParaRPr lang="en-US" dirty="0"/>
          </a:p>
        </p:txBody>
      </p:sp>
      <p:pic>
        <p:nvPicPr>
          <p:cNvPr id="4" name="Content Placeholder 3" descr="optical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52600"/>
            <a:ext cx="4514926" cy="2512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419600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u="sng" dirty="0" smtClean="0"/>
              <a:t>Vedecký poznatok: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/>
              <a:t>Porovnávame vždy niečo z niečím</a:t>
            </a:r>
          </a:p>
          <a:p>
            <a:pPr marL="342900" indent="-342900">
              <a:buAutoNum type="arabicPeriod"/>
            </a:pPr>
            <a:endParaRPr lang="sk-SK" sz="2400" dirty="0" smtClean="0"/>
          </a:p>
          <a:p>
            <a:pPr marL="342900" indent="-342900"/>
            <a:r>
              <a:rPr lang="sk-SK" sz="2400" u="sng" dirty="0" smtClean="0"/>
              <a:t>Obchodný poznatok: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sz="2400" b="1" dirty="0" smtClean="0"/>
              <a:t>To prvé niečo aj druhé niečo mám v rukách ja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732</TotalTime>
  <Words>214</Words>
  <Application>Microsoft Macintosh PowerPoint</Application>
  <PresentationFormat>On-screen Show (4:3)</PresentationFormat>
  <Paragraphs>43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Rozhodovanie</vt:lpstr>
      <vt:lpstr>Homo Economicus</vt:lpstr>
      <vt:lpstr>Drahé = dobré</vt:lpstr>
      <vt:lpstr>Mentálne skratky</vt:lpstr>
      <vt:lpstr>PowerPoint Presentation</vt:lpstr>
      <vt:lpstr>PowerPoint Presentation</vt:lpstr>
      <vt:lpstr>PowerPoint Presentation</vt:lpstr>
      <vt:lpstr>“Keď to hovorí odborník, tak to musí byť pravda”</vt:lpstr>
      <vt:lpstr>Princíp kontrastu</vt:lpstr>
      <vt:lpstr>PowerPoint Presentation</vt:lpstr>
      <vt:lpstr>PK v Predajni s Oblečením</vt:lpstr>
      <vt:lpstr>PowerPoint Presentation</vt:lpstr>
      <vt:lpstr>PK pri kúpe nového auta</vt:lpstr>
      <vt:lpstr>PK a „rande naslepo“</vt:lpstr>
      <vt:lpstr>Princíp kontrastu</vt:lpstr>
      <vt:lpstr>Koľko možností?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Stanley</dc:creator>
  <cp:lastModifiedBy>macgalik</cp:lastModifiedBy>
  <cp:revision>69</cp:revision>
  <dcterms:created xsi:type="dcterms:W3CDTF">2009-06-02T08:50:00Z</dcterms:created>
  <dcterms:modified xsi:type="dcterms:W3CDTF">2013-04-07T16:37:20Z</dcterms:modified>
</cp:coreProperties>
</file>