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3" r:id="rId6"/>
    <p:sldId id="271" r:id="rId7"/>
    <p:sldId id="273" r:id="rId8"/>
    <p:sldId id="272" r:id="rId9"/>
    <p:sldId id="264" r:id="rId10"/>
    <p:sldId id="268" r:id="rId11"/>
    <p:sldId id="270" r:id="rId12"/>
    <p:sldId id="274" r:id="rId13"/>
    <p:sldId id="275" r:id="rId14"/>
    <p:sldId id="260" r:id="rId15"/>
    <p:sldId id="269" r:id="rId16"/>
    <p:sldId id="265" r:id="rId17"/>
    <p:sldId id="261" r:id="rId18"/>
    <p:sldId id="276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6BAEA-5696-4851-8C3F-7BEBA5F96AFF}" type="datetimeFigureOut">
              <a:rPr lang="cs-CZ" smtClean="0"/>
              <a:pPr/>
              <a:t>28.2.2013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0B274-9F6F-4781-929B-BEDCFFCAF8D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071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0B274-9F6F-4781-929B-BEDCFFCAF8D4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9010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0B274-9F6F-4781-929B-BEDCFFCAF8D4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4101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2363-5312-4FB0-B839-DEF3371B7AD5}" type="datetimeFigureOut">
              <a:rPr lang="cs-CZ" smtClean="0"/>
              <a:pPr/>
              <a:t>28.2.2013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AFF4-24B2-4A23-BDD2-8E60DDC88D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892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2363-5312-4FB0-B839-DEF3371B7AD5}" type="datetimeFigureOut">
              <a:rPr lang="cs-CZ" smtClean="0"/>
              <a:pPr/>
              <a:t>28.2.2013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AFF4-24B2-4A23-BDD2-8E60DDC88D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4053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2363-5312-4FB0-B839-DEF3371B7AD5}" type="datetimeFigureOut">
              <a:rPr lang="cs-CZ" smtClean="0"/>
              <a:pPr/>
              <a:t>28.2.2013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AFF4-24B2-4A23-BDD2-8E60DDC88D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7416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2363-5312-4FB0-B839-DEF3371B7AD5}" type="datetimeFigureOut">
              <a:rPr lang="cs-CZ" smtClean="0"/>
              <a:pPr/>
              <a:t>28.2.2013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AFF4-24B2-4A23-BDD2-8E60DDC88D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698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2363-5312-4FB0-B839-DEF3371B7AD5}" type="datetimeFigureOut">
              <a:rPr lang="cs-CZ" smtClean="0"/>
              <a:pPr/>
              <a:t>28.2.2013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AFF4-24B2-4A23-BDD2-8E60DDC88D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0472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2363-5312-4FB0-B839-DEF3371B7AD5}" type="datetimeFigureOut">
              <a:rPr lang="cs-CZ" smtClean="0"/>
              <a:pPr/>
              <a:t>28.2.2013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AFF4-24B2-4A23-BDD2-8E60DDC88D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124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2363-5312-4FB0-B839-DEF3371B7AD5}" type="datetimeFigureOut">
              <a:rPr lang="cs-CZ" smtClean="0"/>
              <a:pPr/>
              <a:t>28.2.2013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AFF4-24B2-4A23-BDD2-8E60DDC88D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11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2363-5312-4FB0-B839-DEF3371B7AD5}" type="datetimeFigureOut">
              <a:rPr lang="cs-CZ" smtClean="0"/>
              <a:pPr/>
              <a:t>28.2.2013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AFF4-24B2-4A23-BDD2-8E60DDC88D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342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2363-5312-4FB0-B839-DEF3371B7AD5}" type="datetimeFigureOut">
              <a:rPr lang="cs-CZ" smtClean="0"/>
              <a:pPr/>
              <a:t>28.2.2013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AFF4-24B2-4A23-BDD2-8E60DDC88D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76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2363-5312-4FB0-B839-DEF3371B7AD5}" type="datetimeFigureOut">
              <a:rPr lang="cs-CZ" smtClean="0"/>
              <a:pPr/>
              <a:t>28.2.2013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AFF4-24B2-4A23-BDD2-8E60DDC88D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09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2363-5312-4FB0-B839-DEF3371B7AD5}" type="datetimeFigureOut">
              <a:rPr lang="cs-CZ" smtClean="0"/>
              <a:pPr/>
              <a:t>28.2.2013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AFF4-24B2-4A23-BDD2-8E60DDC88D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5585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1000"/>
            <a:lum/>
          </a:blip>
          <a:srcRect/>
          <a:stretch>
            <a:fillRect l="-70000" r="-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82363-5312-4FB0-B839-DEF3371B7AD5}" type="datetimeFigureOut">
              <a:rPr lang="cs-CZ" smtClean="0"/>
              <a:pPr/>
              <a:t>28.2.2013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BAFF4-24B2-4A23-BDD2-8E60DDC88D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755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cog.com/" TargetMode="External"/><Relationship Id="rId2" Type="http://schemas.openxmlformats.org/officeDocument/2006/relationships/hyperlink" Target="http://www.bri.ucla.ed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uardian.co.uk/science/neurophilosophy" TargetMode="External"/><Relationship Id="rId5" Type="http://schemas.openxmlformats.org/officeDocument/2006/relationships/hyperlink" Target="http://mindhacks.com/" TargetMode="External"/><Relationship Id="rId4" Type="http://schemas.openxmlformats.org/officeDocument/2006/relationships/hyperlink" Target="http://www.brainmapping.org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196752"/>
            <a:ext cx="8064896" cy="2376264"/>
          </a:xfrm>
        </p:spPr>
        <p:txBody>
          <a:bodyPr>
            <a:noAutofit/>
          </a:bodyPr>
          <a:lstStyle/>
          <a:p>
            <a:pPr algn="l"/>
            <a:r>
              <a:rPr lang="cs-CZ" sz="4800" b="1" dirty="0" smtClean="0"/>
              <a:t>Kognitivní funkce</a:t>
            </a:r>
            <a:br>
              <a:rPr lang="cs-CZ" sz="4800" b="1" dirty="0" smtClean="0"/>
            </a:br>
            <a:r>
              <a:rPr lang="cs-CZ" sz="4800" b="1" dirty="0" smtClean="0"/>
              <a:t>-jejich diagnostika a trénink-</a:t>
            </a:r>
            <a:endParaRPr lang="cs-CZ" sz="4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4221088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cs-CZ" b="1" dirty="0" smtClean="0">
                <a:solidFill>
                  <a:schemeClr val="tx1"/>
                </a:solidFill>
              </a:rPr>
              <a:t>PSB_444</a:t>
            </a: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Jaro 2013</a:t>
            </a: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Aneta Dorazilová</a:t>
            </a:r>
          </a:p>
          <a:p>
            <a:pPr algn="l"/>
            <a:r>
              <a:rPr lang="cs-CZ" b="1" dirty="0" err="1" smtClean="0">
                <a:solidFill>
                  <a:schemeClr val="tx1"/>
                </a:solidFill>
              </a:rPr>
              <a:t>PsÚ</a:t>
            </a:r>
            <a:r>
              <a:rPr lang="cs-CZ" b="1" dirty="0" smtClean="0">
                <a:solidFill>
                  <a:schemeClr val="tx1"/>
                </a:solidFill>
              </a:rPr>
              <a:t> FFMU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416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b="1" dirty="0">
                <a:solidFill>
                  <a:prstClr val="black"/>
                </a:solidFill>
              </a:rPr>
              <a:t>Základní testovací metody jednotlivých funkcí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vizuální učení a paměť – </a:t>
            </a:r>
            <a:r>
              <a:rPr lang="cs-CZ" b="1" dirty="0" err="1"/>
              <a:t>Reyova</a:t>
            </a:r>
            <a:r>
              <a:rPr lang="cs-CZ" b="1" dirty="0"/>
              <a:t> figura – </a:t>
            </a:r>
            <a:r>
              <a:rPr lang="cs-CZ" b="1" dirty="0" smtClean="0"/>
              <a:t>reprodukce</a:t>
            </a:r>
            <a:endParaRPr lang="cs-CZ" b="1" dirty="0"/>
          </a:p>
          <a:p>
            <a:r>
              <a:rPr lang="cs-CZ" dirty="0" err="1" smtClean="0"/>
              <a:t>premorbidní</a:t>
            </a:r>
            <a:r>
              <a:rPr lang="cs-CZ" dirty="0" smtClean="0"/>
              <a:t> </a:t>
            </a:r>
            <a:r>
              <a:rPr lang="cs-CZ" dirty="0"/>
              <a:t>schopnosti – </a:t>
            </a:r>
            <a:r>
              <a:rPr lang="cs-CZ" b="1" dirty="0"/>
              <a:t>Informace</a:t>
            </a:r>
          </a:p>
          <a:p>
            <a:r>
              <a:rPr lang="cs-CZ" dirty="0"/>
              <a:t>verbální učení a paměť – </a:t>
            </a:r>
            <a:r>
              <a:rPr lang="cs-CZ" b="1" dirty="0"/>
              <a:t>Paměťový test učení – oddálení</a:t>
            </a:r>
          </a:p>
          <a:p>
            <a:r>
              <a:rPr lang="cs-CZ" b="1" dirty="0"/>
              <a:t>(30 min.)</a:t>
            </a:r>
          </a:p>
          <a:p>
            <a:r>
              <a:rPr lang="cs-CZ" dirty="0"/>
              <a:t>usuzování a řešení problémů – </a:t>
            </a:r>
            <a:r>
              <a:rPr lang="cs-CZ" b="1" dirty="0"/>
              <a:t>WCST</a:t>
            </a:r>
          </a:p>
          <a:p>
            <a:r>
              <a:rPr lang="cs-CZ" dirty="0"/>
              <a:t>lateralita – </a:t>
            </a:r>
            <a:r>
              <a:rPr lang="cs-CZ" b="1" dirty="0" err="1" smtClean="0"/>
              <a:t>Pravo</a:t>
            </a:r>
            <a:r>
              <a:rPr lang="cs-CZ" b="1" dirty="0" smtClean="0"/>
              <a:t> – levá orientace, nespecifické </a:t>
            </a:r>
            <a:r>
              <a:rPr lang="cs-CZ" b="1" dirty="0" err="1" smtClean="0"/>
              <a:t>zk</a:t>
            </a:r>
            <a:r>
              <a:rPr lang="cs-CZ" b="1" dirty="0" smtClean="0"/>
              <a:t>.</a:t>
            </a:r>
            <a:endParaRPr lang="cs-CZ" b="1" dirty="0" smtClean="0"/>
          </a:p>
          <a:p>
            <a:r>
              <a:rPr lang="cs-CZ" dirty="0" smtClean="0"/>
              <a:t>řeč - </a:t>
            </a:r>
            <a:r>
              <a:rPr lang="cs-CZ" b="1" dirty="0" err="1" smtClean="0"/>
              <a:t>Mississipi</a:t>
            </a:r>
            <a:r>
              <a:rPr lang="cs-CZ" b="1" dirty="0" smtClean="0"/>
              <a:t> </a:t>
            </a:r>
            <a:r>
              <a:rPr lang="cs-CZ" b="1" dirty="0" err="1" smtClean="0"/>
              <a:t>Aphasia</a:t>
            </a:r>
            <a:r>
              <a:rPr lang="cs-CZ" b="1" dirty="0" smtClean="0"/>
              <a:t> </a:t>
            </a:r>
            <a:r>
              <a:rPr lang="cs-CZ" b="1" dirty="0" err="1" smtClean="0"/>
              <a:t>Screning</a:t>
            </a:r>
            <a:r>
              <a:rPr lang="cs-CZ" b="1" dirty="0" smtClean="0"/>
              <a:t> Test</a:t>
            </a:r>
            <a:endParaRPr lang="fr-FR" b="1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922" y="61782"/>
            <a:ext cx="18288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1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Screeningové</a:t>
            </a:r>
            <a:r>
              <a:rPr lang="cs-CZ" b="1" dirty="0" smtClean="0"/>
              <a:t> baterie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fr-FR" dirty="0" smtClean="0"/>
              <a:t>Mini Mental State </a:t>
            </a:r>
            <a:r>
              <a:rPr lang="fr-FR" dirty="0" err="1" smtClean="0"/>
              <a:t>Examination</a:t>
            </a:r>
            <a:r>
              <a:rPr lang="fr-FR" dirty="0" smtClean="0"/>
              <a:t>, MMSE (</a:t>
            </a:r>
            <a:r>
              <a:rPr lang="fr-FR" dirty="0" err="1" smtClean="0"/>
              <a:t>Folstein</a:t>
            </a:r>
            <a:r>
              <a:rPr lang="fr-FR" dirty="0" smtClean="0"/>
              <a:t> et al., 1975) </a:t>
            </a:r>
          </a:p>
          <a:p>
            <a:r>
              <a:rPr lang="en-US" dirty="0" err="1" smtClean="0"/>
              <a:t>Addenbrooke´s</a:t>
            </a:r>
            <a:r>
              <a:rPr lang="en-US" dirty="0" smtClean="0"/>
              <a:t> Cognitive Examination Revised, ACE-R (Hodges, 2006; </a:t>
            </a:r>
            <a:r>
              <a:rPr lang="en-US" dirty="0" err="1" smtClean="0"/>
              <a:t>Bartoš</a:t>
            </a:r>
            <a:r>
              <a:rPr lang="en-US" dirty="0" smtClean="0"/>
              <a:t>, 2010) </a:t>
            </a:r>
            <a:endParaRPr lang="cs-CZ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cs-CZ" sz="2800" dirty="0" smtClean="0"/>
              <a:t>Další baterie: </a:t>
            </a:r>
            <a:r>
              <a:rPr lang="cs-CZ" sz="2800" dirty="0" err="1" smtClean="0"/>
              <a:t>Seven-Minute</a:t>
            </a:r>
            <a:r>
              <a:rPr lang="cs-CZ" sz="2800" dirty="0" smtClean="0"/>
              <a:t> </a:t>
            </a:r>
            <a:r>
              <a:rPr lang="cs-CZ" sz="2800" dirty="0" err="1" smtClean="0"/>
              <a:t>Screening</a:t>
            </a:r>
            <a:r>
              <a:rPr lang="cs-CZ" sz="2800" dirty="0" smtClean="0"/>
              <a:t> </a:t>
            </a:r>
            <a:r>
              <a:rPr lang="cs-CZ" sz="2800" dirty="0" smtClean="0"/>
              <a:t>Test, Montreal </a:t>
            </a:r>
            <a:r>
              <a:rPr lang="cs-CZ" sz="2800" dirty="0" err="1" smtClean="0"/>
              <a:t>Cognitive</a:t>
            </a:r>
            <a:r>
              <a:rPr lang="cs-CZ" sz="2800" dirty="0" smtClean="0"/>
              <a:t> </a:t>
            </a:r>
            <a:r>
              <a:rPr lang="cs-CZ" sz="2800" dirty="0" err="1" smtClean="0"/>
              <a:t>Assessment</a:t>
            </a:r>
            <a:r>
              <a:rPr lang="cs-CZ" sz="2800" dirty="0" smtClean="0"/>
              <a:t>, </a:t>
            </a:r>
            <a:r>
              <a:rPr lang="cs-CZ" sz="2800" dirty="0" err="1" smtClean="0"/>
              <a:t>MoCA</a:t>
            </a:r>
            <a:r>
              <a:rPr lang="cs-CZ" sz="2800" dirty="0" smtClean="0"/>
              <a:t> </a:t>
            </a:r>
            <a:r>
              <a:rPr lang="cs-CZ" sz="2800" dirty="0" smtClean="0"/>
              <a:t>test</a:t>
            </a:r>
            <a:r>
              <a:rPr lang="cs-CZ" sz="2800" dirty="0" smtClean="0"/>
              <a:t>, </a:t>
            </a:r>
            <a:r>
              <a:rPr lang="en-US" sz="2800" dirty="0" smtClean="0"/>
              <a:t>Alzheimer´s </a:t>
            </a:r>
            <a:r>
              <a:rPr lang="en-US" sz="2800" dirty="0" smtClean="0"/>
              <a:t>Disease Assessment Scale, Cognitive section, </a:t>
            </a:r>
            <a:r>
              <a:rPr lang="en-US" sz="2800" dirty="0" smtClean="0"/>
              <a:t>ADAS-Cog</a:t>
            </a:r>
            <a:r>
              <a:rPr lang="cs-CZ" sz="2800" dirty="0" smtClean="0"/>
              <a:t>, </a:t>
            </a:r>
            <a:r>
              <a:rPr lang="fr-FR" sz="2800" dirty="0" smtClean="0"/>
              <a:t>Mattis </a:t>
            </a:r>
            <a:r>
              <a:rPr lang="fr-FR" sz="2800" dirty="0" smtClean="0"/>
              <a:t>Dementia Rating Scale, </a:t>
            </a:r>
            <a:r>
              <a:rPr lang="fr-FR" sz="2800" dirty="0" smtClean="0"/>
              <a:t>MDRS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Rey</a:t>
            </a:r>
            <a:r>
              <a:rPr lang="cs-CZ" b="1" dirty="0" smtClean="0"/>
              <a:t> – </a:t>
            </a:r>
            <a:r>
              <a:rPr lang="cs-CZ" b="1" dirty="0" err="1" smtClean="0"/>
              <a:t>Osteriethova</a:t>
            </a:r>
            <a:r>
              <a:rPr lang="cs-CZ" b="1" dirty="0" smtClean="0"/>
              <a:t> figura (příklad)</a:t>
            </a:r>
            <a:endParaRPr lang="cs-CZ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17056"/>
            <a:ext cx="3787787" cy="414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170950" cy="3296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309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Clock</a:t>
            </a:r>
            <a:r>
              <a:rPr lang="cs-CZ" b="1" dirty="0" smtClean="0"/>
              <a:t> </a:t>
            </a:r>
            <a:r>
              <a:rPr lang="cs-CZ" b="1" dirty="0" err="1" smtClean="0"/>
              <a:t>Drawing</a:t>
            </a:r>
            <a:r>
              <a:rPr lang="cs-CZ" b="1" dirty="0" smtClean="0"/>
              <a:t>  (příklad)</a:t>
            </a:r>
            <a:endParaRPr lang="cs-CZ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4627596" cy="450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446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Tréninkové programy 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Brainjogging.cz</a:t>
            </a:r>
            <a:r>
              <a:rPr lang="cs-CZ" dirty="0" smtClean="0"/>
              <a:t>  (</a:t>
            </a:r>
            <a:r>
              <a:rPr lang="cs-CZ" dirty="0" err="1" smtClean="0"/>
              <a:t>HappyNeuron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err="1" smtClean="0"/>
              <a:t>Cognifit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NEUROP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872" y="2636912"/>
            <a:ext cx="444943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89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Příručky on-line pro veřejnost: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5069160"/>
          </a:xfrm>
        </p:spPr>
        <p:txBody>
          <a:bodyPr>
            <a:normAutofit/>
          </a:bodyPr>
          <a:lstStyle/>
          <a:p>
            <a:r>
              <a:rPr lang="cs-CZ" b="1" dirty="0" smtClean="0"/>
              <a:t>Vzpomínkovi.cz</a:t>
            </a:r>
          </a:p>
          <a:p>
            <a:pPr marL="0" indent="0">
              <a:buNone/>
            </a:pPr>
            <a:r>
              <a:rPr lang="cs-CZ" dirty="0" smtClean="0"/>
              <a:t>(materiály pro pacienty s mírnou </a:t>
            </a:r>
            <a:r>
              <a:rPr lang="cs-CZ" dirty="0" err="1" smtClean="0"/>
              <a:t>kog</a:t>
            </a:r>
            <a:r>
              <a:rPr lang="cs-CZ" dirty="0" smtClean="0"/>
              <a:t>. poruchou a jejich příbuzné)</a:t>
            </a:r>
            <a:endParaRPr lang="cs-CZ" dirty="0" smtClean="0"/>
          </a:p>
          <a:p>
            <a:r>
              <a:rPr lang="cs-CZ" b="1" dirty="0" smtClean="0"/>
              <a:t>Ergoaktiv.cz</a:t>
            </a:r>
          </a:p>
          <a:p>
            <a:pPr marL="0" indent="0">
              <a:buNone/>
            </a:pPr>
            <a:r>
              <a:rPr lang="cs-CZ" dirty="0" smtClean="0"/>
              <a:t>(materiály pro osoby po CMP)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 descr="http://www.sharpbrains.com/wp-content/uploads/2006/12/a7021_27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628800"/>
            <a:ext cx="3645638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/>
              <a:t>Užitečné…             ….a zajímavé odkazy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5184576"/>
          </a:xfrm>
        </p:spPr>
        <p:txBody>
          <a:bodyPr>
            <a:normAutofit/>
          </a:bodyPr>
          <a:lstStyle/>
          <a:p>
            <a:r>
              <a:rPr lang="cs-CZ" dirty="0" smtClean="0"/>
              <a:t>UCLA Brain </a:t>
            </a:r>
            <a:r>
              <a:rPr lang="cs-CZ" dirty="0" err="1" smtClean="0"/>
              <a:t>Research</a:t>
            </a:r>
            <a:r>
              <a:rPr lang="cs-CZ" dirty="0"/>
              <a:t> </a:t>
            </a:r>
            <a:r>
              <a:rPr lang="cs-CZ" dirty="0" smtClean="0"/>
              <a:t>Institute</a:t>
            </a:r>
          </a:p>
          <a:p>
            <a:pPr marL="0" indent="0">
              <a:buNone/>
            </a:pPr>
            <a:r>
              <a:rPr lang="cs-CZ" dirty="0" smtClean="0"/>
              <a:t>(</a:t>
            </a: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www.bri.ucla.edu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Cambridge </a:t>
            </a:r>
            <a:r>
              <a:rPr lang="cs-CZ" dirty="0" err="1" smtClean="0"/>
              <a:t>Cognition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www.camcog.com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err="1" smtClean="0"/>
              <a:t>Brain</a:t>
            </a:r>
            <a:r>
              <a:rPr lang="cs-CZ" dirty="0" smtClean="0"/>
              <a:t> </a:t>
            </a:r>
            <a:r>
              <a:rPr lang="cs-CZ" dirty="0" err="1" smtClean="0"/>
              <a:t>Mapping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(</a:t>
            </a:r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brainmapping.org</a:t>
            </a:r>
            <a:r>
              <a:rPr lang="cs-CZ" dirty="0" smtClean="0"/>
              <a:t>)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824536"/>
          </a:xfrm>
        </p:spPr>
        <p:txBody>
          <a:bodyPr>
            <a:normAutofit/>
          </a:bodyPr>
          <a:lstStyle/>
          <a:p>
            <a:r>
              <a:rPr lang="cs-CZ" dirty="0" smtClean="0"/>
              <a:t>Mind </a:t>
            </a:r>
            <a:r>
              <a:rPr lang="cs-CZ" dirty="0" err="1" smtClean="0"/>
              <a:t>Hacks</a:t>
            </a:r>
            <a:r>
              <a:rPr lang="cs-CZ" dirty="0"/>
              <a:t> (</a:t>
            </a:r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mindhacks.com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 err="1" smtClean="0"/>
              <a:t>Neurophilosophy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dirty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www.guardian.co.uk/science/</a:t>
            </a:r>
            <a:r>
              <a:rPr lang="cs-CZ" dirty="0" err="1" smtClean="0">
                <a:hlinkClick r:id="rId6"/>
              </a:rPr>
              <a:t>neurophilosophy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014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 co ještě?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Metakognitivní</a:t>
            </a:r>
            <a:r>
              <a:rPr lang="cs-CZ" dirty="0" smtClean="0"/>
              <a:t> trénink pro pacienty se schizofrenií (</a:t>
            </a:r>
            <a:r>
              <a:rPr lang="cs-CZ" dirty="0" err="1"/>
              <a:t>M</a:t>
            </a:r>
            <a:r>
              <a:rPr lang="cs-CZ" dirty="0" err="1" smtClean="0"/>
              <a:t>oritz</a:t>
            </a:r>
            <a:r>
              <a:rPr lang="cs-CZ" dirty="0" smtClean="0"/>
              <a:t>, </a:t>
            </a:r>
            <a:r>
              <a:rPr lang="cs-CZ" dirty="0" err="1" smtClean="0"/>
              <a:t>Woodward</a:t>
            </a:r>
            <a:r>
              <a:rPr lang="cs-CZ" dirty="0" smtClean="0"/>
              <a:t>, </a:t>
            </a:r>
            <a:r>
              <a:rPr lang="cs-CZ" dirty="0" err="1" smtClean="0"/>
              <a:t>Mozny</a:t>
            </a:r>
            <a:r>
              <a:rPr lang="cs-CZ" dirty="0" smtClean="0"/>
              <a:t>, 2007)</a:t>
            </a:r>
          </a:p>
          <a:p>
            <a:endParaRPr lang="cs-CZ" dirty="0"/>
          </a:p>
          <a:p>
            <a:r>
              <a:rPr lang="cs-CZ" dirty="0" smtClean="0"/>
              <a:t>Teorie sociální kognice a možnosti diagnostiky</a:t>
            </a:r>
          </a:p>
          <a:p>
            <a:endParaRPr lang="cs-CZ" dirty="0"/>
          </a:p>
          <a:p>
            <a:r>
              <a:rPr lang="cs-CZ" dirty="0" smtClean="0"/>
              <a:t>Rehabilitace pacientů s </a:t>
            </a:r>
            <a:r>
              <a:rPr lang="cs-CZ" dirty="0" err="1" smtClean="0"/>
              <a:t>afazií</a:t>
            </a:r>
            <a:r>
              <a:rPr lang="cs-CZ" dirty="0" smtClean="0"/>
              <a:t> – co může dělat psycholog?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981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cerebrum\řehořek\pexe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6794500" cy="481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7716" y="476672"/>
            <a:ext cx="7772400" cy="1362075"/>
          </a:xfrm>
        </p:spPr>
        <p:txBody>
          <a:bodyPr/>
          <a:lstStyle/>
          <a:p>
            <a:r>
              <a:rPr lang="cs-CZ" dirty="0" smtClean="0"/>
              <a:t>Děkuji vám za pozornost!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9121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Forma výuky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Aktivní účast v hodině</a:t>
            </a:r>
          </a:p>
          <a:p>
            <a:r>
              <a:rPr lang="cs-CZ" dirty="0" smtClean="0"/>
              <a:t>Spolupráce</a:t>
            </a:r>
          </a:p>
          <a:p>
            <a:r>
              <a:rPr lang="cs-CZ" dirty="0" smtClean="0"/>
              <a:t>Příprava na hodiny</a:t>
            </a:r>
          </a:p>
          <a:p>
            <a:endParaRPr lang="cs-CZ" dirty="0"/>
          </a:p>
          <a:p>
            <a:endParaRPr lang="cs-CZ" b="1" dirty="0" smtClean="0"/>
          </a:p>
          <a:p>
            <a:r>
              <a:rPr lang="cs-CZ" b="1" dirty="0" smtClean="0"/>
              <a:t>Ukončení:</a:t>
            </a:r>
            <a:r>
              <a:rPr lang="cs-CZ" dirty="0" smtClean="0"/>
              <a:t> diagnostika a tréninkový plán pro určitého klienta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4784"/>
            <a:ext cx="33337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29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Náplň předmětu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525963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Seznámení se s některými dg. metodami</a:t>
            </a:r>
          </a:p>
          <a:p>
            <a:endParaRPr lang="cs-CZ" dirty="0" smtClean="0"/>
          </a:p>
          <a:p>
            <a:r>
              <a:rPr lang="cs-CZ" dirty="0" err="1" smtClean="0"/>
              <a:t>Kog</a:t>
            </a:r>
            <a:r>
              <a:rPr lang="cs-CZ" dirty="0" smtClean="0"/>
              <a:t>. deficity u různých diagnóz</a:t>
            </a:r>
          </a:p>
          <a:p>
            <a:endParaRPr lang="cs-CZ" dirty="0" smtClean="0"/>
          </a:p>
          <a:p>
            <a:r>
              <a:rPr lang="cs-CZ" dirty="0" smtClean="0"/>
              <a:t>Tvorba tréninkového programu</a:t>
            </a:r>
          </a:p>
          <a:p>
            <a:endParaRPr lang="cs-CZ" dirty="0" smtClean="0"/>
          </a:p>
          <a:p>
            <a:r>
              <a:rPr lang="cs-CZ" dirty="0" smtClean="0"/>
              <a:t>Seznámení se s počítačovými programy</a:t>
            </a:r>
          </a:p>
          <a:p>
            <a:endParaRPr lang="cs-CZ" dirty="0" smtClean="0"/>
          </a:p>
          <a:p>
            <a:r>
              <a:rPr lang="cs-CZ" dirty="0" smtClean="0"/>
              <a:t>…a snad i zkušenosti z praxe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4110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Důležité pojmy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28800"/>
            <a:ext cx="8208912" cy="5429200"/>
          </a:xfrm>
        </p:spPr>
        <p:txBody>
          <a:bodyPr>
            <a:normAutofit/>
          </a:bodyPr>
          <a:lstStyle/>
          <a:p>
            <a:r>
              <a:rPr lang="cs-CZ" b="1" dirty="0" smtClean="0"/>
              <a:t>neuropsychologie</a:t>
            </a:r>
            <a:r>
              <a:rPr lang="cs-CZ" dirty="0" smtClean="0"/>
              <a:t> = vztah mezi (poškozeným) mozkem a chováním</a:t>
            </a:r>
          </a:p>
          <a:p>
            <a:endParaRPr lang="cs-CZ" dirty="0" smtClean="0"/>
          </a:p>
          <a:p>
            <a:r>
              <a:rPr lang="cs-CZ" b="1" dirty="0"/>
              <a:t>c</a:t>
            </a:r>
            <a:r>
              <a:rPr lang="cs-CZ" b="1" dirty="0" smtClean="0"/>
              <a:t>hování</a:t>
            </a:r>
            <a:r>
              <a:rPr lang="cs-CZ" dirty="0" smtClean="0"/>
              <a:t> = kognice, emoce, exekutivní funkce</a:t>
            </a:r>
          </a:p>
          <a:p>
            <a:endParaRPr lang="cs-CZ" dirty="0" smtClean="0"/>
          </a:p>
          <a:p>
            <a:r>
              <a:rPr lang="cs-CZ" b="1" dirty="0"/>
              <a:t>k</a:t>
            </a:r>
            <a:r>
              <a:rPr lang="cs-CZ" b="1" dirty="0" smtClean="0"/>
              <a:t>ognice</a:t>
            </a:r>
            <a:r>
              <a:rPr lang="cs-CZ" dirty="0" smtClean="0"/>
              <a:t> = mentální a kognitivní schopnosti, které závisejí na funkci mozkové kůry (řeč, paměť, pozornost) …s čím vším souvisí?</a:t>
            </a:r>
          </a:p>
          <a:p>
            <a:pPr marL="0" indent="0">
              <a:buNone/>
            </a:pPr>
            <a:r>
              <a:rPr lang="cs-CZ" dirty="0" smtClean="0"/>
              <a:t>(Přikrylová, 2010)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9312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Důležité pojmy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neuroplasticita</a:t>
            </a:r>
            <a:r>
              <a:rPr lang="cs-CZ" b="1" dirty="0" smtClean="0"/>
              <a:t> </a:t>
            </a:r>
            <a:r>
              <a:rPr lang="cs-CZ" dirty="0" smtClean="0"/>
              <a:t>= schopnost mozku měnit se a transformovat; tvorba nových oblastí – map</a:t>
            </a:r>
          </a:p>
          <a:p>
            <a:pPr marL="0" indent="0">
              <a:buNone/>
            </a:pPr>
            <a:r>
              <a:rPr lang="cs-CZ" dirty="0" smtClean="0"/>
              <a:t>(</a:t>
            </a:r>
            <a:r>
              <a:rPr lang="cs-CZ" dirty="0" err="1" smtClean="0"/>
              <a:t>Doidge</a:t>
            </a:r>
            <a:r>
              <a:rPr lang="cs-CZ" dirty="0" smtClean="0"/>
              <a:t>, 2012)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/>
            <a:r>
              <a:rPr lang="cs-CZ" b="1" dirty="0" smtClean="0"/>
              <a:t> kognitivní rehabilitace </a:t>
            </a:r>
            <a:r>
              <a:rPr lang="cs-CZ" dirty="0" smtClean="0"/>
              <a:t>= podpůrná, udržovací, obnovovací, pravidelná činnost vedoucí ke zlepšení nebo udržení stavu KF</a:t>
            </a:r>
            <a:endParaRPr lang="cs-CZ" b="1" dirty="0" smtClean="0"/>
          </a:p>
          <a:p>
            <a:pPr marL="0" indent="0"/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2647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Přístup ke klientovi s kognitivním deficitem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přizpůsobení tempa řeči i pohybů</a:t>
            </a:r>
          </a:p>
          <a:p>
            <a:r>
              <a:rPr lang="cs-CZ" dirty="0" smtClean="0"/>
              <a:t>přizpůsobení slovní zásoby a výrazů</a:t>
            </a:r>
          </a:p>
          <a:p>
            <a:r>
              <a:rPr lang="cs-CZ" dirty="0" smtClean="0"/>
              <a:t>jasné otázky nebo instrukce</a:t>
            </a:r>
          </a:p>
          <a:p>
            <a:r>
              <a:rPr lang="cs-CZ" dirty="0" smtClean="0"/>
              <a:t>trpělivost, slušnost!!!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X nejednáme s dítětem, ale s dospělým člověkem</a:t>
            </a:r>
          </a:p>
          <a:p>
            <a:pPr>
              <a:buNone/>
            </a:pPr>
            <a:r>
              <a:rPr lang="cs-CZ" dirty="0" smtClean="0"/>
              <a:t>X i klient s KD může mít smysl pro humor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Možné projevy pacienta s KD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podrážděnost, impulzivita, nevhodné sociální chování,</a:t>
            </a:r>
          </a:p>
          <a:p>
            <a:pPr marL="0" indent="0">
              <a:buNone/>
            </a:pPr>
            <a:r>
              <a:rPr lang="cs-CZ" dirty="0"/>
              <a:t>snížená motivace, zvýraznění premorbidních</a:t>
            </a:r>
          </a:p>
          <a:p>
            <a:pPr marL="0" indent="0">
              <a:buNone/>
            </a:pPr>
            <a:r>
              <a:rPr lang="cs-CZ" dirty="0"/>
              <a:t>osobnostních rysů, úzkost, deprese, </a:t>
            </a:r>
            <a:r>
              <a:rPr lang="cs-CZ" dirty="0" smtClean="0"/>
              <a:t>nedůvěra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trvalé </a:t>
            </a:r>
            <a:r>
              <a:rPr lang="cs-CZ" dirty="0"/>
              <a:t>osobnostní změny – obsesivní chování, nadměrné</a:t>
            </a:r>
          </a:p>
          <a:p>
            <a:pPr marL="0" indent="0">
              <a:buNone/>
            </a:pPr>
            <a:r>
              <a:rPr lang="cs-CZ" dirty="0"/>
              <a:t>věnování se práci, přehnaná přátelskost, izolovanost,</a:t>
            </a:r>
          </a:p>
          <a:p>
            <a:pPr marL="0" indent="0">
              <a:buNone/>
            </a:pPr>
            <a:r>
              <a:rPr lang="cs-CZ" dirty="0"/>
              <a:t>zkreslené vnímání záměrů a jednání druhých lidí</a:t>
            </a:r>
            <a:r>
              <a:rPr lang="cs-CZ" dirty="0" smtClean="0"/>
              <a:t>,…..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problematický </a:t>
            </a:r>
            <a:r>
              <a:rPr lang="cs-CZ" dirty="0"/>
              <a:t>návrat do práce – PM retardace, ztráta</a:t>
            </a:r>
          </a:p>
          <a:p>
            <a:pPr marL="0" indent="0">
              <a:buNone/>
            </a:pPr>
            <a:r>
              <a:rPr lang="cs-CZ" dirty="0"/>
              <a:t>dřívější tvořivosti,…..</a:t>
            </a:r>
          </a:p>
        </p:txBody>
      </p:sp>
    </p:spTree>
    <p:extLst>
      <p:ext uri="{BB962C8B-B14F-4D97-AF65-F5344CB8AC3E}">
        <p14:creationId xmlns:p14="http://schemas.microsoft.com/office/powerpoint/2010/main" val="2748273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Vyšetření kognitivního deficitu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Základní orientace: </a:t>
            </a:r>
            <a:r>
              <a:rPr lang="cs-CZ" dirty="0" smtClean="0"/>
              <a:t>počítaní, psaní, čtení, abstraktní myšlení: interpretace přísloví</a:t>
            </a:r>
          </a:p>
          <a:p>
            <a:r>
              <a:rPr lang="cs-CZ" b="1" dirty="0" smtClean="0"/>
              <a:t>!!!</a:t>
            </a:r>
            <a:r>
              <a:rPr lang="cs-CZ" dirty="0" smtClean="0"/>
              <a:t> rozhovor, pozorování</a:t>
            </a:r>
          </a:p>
          <a:p>
            <a:endParaRPr lang="cs-CZ" dirty="0"/>
          </a:p>
          <a:p>
            <a:r>
              <a:rPr lang="cs-CZ" b="1" dirty="0" smtClean="0"/>
              <a:t>Generalizovaný deficit </a:t>
            </a:r>
            <a:r>
              <a:rPr lang="cs-CZ" dirty="0" smtClean="0"/>
              <a:t>= funkce poškozeny jako celek </a:t>
            </a:r>
            <a:r>
              <a:rPr lang="cs-CZ" dirty="0" smtClean="0">
                <a:sym typeface="Wingdings" pitchFamily="2" charset="2"/>
              </a:rPr>
              <a:t> </a:t>
            </a:r>
            <a:r>
              <a:rPr lang="cs-CZ" dirty="0" err="1" smtClean="0">
                <a:sym typeface="Wingdings" pitchFamily="2" charset="2"/>
              </a:rPr>
              <a:t>screening</a:t>
            </a:r>
            <a:r>
              <a:rPr lang="cs-CZ" dirty="0" smtClean="0">
                <a:sym typeface="Wingdings" pitchFamily="2" charset="2"/>
              </a:rPr>
              <a:t> (MMSE, Hodiny) těžší zkoušky při absenci deficitu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b="1" dirty="0" smtClean="0"/>
              <a:t>Základní testovací metody jednotlivých funkcí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rychlost </a:t>
            </a:r>
            <a:r>
              <a:rPr lang="cs-CZ" dirty="0"/>
              <a:t>zpracování informací – </a:t>
            </a:r>
            <a:r>
              <a:rPr lang="cs-CZ" b="1" dirty="0"/>
              <a:t>Symboly</a:t>
            </a:r>
          </a:p>
          <a:p>
            <a:r>
              <a:rPr lang="cs-CZ" dirty="0"/>
              <a:t>pracovní paměť – </a:t>
            </a:r>
            <a:r>
              <a:rPr lang="cs-CZ" b="1" dirty="0"/>
              <a:t>Řazení písmen a čísel</a:t>
            </a:r>
          </a:p>
          <a:p>
            <a:r>
              <a:rPr lang="cs-CZ" dirty="0"/>
              <a:t>pozornost – </a:t>
            </a:r>
            <a:r>
              <a:rPr lang="cs-CZ" b="1" dirty="0"/>
              <a:t>TMT A + B</a:t>
            </a:r>
          </a:p>
          <a:p>
            <a:r>
              <a:rPr lang="cs-CZ" dirty="0"/>
              <a:t>verbální učení a paměť – </a:t>
            </a:r>
            <a:r>
              <a:rPr lang="cs-CZ" b="1" dirty="0"/>
              <a:t>Paměťový test učení</a:t>
            </a:r>
          </a:p>
          <a:p>
            <a:r>
              <a:rPr lang="cs-CZ" dirty="0"/>
              <a:t>vizuální učení a paměť – </a:t>
            </a:r>
            <a:r>
              <a:rPr lang="cs-CZ" b="1" dirty="0" err="1"/>
              <a:t>Reyova</a:t>
            </a:r>
            <a:r>
              <a:rPr lang="cs-CZ" b="1" dirty="0"/>
              <a:t> </a:t>
            </a:r>
            <a:r>
              <a:rPr lang="cs-CZ" b="1" dirty="0" smtClean="0"/>
              <a:t>figura</a:t>
            </a:r>
            <a:endParaRPr lang="cs-CZ" b="1" dirty="0"/>
          </a:p>
          <a:p>
            <a:r>
              <a:rPr lang="cs-CZ" dirty="0"/>
              <a:t>řeč </a:t>
            </a:r>
            <a:r>
              <a:rPr lang="cs-CZ" dirty="0" smtClean="0"/>
              <a:t>– </a:t>
            </a:r>
            <a:r>
              <a:rPr lang="cs-CZ" b="1" dirty="0" smtClean="0"/>
              <a:t>VFT (test verbální </a:t>
            </a:r>
            <a:r>
              <a:rPr lang="cs-CZ" b="1" dirty="0" err="1" smtClean="0"/>
              <a:t>fluence</a:t>
            </a:r>
            <a:r>
              <a:rPr lang="cs-CZ" b="1" dirty="0" smtClean="0"/>
              <a:t>)</a:t>
            </a:r>
          </a:p>
          <a:p>
            <a:r>
              <a:rPr lang="cs-CZ" dirty="0"/>
              <a:t>p</a:t>
            </a:r>
            <a:r>
              <a:rPr lang="cs-CZ" dirty="0" smtClean="0"/>
              <a:t>rostorová orientace </a:t>
            </a:r>
            <a:r>
              <a:rPr lang="cs-CZ" b="1" dirty="0" smtClean="0"/>
              <a:t>– </a:t>
            </a:r>
            <a:r>
              <a:rPr lang="cs-CZ" b="1" dirty="0" err="1" smtClean="0"/>
              <a:t>Clock</a:t>
            </a:r>
            <a:r>
              <a:rPr lang="cs-CZ" b="1" dirty="0" smtClean="0"/>
              <a:t> </a:t>
            </a:r>
            <a:r>
              <a:rPr lang="cs-CZ" b="1" dirty="0" err="1" smtClean="0"/>
              <a:t>Drawing</a:t>
            </a:r>
            <a:endParaRPr lang="cs-CZ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39"/>
            <a:ext cx="18288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33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592</Words>
  <Application>Microsoft Office PowerPoint</Application>
  <PresentationFormat>Předvádění na obrazovce (4:3)</PresentationFormat>
  <Paragraphs>124</Paragraphs>
  <Slides>18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systému Office</vt:lpstr>
      <vt:lpstr>Kognitivní funkce -jejich diagnostika a trénink-</vt:lpstr>
      <vt:lpstr>Forma výuky</vt:lpstr>
      <vt:lpstr>Náplň předmětu</vt:lpstr>
      <vt:lpstr>Důležité pojmy</vt:lpstr>
      <vt:lpstr>Důležité pojmy</vt:lpstr>
      <vt:lpstr>Přístup ke klientovi s kognitivním deficitem</vt:lpstr>
      <vt:lpstr>Možné projevy pacienta s KD</vt:lpstr>
      <vt:lpstr>Vyšetření kognitivního deficitu</vt:lpstr>
      <vt:lpstr>Základní testovací metody jednotlivých funkcí</vt:lpstr>
      <vt:lpstr>Základní testovací metody jednotlivých funkcí</vt:lpstr>
      <vt:lpstr>Screeningové baterie</vt:lpstr>
      <vt:lpstr>Rey – Osteriethova figura (příklad)</vt:lpstr>
      <vt:lpstr>Clock Drawing  (příklad)</vt:lpstr>
      <vt:lpstr>Tréninkové programy </vt:lpstr>
      <vt:lpstr>Příručky on-line pro veřejnost:</vt:lpstr>
      <vt:lpstr>Užitečné…             ….a zajímavé odkazy</vt:lpstr>
      <vt:lpstr>A co ještě?</vt:lpstr>
      <vt:lpstr>Děkuji vám za pozornost!</vt:lpstr>
    </vt:vector>
  </TitlesOfParts>
  <Company>UVT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Kognitivní funkce -jejich diagnostika a trénink-</dc:title>
  <dc:creator>Aneta Dorazilová</dc:creator>
  <cp:lastModifiedBy>Aneta Dorazilová</cp:lastModifiedBy>
  <cp:revision>22</cp:revision>
  <dcterms:created xsi:type="dcterms:W3CDTF">2013-02-25T15:15:21Z</dcterms:created>
  <dcterms:modified xsi:type="dcterms:W3CDTF">2013-02-28T15:39:01Z</dcterms:modified>
</cp:coreProperties>
</file>