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7" r:id="rId5"/>
    <p:sldId id="279" r:id="rId6"/>
    <p:sldId id="281" r:id="rId7"/>
    <p:sldId id="288" r:id="rId8"/>
    <p:sldId id="278" r:id="rId9"/>
    <p:sldId id="299" r:id="rId10"/>
    <p:sldId id="259" r:id="rId11"/>
    <p:sldId id="283" r:id="rId12"/>
    <p:sldId id="284" r:id="rId13"/>
    <p:sldId id="290" r:id="rId14"/>
    <p:sldId id="268" r:id="rId15"/>
    <p:sldId id="298" r:id="rId16"/>
    <p:sldId id="263" r:id="rId17"/>
    <p:sldId id="292" r:id="rId18"/>
    <p:sldId id="297" r:id="rId19"/>
    <p:sldId id="264" r:id="rId20"/>
    <p:sldId id="273" r:id="rId21"/>
    <p:sldId id="296" r:id="rId22"/>
    <p:sldId id="291" r:id="rId23"/>
    <p:sldId id="269" r:id="rId24"/>
    <p:sldId id="265" r:id="rId25"/>
    <p:sldId id="280" r:id="rId26"/>
    <p:sldId id="266" r:id="rId27"/>
    <p:sldId id="271" r:id="rId28"/>
    <p:sldId id="289" r:id="rId29"/>
    <p:sldId id="300" r:id="rId30"/>
    <p:sldId id="270" r:id="rId31"/>
    <p:sldId id="274" r:id="rId32"/>
    <p:sldId id="267" r:id="rId33"/>
    <p:sldId id="272" r:id="rId34"/>
    <p:sldId id="286" r:id="rId35"/>
    <p:sldId id="295" r:id="rId36"/>
    <p:sldId id="301" r:id="rId37"/>
    <p:sldId id="294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1E59-5058-4D7E-A564-8CEB4C17DDCE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7685-9A43-479E-9E53-289CDF9D4E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1E59-5058-4D7E-A564-8CEB4C17DDCE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7685-9A43-479E-9E53-289CDF9D4E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1E59-5058-4D7E-A564-8CEB4C17DDCE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7685-9A43-479E-9E53-289CDF9D4E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1E59-5058-4D7E-A564-8CEB4C17DDCE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7685-9A43-479E-9E53-289CDF9D4E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1E59-5058-4D7E-A564-8CEB4C17DDCE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7685-9A43-479E-9E53-289CDF9D4E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1E59-5058-4D7E-A564-8CEB4C17DDCE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7685-9A43-479E-9E53-289CDF9D4E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1E59-5058-4D7E-A564-8CEB4C17DDCE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7685-9A43-479E-9E53-289CDF9D4E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1E59-5058-4D7E-A564-8CEB4C17DDCE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7685-9A43-479E-9E53-289CDF9D4E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1E59-5058-4D7E-A564-8CEB4C17DDCE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7685-9A43-479E-9E53-289CDF9D4E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1E59-5058-4D7E-A564-8CEB4C17DDCE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7685-9A43-479E-9E53-289CDF9D4E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1E59-5058-4D7E-A564-8CEB4C17DDCE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7685-9A43-479E-9E53-289CDF9D4E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31E59-5058-4D7E-A564-8CEB4C17DDCE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F7685-9A43-479E-9E53-289CDF9D4E7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matrics.ucla.edu/index.s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uardian.co.uk/science/2013/mar/03/brain-not-simple-folk-neuroscience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ardian.co.uk/science/2013/mar/03/brain-not-simple-folk-neuroscience" TargetMode="External"/><Relationship Id="rId2" Type="http://schemas.openxmlformats.org/officeDocument/2006/relationships/hyperlink" Target="http://www.matrics.ucla.ed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z/url?sa=i&amp;rct=j&amp;q=&amp;esrc=s&amp;frm=1&amp;source=images&amp;cd=&amp;cad=rja&amp;docid=JLvFxm4SiMEGrM&amp;tbnid=00nbAdnvTGScwM:&amp;ved=0CAUQjRw&amp;url=http://www.it.uu.se/edu/course/homepage/hcinet/vt12/lectures/lecture4&amp;ei=3NFBUe2BO8vfPdyggMAM&amp;bvm=bv.43287494,d.ZWU&amp;psig=AFQjCNGo_hptlzFmbK5PO4dNtTSqtDg5NQ&amp;ust=136335445443388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cs-CZ" b="1" dirty="0" smtClean="0"/>
              <a:t>Kognitivní funkce</a:t>
            </a:r>
            <a:br>
              <a:rPr lang="cs-CZ" b="1" dirty="0" smtClean="0"/>
            </a:br>
            <a:r>
              <a:rPr lang="cs-CZ" b="1" dirty="0" smtClean="0"/>
              <a:t>- jejich diagnostika a trénink-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365104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2800" b="1" dirty="0">
                <a:solidFill>
                  <a:schemeClr val="tx1"/>
                </a:solidFill>
              </a:rPr>
              <a:t>PSB_444</a:t>
            </a:r>
          </a:p>
          <a:p>
            <a:pPr algn="l"/>
            <a:r>
              <a:rPr lang="cs-CZ" sz="2800" b="1" dirty="0">
                <a:solidFill>
                  <a:schemeClr val="tx1"/>
                </a:solidFill>
              </a:rPr>
              <a:t>Jaro 2013</a:t>
            </a:r>
          </a:p>
          <a:p>
            <a:pPr algn="l"/>
            <a:r>
              <a:rPr lang="cs-CZ" sz="2800" b="1" dirty="0">
                <a:solidFill>
                  <a:schemeClr val="tx1"/>
                </a:solidFill>
              </a:rPr>
              <a:t>Aneta Dorazilová</a:t>
            </a:r>
          </a:p>
          <a:p>
            <a:pPr algn="l"/>
            <a:r>
              <a:rPr lang="cs-CZ" sz="2800" b="1" dirty="0" err="1">
                <a:solidFill>
                  <a:schemeClr val="tx1"/>
                </a:solidFill>
              </a:rPr>
              <a:t>PsÚ</a:t>
            </a:r>
            <a:r>
              <a:rPr lang="cs-CZ" sz="2800" b="1" dirty="0">
                <a:solidFill>
                  <a:schemeClr val="tx1"/>
                </a:solidFill>
              </a:rPr>
              <a:t> FFMU</a:t>
            </a:r>
          </a:p>
          <a:p>
            <a:pPr algn="l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b="1" dirty="0" smtClean="0"/>
              <a:t>POZORNOST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Distribuovaná funkce </a:t>
            </a:r>
            <a:r>
              <a:rPr lang="cs-CZ" dirty="0"/>
              <a:t>(více oblastí v mozku</a:t>
            </a:r>
            <a:r>
              <a:rPr lang="cs-CZ" dirty="0" smtClean="0"/>
              <a:t>)</a:t>
            </a:r>
            <a:endParaRPr lang="cs-CZ" b="1" dirty="0" smtClean="0"/>
          </a:p>
          <a:p>
            <a:endParaRPr lang="cs-CZ" b="1" dirty="0"/>
          </a:p>
          <a:p>
            <a:r>
              <a:rPr lang="cs-CZ" b="1" dirty="0" smtClean="0"/>
              <a:t>Vlastnosti: </a:t>
            </a:r>
            <a:r>
              <a:rPr lang="cs-CZ" dirty="0" smtClean="0"/>
              <a:t>kapacita (rychlost) + kontrola</a:t>
            </a:r>
            <a:r>
              <a:rPr lang="cs-CZ" b="1" dirty="0" smtClean="0">
                <a:sym typeface="Wingdings" pitchFamily="2" charset="2"/>
              </a:rPr>
              <a:t> </a:t>
            </a:r>
            <a:r>
              <a:rPr lang="cs-CZ" dirty="0" smtClean="0">
                <a:sym typeface="Wingdings" pitchFamily="2" charset="2"/>
              </a:rPr>
              <a:t>(</a:t>
            </a:r>
            <a:r>
              <a:rPr lang="cs-CZ" dirty="0" smtClean="0"/>
              <a:t>pracovní paměť)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Procesy:</a:t>
            </a:r>
            <a:r>
              <a:rPr lang="cs-CZ" dirty="0" smtClean="0"/>
              <a:t> zakódování, zaměření, přesunutí, udržení, stabilizace 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r>
              <a:rPr lang="cs-CZ" b="1" dirty="0" smtClean="0"/>
              <a:t>Druhy: </a:t>
            </a:r>
          </a:p>
          <a:p>
            <a:pPr marL="0" indent="0">
              <a:buNone/>
            </a:pPr>
            <a:r>
              <a:rPr lang="cs-CZ" b="1" dirty="0" smtClean="0"/>
              <a:t>Zaměřená </a:t>
            </a:r>
            <a:r>
              <a:rPr lang="cs-CZ" dirty="0" smtClean="0"/>
              <a:t>(sluchová, zraková)</a:t>
            </a:r>
          </a:p>
          <a:p>
            <a:pPr marL="0" indent="0">
              <a:buNone/>
            </a:pPr>
            <a:r>
              <a:rPr lang="cs-CZ" b="1" dirty="0"/>
              <a:t>Rozdělená</a:t>
            </a:r>
            <a:r>
              <a:rPr lang="cs-CZ" dirty="0"/>
              <a:t> (podobnost úloh, obtížnost úloh, praxe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Řízení proudu pozornosti: </a:t>
            </a:r>
            <a:r>
              <a:rPr lang="cs-CZ" b="1" dirty="0" smtClean="0"/>
              <a:t>odklonění, přesunutí, přiklonění</a:t>
            </a:r>
            <a:r>
              <a:rPr lang="cs-CZ" dirty="0" smtClean="0"/>
              <a:t> (</a:t>
            </a:r>
            <a:r>
              <a:rPr lang="cs-CZ" dirty="0" err="1" smtClean="0"/>
              <a:t>Posner</a:t>
            </a:r>
            <a:r>
              <a:rPr lang="cs-CZ" dirty="0" smtClean="0"/>
              <a:t>, </a:t>
            </a:r>
            <a:r>
              <a:rPr lang="cs-CZ" dirty="0" err="1" smtClean="0"/>
              <a:t>Peterson</a:t>
            </a:r>
            <a:r>
              <a:rPr lang="cs-CZ" dirty="0" smtClean="0"/>
              <a:t>, 1994)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2892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POZORNOST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Automatické procesy </a:t>
            </a:r>
            <a:r>
              <a:rPr lang="cs-CZ" dirty="0" smtClean="0"/>
              <a:t>(rychlé, nevyžadují pozornost, neuvědomované, nastávají nutně)</a:t>
            </a:r>
          </a:p>
          <a:p>
            <a:endParaRPr lang="cs-CZ" dirty="0"/>
          </a:p>
          <a:p>
            <a:r>
              <a:rPr lang="cs-CZ" b="1" dirty="0" smtClean="0"/>
              <a:t>Chybné výkony </a:t>
            </a:r>
            <a:r>
              <a:rPr lang="cs-CZ" dirty="0" smtClean="0"/>
              <a:t>(selhání paměti, nedostatek kontroly, selhání podprogramu, chybné rozlišení, nepatřičná kombinace akcí)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8438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Cvičení 2</a:t>
            </a:r>
            <a:endParaRPr lang="cs-CZ" b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9552" y="1484784"/>
            <a:ext cx="3816424" cy="510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67786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Máte 2 minuty na </a:t>
            </a:r>
            <a:r>
              <a:rPr lang="cs-CZ" dirty="0" smtClean="0"/>
              <a:t>zapamatování</a:t>
            </a:r>
          </a:p>
          <a:p>
            <a:endParaRPr lang="cs-CZ" dirty="0" smtClean="0"/>
          </a:p>
          <a:p>
            <a:r>
              <a:rPr lang="cs-CZ" b="0" dirty="0" smtClean="0"/>
              <a:t>(autor: Tibor Ž.)</a:t>
            </a:r>
            <a:endParaRPr lang="cs-CZ" b="0" dirty="0" smtClean="0"/>
          </a:p>
        </p:txBody>
      </p:sp>
    </p:spTree>
    <p:extLst>
      <p:ext uri="{BB962C8B-B14F-4D97-AF65-F5344CB8AC3E}">
        <p14:creationId xmlns:p14="http://schemas.microsoft.com/office/powerpoint/2010/main" xmlns="" val="299487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Měření kognitivního deficitu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Širší norma vs. deficit</a:t>
            </a:r>
          </a:p>
          <a:p>
            <a:endParaRPr lang="cs-CZ" dirty="0" smtClean="0"/>
          </a:p>
          <a:p>
            <a:r>
              <a:rPr lang="cs-CZ" dirty="0" smtClean="0"/>
              <a:t>Optimální postup vs. realita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5403852" cy="295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Měření a rehabilitace</a:t>
            </a:r>
            <a:endParaRPr lang="cs-CZ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sz="1800" dirty="0" smtClean="0"/>
              <a:t>(Preiss, M.: </a:t>
            </a:r>
            <a:r>
              <a:rPr lang="pl-PL" sz="1800" dirty="0"/>
              <a:t>Psychologické testy a realita všedního </a:t>
            </a:r>
            <a:r>
              <a:rPr lang="pl-PL" sz="1800" dirty="0" smtClean="0"/>
              <a:t>dne)</a:t>
            </a:r>
            <a:endParaRPr lang="pl-PL" sz="18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67544" y="1916832"/>
            <a:ext cx="64624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Psychologové, kteří mají sledování vztahů mezi mozkem a chováním, většinou poškozeným, za hlavní ,náplň práce' (tj. neuropsychologové), tráví </a:t>
            </a:r>
            <a:r>
              <a:rPr lang="cs-CZ" b="1" dirty="0"/>
              <a:t>psychoterapií osob s poškozením mozku v průměru 2,7 hodiny za týden, kognitivní rehabilitací 1 hodinu týdně, psychometrickým vyšetřením 25,9 hodin za týden</a:t>
            </a:r>
            <a:r>
              <a:rPr lang="cs-CZ" dirty="0"/>
              <a:t> (podle </a:t>
            </a:r>
            <a:r>
              <a:rPr lang="cs-CZ" dirty="0" err="1"/>
              <a:t>Ruff</a:t>
            </a:r>
            <a:r>
              <a:rPr lang="cs-CZ" dirty="0"/>
              <a:t>, 2003). Hrubý nepoměr mezi testovým vyšetřením a rehabilitací/psychoterapií se musí nutně někde projevit - nejpravděpodobněji v nedostatečné péči o zlepšení kvality běžného života pacienta. </a:t>
            </a:r>
          </a:p>
        </p:txBody>
      </p:sp>
    </p:spTree>
    <p:extLst>
      <p:ext uri="{BB962C8B-B14F-4D97-AF65-F5344CB8AC3E}">
        <p14:creationId xmlns:p14="http://schemas.microsoft.com/office/powerpoint/2010/main" xmlns="" val="150692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Test cesty (TMT A+B)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zjišťuje zejména operační úroveň pozornosti (rychlost je hlavní)</a:t>
            </a:r>
          </a:p>
          <a:p>
            <a:pPr>
              <a:buNone/>
            </a:pPr>
            <a:r>
              <a:rPr lang="cs-CZ" sz="2400" dirty="0" smtClean="0"/>
              <a:t>X  WCST zjišťuje hlavně strategickou úroveň (hlavní je kontrola)</a:t>
            </a:r>
          </a:p>
          <a:p>
            <a:pPr>
              <a:buNone/>
            </a:pPr>
            <a:endParaRPr lang="cs-CZ" sz="2400" dirty="0"/>
          </a:p>
          <a:p>
            <a:r>
              <a:rPr lang="cs-CZ" dirty="0" smtClean="0"/>
              <a:t>Instrukce, měření času</a:t>
            </a:r>
          </a:p>
          <a:p>
            <a:pPr marL="0" indent="0">
              <a:buNone/>
            </a:pPr>
            <a:r>
              <a:rPr lang="cs-CZ" dirty="0" smtClean="0"/>
              <a:t>(zácvik-A-zácvik-B)</a:t>
            </a:r>
          </a:p>
          <a:p>
            <a:r>
              <a:rPr lang="cs-CZ" dirty="0" smtClean="0"/>
              <a:t>Vyhodnocení protokolu – dle norem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sz="24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Test cesty (TMT A+B)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356" y="1484784"/>
            <a:ext cx="389166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5"/>
            <a:ext cx="3384376" cy="47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78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Normy pro TMT</a:t>
            </a:r>
            <a:endParaRPr lang="cs-CZ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7676902" cy="193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6828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Paměťový test učení (AVLT)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cs-CZ" dirty="0" smtClean="0"/>
              <a:t>Publikován 1941, modifikace 1964 (A. </a:t>
            </a:r>
            <a:r>
              <a:rPr lang="cs-CZ" dirty="0" err="1" smtClean="0"/>
              <a:t>Rey</a:t>
            </a:r>
            <a:r>
              <a:rPr lang="cs-CZ" dirty="0" smtClean="0"/>
              <a:t>)</a:t>
            </a:r>
          </a:p>
          <a:p>
            <a:r>
              <a:rPr lang="cs-CZ" dirty="0" smtClean="0"/>
              <a:t>Sada A: 15 slov, sada B: 15 slov (interference)</a:t>
            </a:r>
          </a:p>
          <a:p>
            <a:r>
              <a:rPr lang="cs-CZ" dirty="0" smtClean="0"/>
              <a:t>Zjišťuje úroveň verbálního učení a paměti</a:t>
            </a:r>
          </a:p>
          <a:p>
            <a:endParaRPr lang="cs-CZ" dirty="0"/>
          </a:p>
          <a:p>
            <a:r>
              <a:rPr lang="cs-CZ" dirty="0" smtClean="0"/>
              <a:t>podobný test: řazení písmen a čísel (WAIS-III)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Obsah hodiny: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arabicPeriod"/>
            </a:pPr>
            <a:r>
              <a:rPr lang="cs-CZ" dirty="0" smtClean="0"/>
              <a:t>Charakteristika kognitivních funkcí (paměť a pozornost)</a:t>
            </a:r>
          </a:p>
          <a:p>
            <a:pPr marL="571500" indent="-571500">
              <a:buFont typeface="+mj-lt"/>
              <a:buAutoNum type="arabicPeriod"/>
            </a:pPr>
            <a:endParaRPr lang="cs-CZ" dirty="0" smtClean="0"/>
          </a:p>
          <a:p>
            <a:pPr marL="571500" indent="-571500">
              <a:buFont typeface="+mj-lt"/>
              <a:buAutoNum type="arabicPeriod"/>
            </a:pPr>
            <a:r>
              <a:rPr lang="cs-CZ" dirty="0" smtClean="0"/>
              <a:t>Některé testy (TMT, AVLT, TVF)</a:t>
            </a:r>
          </a:p>
          <a:p>
            <a:pPr marL="571500" indent="-571500">
              <a:buFont typeface="+mj-lt"/>
              <a:buAutoNum type="arabicPeriod"/>
            </a:pPr>
            <a:endParaRPr lang="cs-CZ" dirty="0" smtClean="0"/>
          </a:p>
          <a:p>
            <a:pPr marL="571500" indent="-571500">
              <a:buFont typeface="+mj-lt"/>
              <a:buAutoNum type="arabicPeriod"/>
            </a:pPr>
            <a:r>
              <a:rPr lang="cs-CZ" dirty="0" smtClean="0"/>
              <a:t>Kognitivní deficit u schizofrenie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4.  Cvičení na krátkodobou paměť</a:t>
            </a:r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AVLT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395536" y="1628800"/>
            <a:ext cx="4040188" cy="4896544"/>
          </a:xfrm>
        </p:spPr>
        <p:txBody>
          <a:bodyPr/>
          <a:lstStyle/>
          <a:p>
            <a:r>
              <a:rPr lang="cs-CZ" dirty="0" smtClean="0"/>
              <a:t>Správně vybavená</a:t>
            </a:r>
          </a:p>
          <a:p>
            <a:r>
              <a:rPr lang="cs-CZ" dirty="0" smtClean="0"/>
              <a:t>Opakování</a:t>
            </a:r>
          </a:p>
          <a:p>
            <a:r>
              <a:rPr lang="cs-CZ" dirty="0" err="1" smtClean="0"/>
              <a:t>Konfabulace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Administrace: </a:t>
            </a:r>
          </a:p>
          <a:p>
            <a:pPr marL="0" indent="0">
              <a:buNone/>
            </a:pPr>
            <a:r>
              <a:rPr lang="cs-CZ" dirty="0"/>
              <a:t>5x sada A (čteme)</a:t>
            </a:r>
          </a:p>
          <a:p>
            <a:pPr marL="0" indent="0">
              <a:buNone/>
            </a:pPr>
            <a:r>
              <a:rPr lang="cs-CZ" dirty="0"/>
              <a:t>1x sada B (čteme)</a:t>
            </a:r>
          </a:p>
          <a:p>
            <a:pPr marL="0" indent="0">
              <a:buNone/>
            </a:pPr>
            <a:r>
              <a:rPr lang="cs-CZ" dirty="0"/>
              <a:t>sada A</a:t>
            </a:r>
          </a:p>
          <a:p>
            <a:pPr marL="0" indent="0">
              <a:buNone/>
            </a:pPr>
            <a:r>
              <a:rPr lang="cs-CZ" dirty="0"/>
              <a:t>cca 30 min</a:t>
            </a:r>
          </a:p>
          <a:p>
            <a:pPr marL="0" indent="0">
              <a:buNone/>
            </a:pPr>
            <a:r>
              <a:rPr lang="cs-CZ" dirty="0"/>
              <a:t>sada A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6807"/>
            <a:ext cx="5040560" cy="601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348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Normy pro Paměťový test učení</a:t>
            </a:r>
            <a:endParaRPr lang="cs-CZ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809000" cy="225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233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Test verbální </a:t>
            </a:r>
            <a:r>
              <a:rPr lang="cs-CZ" b="1" dirty="0" err="1" smtClean="0"/>
              <a:t>fluence</a:t>
            </a:r>
            <a:r>
              <a:rPr lang="cs-CZ" b="1" dirty="0" smtClean="0"/>
              <a:t> (TVF)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 každé písmeno správně vybavená slova, opakovaná, nebo nesprávná nepočítáme</a:t>
            </a:r>
          </a:p>
          <a:p>
            <a:r>
              <a:rPr lang="cs-CZ" dirty="0" smtClean="0"/>
              <a:t>Celkový skór: slova ke všem 3 písmenům</a:t>
            </a:r>
          </a:p>
          <a:p>
            <a:endParaRPr lang="cs-CZ" dirty="0"/>
          </a:p>
          <a:p>
            <a:r>
              <a:rPr lang="cs-CZ" dirty="0" smtClean="0"/>
              <a:t>Písmena: </a:t>
            </a:r>
            <a:r>
              <a:rPr lang="cs-CZ" b="1" dirty="0" smtClean="0"/>
              <a:t>(B), N, K, P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17127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Schizofrenie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785395"/>
          </a:xfrm>
        </p:spPr>
        <p:txBody>
          <a:bodyPr/>
          <a:lstStyle/>
          <a:p>
            <a:r>
              <a:rPr lang="cs-CZ" dirty="0" smtClean="0"/>
              <a:t>MKN: F20</a:t>
            </a:r>
          </a:p>
          <a:p>
            <a:r>
              <a:rPr lang="cs-CZ" dirty="0" smtClean="0"/>
              <a:t>Celoživotní riziko onemocnění: 1%</a:t>
            </a:r>
          </a:p>
          <a:p>
            <a:r>
              <a:rPr lang="cs-CZ" dirty="0" smtClean="0"/>
              <a:t>Příznaky: ???</a:t>
            </a:r>
          </a:p>
          <a:p>
            <a:r>
              <a:rPr lang="cs-CZ" dirty="0" smtClean="0"/>
              <a:t>Klinicky výrazné narušení KF u 40-60%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4456779" cy="281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575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Kognitivní deficit u diagnózy schizofrenie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781128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Premorbidní</a:t>
            </a:r>
            <a:r>
              <a:rPr lang="cs-CZ" dirty="0" smtClean="0"/>
              <a:t> úroveň</a:t>
            </a:r>
          </a:p>
          <a:p>
            <a:endParaRPr lang="cs-CZ" dirty="0" smtClean="0"/>
          </a:p>
          <a:p>
            <a:r>
              <a:rPr lang="cs-CZ" dirty="0" smtClean="0"/>
              <a:t>1. ataka</a:t>
            </a:r>
          </a:p>
          <a:p>
            <a:endParaRPr lang="cs-CZ" dirty="0" smtClean="0"/>
          </a:p>
          <a:p>
            <a:r>
              <a:rPr lang="cs-CZ" dirty="0" smtClean="0"/>
              <a:t>Průběh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219200"/>
            <a:ext cx="4302621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Kognitivní deficit u diagnózy schizofrenie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cs-CZ" b="1" dirty="0" err="1" smtClean="0"/>
              <a:t>Premorbidně</a:t>
            </a:r>
            <a:r>
              <a:rPr lang="cs-CZ" dirty="0" smtClean="0"/>
              <a:t>: drobné poruchy motorického vývoje, učení, pozornosti, řeči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KD často nezávislý na pozitivní </a:t>
            </a:r>
            <a:r>
              <a:rPr lang="cs-CZ" dirty="0" err="1" smtClean="0"/>
              <a:t>symptomatice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65104"/>
            <a:ext cx="3414886" cy="227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880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Kognitivní deficit u diagnózy schizofrenie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04867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Kognitivní deficit u diagnózy schizofrenie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endParaRPr lang="cs-CZ" b="1" dirty="0" smtClean="0"/>
          </a:p>
          <a:p>
            <a:r>
              <a:rPr lang="cs-CZ" b="1" dirty="0" smtClean="0"/>
              <a:t>Pozornost</a:t>
            </a:r>
            <a:r>
              <a:rPr lang="cs-CZ" dirty="0" smtClean="0"/>
              <a:t>: komplexní narušení, specifika u paranoidní schizofrenie (ostražitost atd.)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… obtíže zejména na úrovni dalšího zpracování a využití získaných informací (rozsah pozornosti nenarušen)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4060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Kognitivní deficit u diagnózy schizofrenie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 smtClean="0"/>
          </a:p>
          <a:p>
            <a:r>
              <a:rPr lang="cs-CZ" b="1" dirty="0" smtClean="0"/>
              <a:t>Paměť</a:t>
            </a:r>
            <a:r>
              <a:rPr lang="cs-CZ" dirty="0"/>
              <a:t>: narušena deklarativní, sémantická, funguje použití vodítek a nápovědy,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….obtíže </a:t>
            </a:r>
            <a:r>
              <a:rPr lang="cs-CZ" dirty="0"/>
              <a:t>spíše ve vštípivosti a volném vybavení, </a:t>
            </a:r>
            <a:r>
              <a:rPr lang="cs-CZ" dirty="0" smtClean="0"/>
              <a:t>procedurální paměť </a:t>
            </a:r>
            <a:r>
              <a:rPr lang="cs-CZ" dirty="0"/>
              <a:t>zachována!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4240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624"/>
            <a:ext cx="7222182" cy="619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11560" y="587727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cs-CZ" sz="1800" dirty="0" smtClean="0"/>
              <a:t>(schizophrenia.com)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xmlns="" val="274103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PAMĚŤ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cs-CZ" dirty="0" smtClean="0"/>
              <a:t>Model </a:t>
            </a:r>
            <a:r>
              <a:rPr lang="cs-CZ" b="1" dirty="0" smtClean="0"/>
              <a:t>paměťových skladů</a:t>
            </a:r>
            <a:r>
              <a:rPr lang="cs-CZ" dirty="0" smtClean="0"/>
              <a:t>: senzorické, krátkodobé, dlouhodobé</a:t>
            </a:r>
          </a:p>
          <a:p>
            <a:endParaRPr lang="cs-CZ" dirty="0" smtClean="0"/>
          </a:p>
          <a:p>
            <a:r>
              <a:rPr lang="cs-CZ" b="1" dirty="0" smtClean="0"/>
              <a:t>Pracovní paměť</a:t>
            </a:r>
            <a:r>
              <a:rPr lang="cs-CZ" dirty="0" smtClean="0"/>
              <a:t>: fonologická smyčka, </a:t>
            </a:r>
            <a:r>
              <a:rPr lang="cs-CZ" dirty="0" err="1" smtClean="0"/>
              <a:t>vizuo-spaciální</a:t>
            </a:r>
            <a:r>
              <a:rPr lang="cs-CZ" dirty="0" smtClean="0"/>
              <a:t> náčrtník, hlavní vykonavatel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Senzorické sklady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b="1" dirty="0" err="1" smtClean="0">
                <a:sym typeface="Wingdings" pitchFamily="2" charset="2"/>
              </a:rPr>
              <a:t>Kd.paměť</a:t>
            </a:r>
            <a:r>
              <a:rPr lang="cs-CZ" b="1" dirty="0" smtClean="0">
                <a:sym typeface="Wingdings" pitchFamily="2" charset="2"/>
              </a:rPr>
              <a:t>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b="1" dirty="0" err="1" smtClean="0">
                <a:sym typeface="Wingdings" pitchFamily="2" charset="2"/>
              </a:rPr>
              <a:t>Dd.paměť</a:t>
            </a:r>
            <a:endParaRPr lang="cs-CZ" b="1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cs-CZ" dirty="0" smtClean="0">
                <a:sym typeface="Wingdings" pitchFamily="2" charset="2"/>
              </a:rPr>
              <a:t>(-</a:t>
            </a:r>
            <a:r>
              <a:rPr lang="cs-CZ" i="1" dirty="0" smtClean="0">
                <a:sym typeface="Wingdings" pitchFamily="2" charset="2"/>
              </a:rPr>
              <a:t>rozpad</a:t>
            </a:r>
            <a:r>
              <a:rPr lang="cs-CZ" dirty="0" smtClean="0">
                <a:sym typeface="Wingdings" pitchFamily="2" charset="2"/>
              </a:rPr>
              <a:t>)                 (-</a:t>
            </a:r>
            <a:r>
              <a:rPr lang="cs-CZ" i="1" dirty="0" smtClean="0">
                <a:sym typeface="Wingdings" pitchFamily="2" charset="2"/>
              </a:rPr>
              <a:t>nahrazení</a:t>
            </a:r>
            <a:r>
              <a:rPr lang="cs-CZ" dirty="0" smtClean="0">
                <a:sym typeface="Wingdings" pitchFamily="2" charset="2"/>
              </a:rPr>
              <a:t>)    (-</a:t>
            </a:r>
            <a:r>
              <a:rPr lang="cs-CZ" i="1" dirty="0" smtClean="0">
                <a:sym typeface="Wingdings" pitchFamily="2" charset="2"/>
              </a:rPr>
              <a:t>interference</a:t>
            </a:r>
            <a:r>
              <a:rPr lang="cs-CZ" dirty="0" smtClean="0">
                <a:sym typeface="Wingdings" pitchFamily="2" charset="2"/>
              </a:rPr>
              <a:t>)</a:t>
            </a:r>
            <a:endParaRPr lang="cs-CZ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Nápadnosti v řeči u dg. schizofrenie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Pozitivní příznaky</a:t>
            </a:r>
            <a:r>
              <a:rPr lang="cs-CZ" dirty="0" smtClean="0"/>
              <a:t>: inkoherentní projev, agramatismy, dezorganizace řeči, náhlé změny tématu</a:t>
            </a:r>
          </a:p>
          <a:p>
            <a:r>
              <a:rPr lang="cs-CZ" b="1" dirty="0" smtClean="0"/>
              <a:t>Negativní příznaky</a:t>
            </a:r>
            <a:r>
              <a:rPr lang="cs-CZ" dirty="0" smtClean="0"/>
              <a:t>: nemluvnost, bezobsažná řeč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7571" y="1191604"/>
            <a:ext cx="7080369" cy="317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11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470025"/>
          </a:xfrm>
        </p:spPr>
        <p:txBody>
          <a:bodyPr>
            <a:normAutofit/>
          </a:bodyPr>
          <a:lstStyle/>
          <a:p>
            <a:r>
              <a:rPr lang="cs-CZ" b="1" i="1" dirty="0" smtClean="0"/>
              <a:t>Velmi záleží na tom, v jaké fázi léčby se s pacientem setkáme </a:t>
            </a:r>
            <a:endParaRPr lang="cs-CZ" b="1" i="1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259228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(tzn. jaká je medikace, jak dlouho je hospitalizován, kolikátá ataka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…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Všechny tyto faktory mohou VELMI významně ovlivnit zejména řečové schopnosti a celkový dojem z pacienta)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3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MATRICS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3124944"/>
          </a:xfrm>
        </p:spPr>
        <p:txBody>
          <a:bodyPr>
            <a:normAutofit/>
          </a:bodyPr>
          <a:lstStyle/>
          <a:p>
            <a:r>
              <a:rPr lang="cs-CZ" dirty="0" smtClean="0"/>
              <a:t>Iniciativa pro vytvoření jednotné testové baterie měření KF u schizofrenie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Measurement</a:t>
            </a:r>
            <a:r>
              <a:rPr lang="cs-CZ" dirty="0" smtClean="0"/>
              <a:t> and </a:t>
            </a:r>
            <a:r>
              <a:rPr lang="cs-CZ" dirty="0" err="1" smtClean="0"/>
              <a:t>treatment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 to </a:t>
            </a:r>
            <a:r>
              <a:rPr lang="cs-CZ" dirty="0" err="1" smtClean="0"/>
              <a:t>improve</a:t>
            </a:r>
            <a:r>
              <a:rPr lang="cs-CZ" dirty="0" smtClean="0"/>
              <a:t> </a:t>
            </a:r>
            <a:r>
              <a:rPr lang="cs-CZ" dirty="0" err="1" smtClean="0"/>
              <a:t>cognition</a:t>
            </a:r>
            <a:r>
              <a:rPr lang="cs-CZ" dirty="0" smtClean="0"/>
              <a:t> in </a:t>
            </a:r>
            <a:r>
              <a:rPr lang="cs-CZ" dirty="0" err="1" smtClean="0"/>
              <a:t>schizophrenia</a:t>
            </a:r>
            <a:r>
              <a:rPr lang="cs-CZ" dirty="0" smtClean="0"/>
              <a:t>“</a:t>
            </a:r>
          </a:p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www.matrics.ucla.edu/index.shtml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869160"/>
            <a:ext cx="451798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 smtClean="0"/>
              <a:t>MATRICS </a:t>
            </a:r>
            <a:endParaRPr lang="cs-CZ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3384" y="1124744"/>
            <a:ext cx="5673697" cy="539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351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Cvičení </a:t>
            </a:r>
            <a:r>
              <a:rPr lang="cs-CZ" b="1" dirty="0" smtClean="0"/>
              <a:t>3:</a:t>
            </a:r>
            <a:endParaRPr lang="cs-CZ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1 litr mléka</a:t>
            </a:r>
          </a:p>
          <a:p>
            <a:r>
              <a:rPr lang="cs-CZ" dirty="0"/>
              <a:t>20 dkg tvrdého sýru</a:t>
            </a:r>
          </a:p>
          <a:p>
            <a:r>
              <a:rPr lang="cs-CZ" dirty="0"/>
              <a:t>6 vajec</a:t>
            </a:r>
          </a:p>
          <a:p>
            <a:r>
              <a:rPr lang="cs-CZ" dirty="0"/>
              <a:t>4 piva</a:t>
            </a:r>
          </a:p>
          <a:p>
            <a:r>
              <a:rPr lang="cs-CZ" dirty="0"/>
              <a:t>1 máslo</a:t>
            </a:r>
          </a:p>
          <a:p>
            <a:r>
              <a:rPr lang="cs-CZ" dirty="0"/>
              <a:t>10 rohlíků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(5x za sebou si přečtěte)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2405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Cvičení </a:t>
            </a:r>
            <a:r>
              <a:rPr lang="cs-CZ" b="1" dirty="0" smtClean="0"/>
              <a:t>3: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1 litr mléka……………………………….16 Kč</a:t>
            </a:r>
          </a:p>
          <a:p>
            <a:r>
              <a:rPr lang="cs-CZ" dirty="0"/>
              <a:t>1x vejce……………………………………….3 Kč</a:t>
            </a:r>
          </a:p>
          <a:p>
            <a:r>
              <a:rPr lang="cs-CZ" dirty="0"/>
              <a:t>1x pivo……………………………………….15 Kč</a:t>
            </a:r>
          </a:p>
          <a:p>
            <a:r>
              <a:rPr lang="cs-CZ" dirty="0"/>
              <a:t>10 dkg šunky……………………………...23 Kč</a:t>
            </a:r>
          </a:p>
          <a:p>
            <a:r>
              <a:rPr lang="cs-CZ" dirty="0"/>
              <a:t>1x rohlík………………………………………2 Kč</a:t>
            </a:r>
          </a:p>
          <a:p>
            <a:r>
              <a:rPr lang="cs-CZ" dirty="0"/>
              <a:t>1x máslo……………………………………25 Kč</a:t>
            </a:r>
          </a:p>
          <a:p>
            <a:r>
              <a:rPr lang="cs-CZ" dirty="0"/>
              <a:t>10 dkg tvrdého sýru………………….16 Kč</a:t>
            </a:r>
          </a:p>
          <a:p>
            <a:r>
              <a:rPr lang="cs-CZ" dirty="0"/>
              <a:t>1x Kofola…………………………………..30 </a:t>
            </a:r>
            <a:r>
              <a:rPr lang="cs-CZ" dirty="0" smtClean="0"/>
              <a:t>Kč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(po dobu 2 minut si zapamatujte tento seznam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(autor: Tomáš S.)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5100" b="1" dirty="0" smtClean="0"/>
              <a:t>Kolik tedy stojí váš nákup</a:t>
            </a:r>
            <a:r>
              <a:rPr lang="cs-CZ" sz="5100" b="1" dirty="0" smtClean="0"/>
              <a:t>??</a:t>
            </a:r>
          </a:p>
          <a:p>
            <a:pPr marL="0" indent="0">
              <a:buNone/>
            </a:pPr>
            <a:endParaRPr lang="cs-CZ" sz="51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5012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642194"/>
          </a:xfrm>
        </p:spPr>
        <p:txBody>
          <a:bodyPr/>
          <a:lstStyle/>
          <a:p>
            <a:r>
              <a:rPr lang="cs-CZ" b="1" dirty="0" smtClean="0"/>
              <a:t>!Děkuji za pozornost!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r>
              <a:rPr lang="cs-CZ" dirty="0"/>
              <a:t>Kdo má zájem, doporučuji článek o „</a:t>
            </a:r>
            <a:r>
              <a:rPr lang="cs-CZ" dirty="0" smtClean="0"/>
              <a:t>lidové </a:t>
            </a:r>
            <a:r>
              <a:rPr lang="cs-CZ" dirty="0" err="1" smtClean="0"/>
              <a:t>neurovědě</a:t>
            </a:r>
            <a:r>
              <a:rPr lang="cs-CZ" dirty="0" smtClean="0"/>
              <a:t>“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hlinkClick r:id="rId2"/>
              </a:rPr>
              <a:t>http://www.guardian.co.uk/science/2013/mar/03/brain-not-simple-folk-neuroscience</a:t>
            </a:r>
            <a:r>
              <a:rPr lang="cs-CZ" dirty="0" smtClean="0">
                <a:hlinkClick r:id="rId2"/>
              </a:rPr>
              <a:t>#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Úkol na příště vám dojde mailem zítra…možná pozítří…určitě do neděle </a:t>
            </a:r>
            <a:r>
              <a:rPr lang="cs-CZ" dirty="0" smtClean="0">
                <a:sym typeface="Wingdings" pitchFamily="2" charset="2"/>
              </a:rPr>
              <a:t>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1755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 a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/>
              <a:t>Obereignerů</a:t>
            </a:r>
            <a:r>
              <a:rPr lang="cs-CZ" sz="2400" dirty="0"/>
              <a:t>, R. et al. (2011): </a:t>
            </a:r>
            <a:r>
              <a:rPr lang="cs-CZ" sz="2400" i="1" dirty="0"/>
              <a:t>Kognitivní deficity u schizofrenie</a:t>
            </a:r>
            <a:r>
              <a:rPr lang="cs-CZ" sz="2400" dirty="0"/>
              <a:t>; Psychiatrie pro praxi, 12 (</a:t>
            </a:r>
            <a:r>
              <a:rPr lang="cs-CZ" sz="2400" dirty="0" smtClean="0"/>
              <a:t>2).</a:t>
            </a:r>
          </a:p>
          <a:p>
            <a:r>
              <a:rPr lang="cs-CZ" sz="2400" dirty="0" err="1"/>
              <a:t>Přikrylová-Kučerová</a:t>
            </a:r>
            <a:r>
              <a:rPr lang="cs-CZ" sz="2400" dirty="0"/>
              <a:t>, H. (2010): </a:t>
            </a:r>
            <a:r>
              <a:rPr lang="cs-CZ" sz="2400" i="1" dirty="0"/>
              <a:t>Psychologické vyšetření u jednotlivých diagnostických okruhů</a:t>
            </a:r>
            <a:r>
              <a:rPr lang="cs-CZ" sz="2400" dirty="0"/>
              <a:t>; Brno: Psychiatrická klinika FN Bohunice, </a:t>
            </a:r>
            <a:r>
              <a:rPr lang="cs-CZ" sz="2400" dirty="0" smtClean="0"/>
              <a:t>LFMU.</a:t>
            </a:r>
          </a:p>
          <a:p>
            <a:r>
              <a:rPr lang="cs-CZ" sz="2400" dirty="0" err="1" smtClean="0"/>
              <a:t>Eysenck</a:t>
            </a:r>
            <a:r>
              <a:rPr lang="cs-CZ" sz="2400" dirty="0" smtClean="0"/>
              <a:t>, M., </a:t>
            </a:r>
            <a:r>
              <a:rPr lang="cs-CZ" sz="2400" dirty="0" err="1" smtClean="0"/>
              <a:t>Keane</a:t>
            </a:r>
            <a:r>
              <a:rPr lang="cs-CZ" sz="2400" dirty="0" smtClean="0"/>
              <a:t>, M. (2008): </a:t>
            </a:r>
            <a:r>
              <a:rPr lang="cs-CZ" sz="2400" i="1" dirty="0" smtClean="0"/>
              <a:t>Kognitivní psychologie; </a:t>
            </a:r>
            <a:r>
              <a:rPr lang="cs-CZ" sz="2400" dirty="0" smtClean="0"/>
              <a:t>Praha. Academia.</a:t>
            </a:r>
          </a:p>
          <a:p>
            <a:r>
              <a:rPr lang="cs-CZ" sz="2400" dirty="0" smtClean="0"/>
              <a:t>Kučerová, H., Preiss, M. (2006): </a:t>
            </a:r>
            <a:r>
              <a:rPr lang="cs-CZ" sz="2400" i="1" dirty="0" smtClean="0"/>
              <a:t>Neuropsychologie v psychiatrii</a:t>
            </a:r>
            <a:r>
              <a:rPr lang="cs-CZ" sz="2400" dirty="0" smtClean="0"/>
              <a:t>; Praha: </a:t>
            </a:r>
            <a:r>
              <a:rPr lang="cs-CZ" sz="2400" dirty="0" err="1" smtClean="0"/>
              <a:t>Grada</a:t>
            </a:r>
            <a:r>
              <a:rPr lang="cs-CZ" sz="2400" dirty="0" smtClean="0"/>
              <a:t> </a:t>
            </a:r>
            <a:r>
              <a:rPr lang="cs-CZ" sz="2400" dirty="0" err="1" smtClean="0"/>
              <a:t>Publishing</a:t>
            </a:r>
            <a:r>
              <a:rPr lang="cs-CZ" sz="2400" dirty="0" smtClean="0"/>
              <a:t>, a.s.</a:t>
            </a:r>
          </a:p>
          <a:p>
            <a:r>
              <a:rPr lang="cs-CZ" sz="2400" dirty="0" smtClean="0">
                <a:hlinkClick r:id="rId2"/>
              </a:rPr>
              <a:t>www.matrics.ucla.edu</a:t>
            </a:r>
            <a:endParaRPr lang="cs-CZ" sz="2400" dirty="0" smtClean="0"/>
          </a:p>
          <a:p>
            <a:r>
              <a:rPr lang="cs-CZ" sz="2400" dirty="0">
                <a:hlinkClick r:id="rId3"/>
              </a:rPr>
              <a:t>www.guardian.co.uk</a:t>
            </a:r>
            <a:endParaRPr lang="cs-CZ" sz="2400" dirty="0" smtClean="0"/>
          </a:p>
          <a:p>
            <a:endParaRPr lang="cs-CZ" sz="2400" i="1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5095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PAMĚŤ</a:t>
            </a:r>
            <a:endParaRPr lang="cs-CZ" b="1" dirty="0"/>
          </a:p>
        </p:txBody>
      </p:sp>
      <p:pic>
        <p:nvPicPr>
          <p:cNvPr id="4098" name="Picture 2" descr="http://www.it.uu.se/edu/course/homepage/hcinet/ht04/lectures/lecture4/memory_schem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60769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131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PAMĚŤ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44150"/>
            <a:ext cx="6552728" cy="499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9575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Vybavování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5112568"/>
          </a:xfrm>
        </p:spPr>
        <p:txBody>
          <a:bodyPr>
            <a:normAutofit/>
          </a:bodyPr>
          <a:lstStyle/>
          <a:p>
            <a:r>
              <a:rPr lang="cs-CZ" b="1" dirty="0" smtClean="0"/>
              <a:t>Vybavení</a:t>
            </a:r>
            <a:r>
              <a:rPr lang="cs-CZ" dirty="0" smtClean="0"/>
              <a:t> (hledání + rozhodování)</a:t>
            </a:r>
            <a:r>
              <a:rPr lang="cs-CZ" dirty="0"/>
              <a:t> </a:t>
            </a:r>
            <a:r>
              <a:rPr lang="cs-CZ" dirty="0" smtClean="0"/>
              <a:t>a </a:t>
            </a:r>
            <a:r>
              <a:rPr lang="cs-CZ" b="1" dirty="0" err="1" smtClean="0"/>
              <a:t>Rekognice</a:t>
            </a:r>
            <a:r>
              <a:rPr lang="cs-CZ" dirty="0" smtClean="0"/>
              <a:t> (rozhodování)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Prohledávání asociační paměti</a:t>
            </a:r>
            <a:r>
              <a:rPr lang="cs-CZ" dirty="0" smtClean="0"/>
              <a:t> (opakované prohledávání </a:t>
            </a:r>
            <a:r>
              <a:rPr lang="cs-CZ" dirty="0" err="1" smtClean="0"/>
              <a:t>Dd.paměti</a:t>
            </a:r>
            <a:r>
              <a:rPr lang="cs-CZ" dirty="0" smtClean="0"/>
              <a:t>, asociace mezi položkami)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1911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Vybavování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Využití nápovědí </a:t>
            </a:r>
            <a:r>
              <a:rPr lang="cs-CZ" dirty="0"/>
              <a:t>(např. dvojice slov, popis osoby, předmětu…)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př. úkolů:</a:t>
            </a:r>
          </a:p>
          <a:p>
            <a:pPr marL="0" indent="0">
              <a:buNone/>
            </a:pPr>
            <a:r>
              <a:rPr lang="cs-CZ" dirty="0" smtClean="0"/>
              <a:t>Jak se do lesa, tak ………..</a:t>
            </a:r>
          </a:p>
          <a:p>
            <a:pPr marL="0" indent="0">
              <a:buNone/>
            </a:pPr>
            <a:r>
              <a:rPr lang="cs-CZ" dirty="0" smtClean="0"/>
              <a:t>Mach a …..</a:t>
            </a:r>
          </a:p>
          <a:p>
            <a:pPr marL="0" indent="0">
              <a:buNone/>
            </a:pPr>
            <a:r>
              <a:rPr lang="cs-CZ" dirty="0" smtClean="0"/>
              <a:t>Hořká, mléčná, bílá ……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Snadnější vybavení nadávek; textů písní (automatismy)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3613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PAMĚŤ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5400600" cy="5112568"/>
          </a:xfrm>
        </p:spPr>
        <p:txBody>
          <a:bodyPr>
            <a:normAutofit/>
          </a:bodyPr>
          <a:lstStyle/>
          <a:p>
            <a:r>
              <a:rPr lang="cs-CZ" dirty="0" smtClean="0"/>
              <a:t>Efekt novosti</a:t>
            </a:r>
          </a:p>
          <a:p>
            <a:r>
              <a:rPr lang="cs-CZ" dirty="0" smtClean="0"/>
              <a:t>Efekt slovní délky</a:t>
            </a:r>
          </a:p>
          <a:p>
            <a:r>
              <a:rPr lang="cs-CZ" dirty="0" smtClean="0"/>
              <a:t>2 úlohy využívající pracovní paměť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 smtClean="0"/>
              <a:t>Zapomínání:</a:t>
            </a:r>
            <a:r>
              <a:rPr lang="cs-CZ" dirty="0" smtClean="0"/>
              <a:t> interference, rozpad paměťové stopy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0808"/>
            <a:ext cx="3168352" cy="415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857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Jak jste na tom vy?</a:t>
            </a:r>
            <a:br>
              <a:rPr lang="cs-CZ" b="1" dirty="0" smtClean="0"/>
            </a:br>
            <a:r>
              <a:rPr lang="cs-CZ" b="1" dirty="0" smtClean="0"/>
              <a:t>Cvičení </a:t>
            </a:r>
            <a:r>
              <a:rPr lang="cs-CZ" b="1" dirty="0" smtClean="0"/>
              <a:t>1 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489654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cs-CZ" dirty="0"/>
              <a:t>1. V řeznictví koupit kilo vepřového masa.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dirty="0"/>
              <a:t>2. Na úřadě si vyzvednout nový občanský průkaz.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dirty="0"/>
              <a:t>3. Koupit mamince květinu k narozeninám.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dirty="0"/>
              <a:t>4. Na poště vyzvednout zásilku od kamarádky.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dirty="0"/>
              <a:t>5. V drogerii nakoupit zubní kartáček, pastu a ústní vodu.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dirty="0"/>
              <a:t>6. Jít do cukrárny objednat narozeninový dort.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dirty="0"/>
              <a:t>7. Zavolat zubnímu lékaři a přeobjednat termín návštěvy z desáté hodiny dopolední na třetí hodinu odpolední.</a:t>
            </a:r>
          </a:p>
          <a:p>
            <a:pPr>
              <a:buNone/>
            </a:pPr>
            <a:r>
              <a:rPr lang="cs-CZ" dirty="0" smtClean="0"/>
              <a:t>(autor: Denisa W.)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1820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979</Words>
  <Application>Microsoft Office PowerPoint</Application>
  <PresentationFormat>Předvádění na obrazovce (4:3)</PresentationFormat>
  <Paragraphs>203</Paragraphs>
  <Slides>37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Motiv sady Office</vt:lpstr>
      <vt:lpstr>Kognitivní funkce - jejich diagnostika a trénink-</vt:lpstr>
      <vt:lpstr>Obsah hodiny:</vt:lpstr>
      <vt:lpstr>PAMĚŤ</vt:lpstr>
      <vt:lpstr>PAMĚŤ</vt:lpstr>
      <vt:lpstr>PAMĚŤ</vt:lpstr>
      <vt:lpstr>Vybavování</vt:lpstr>
      <vt:lpstr>Vybavování</vt:lpstr>
      <vt:lpstr>PAMĚŤ</vt:lpstr>
      <vt:lpstr>Jak jste na tom vy? Cvičení 1 </vt:lpstr>
      <vt:lpstr>POZORNOST</vt:lpstr>
      <vt:lpstr>POZORNOST</vt:lpstr>
      <vt:lpstr>POZORNOST</vt:lpstr>
      <vt:lpstr>Cvičení 2</vt:lpstr>
      <vt:lpstr>Měření kognitivního deficitu</vt:lpstr>
      <vt:lpstr>Měření a rehabilitace</vt:lpstr>
      <vt:lpstr>Test cesty (TMT A+B)</vt:lpstr>
      <vt:lpstr>Test cesty (TMT A+B)</vt:lpstr>
      <vt:lpstr>Normy pro TMT</vt:lpstr>
      <vt:lpstr>Paměťový test učení (AVLT)</vt:lpstr>
      <vt:lpstr>AVLT</vt:lpstr>
      <vt:lpstr>Normy pro Paměťový test učení</vt:lpstr>
      <vt:lpstr>Test verbální fluence (TVF)</vt:lpstr>
      <vt:lpstr>Schizofrenie</vt:lpstr>
      <vt:lpstr>Kognitivní deficit u diagnózy schizofrenie</vt:lpstr>
      <vt:lpstr>Kognitivní deficit u diagnózy schizofrenie</vt:lpstr>
      <vt:lpstr>Kognitivní deficit u diagnózy schizofrenie</vt:lpstr>
      <vt:lpstr>Kognitivní deficit u diagnózy schizofrenie</vt:lpstr>
      <vt:lpstr>Kognitivní deficit u diagnózy schizofrenie</vt:lpstr>
      <vt:lpstr>(schizophrenia.com)</vt:lpstr>
      <vt:lpstr>Nápadnosti v řeči u dg. schizofrenie</vt:lpstr>
      <vt:lpstr>Velmi záleží na tom, v jaké fázi léčby se s pacientem setkáme </vt:lpstr>
      <vt:lpstr>MATRICS</vt:lpstr>
      <vt:lpstr>MATRICS </vt:lpstr>
      <vt:lpstr>Cvičení 3:</vt:lpstr>
      <vt:lpstr>Cvičení 3:</vt:lpstr>
      <vt:lpstr>!Děkuji za pozornost!</vt:lpstr>
      <vt:lpstr>Literatura a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Kognitivní funkce - jejich diagnostika a trénink-</dc:title>
  <dc:creator>Windows User</dc:creator>
  <cp:lastModifiedBy>Windows User</cp:lastModifiedBy>
  <cp:revision>52</cp:revision>
  <dcterms:created xsi:type="dcterms:W3CDTF">2013-03-09T20:54:02Z</dcterms:created>
  <dcterms:modified xsi:type="dcterms:W3CDTF">2013-03-17T17:46:22Z</dcterms:modified>
</cp:coreProperties>
</file>