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2" r:id="rId5"/>
    <p:sldId id="283" r:id="rId6"/>
    <p:sldId id="284" r:id="rId7"/>
    <p:sldId id="288" r:id="rId8"/>
    <p:sldId id="285" r:id="rId9"/>
    <p:sldId id="294" r:id="rId10"/>
    <p:sldId id="286" r:id="rId11"/>
    <p:sldId id="293" r:id="rId12"/>
    <p:sldId id="267" r:id="rId13"/>
    <p:sldId id="289" r:id="rId14"/>
    <p:sldId id="290" r:id="rId15"/>
    <p:sldId id="291" r:id="rId16"/>
    <p:sldId id="292" r:id="rId17"/>
    <p:sldId id="295" r:id="rId18"/>
    <p:sldId id="269" r:id="rId19"/>
    <p:sldId id="270" r:id="rId20"/>
    <p:sldId id="273" r:id="rId21"/>
    <p:sldId id="261" r:id="rId22"/>
    <p:sldId id="272" r:id="rId23"/>
    <p:sldId id="271" r:id="rId24"/>
    <p:sldId id="297" r:id="rId25"/>
    <p:sldId id="262" r:id="rId26"/>
    <p:sldId id="264" r:id="rId27"/>
    <p:sldId id="275" r:id="rId28"/>
    <p:sldId id="276" r:id="rId29"/>
    <p:sldId id="263" r:id="rId30"/>
    <p:sldId id="281" r:id="rId31"/>
    <p:sldId id="265" r:id="rId32"/>
    <p:sldId id="277" r:id="rId33"/>
    <p:sldId id="287" r:id="rId34"/>
    <p:sldId id="279" r:id="rId35"/>
    <p:sldId id="280" r:id="rId36"/>
    <p:sldId id="298" r:id="rId37"/>
    <p:sldId id="274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108" d="100"/>
          <a:sy n="108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28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5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9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1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02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45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86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85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63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91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8D89-A5E7-4DFE-BB98-33DD69E84ADA}" type="datetimeFigureOut">
              <a:rPr lang="cs-CZ" smtClean="0"/>
              <a:t>28.3.2013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E97B-4BA0-471B-A0CE-3ECE013B44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35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sspectrums.com/aspx/articledetail.aspx?articleid=112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Af%C3%A1zie" TargetMode="External"/><Relationship Id="rId2" Type="http://schemas.openxmlformats.org/officeDocument/2006/relationships/hyperlink" Target="http://www.wikiskripta.eu/index.php?title=Extrapyramidov%C3%A9_dr%C3%A1hy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index.php/Moze%C4%8De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url?sa=i&amp;rct=j&amp;q=&amp;esrc=s&amp;source=images&amp;cd=&amp;cad=rja&amp;docid=NaYw87Qsva8N1M&amp;tbnid=pUmELDzieeNlZM:&amp;ved=0CAQQjB0&amp;url=http://neurodoc.in/stroke&amp;ei=lAtPUcO2M4v4sgbtkYHIBg&amp;bvm=bv.44158598,d.bGE&amp;psig=AFQjCNH2hqIurpdg36pz3I2bkNIc4rz8QA&amp;ust=1364220956339532" TargetMode="External"/><Relationship Id="rId4" Type="http://schemas.openxmlformats.org/officeDocument/2006/relationships/hyperlink" Target="https://www.google.cz/url?sa=i&amp;rct=j&amp;q=&amp;esrc=s&amp;source=images&amp;cd=&amp;cad=rja&amp;docid=C6q7RvMRLc5vMM&amp;tbnid=-qFvkC2cTd_0cM:&amp;ved=0CAQQjB0&amp;url=http://www.summitmedicalgroup.com/library/adult_health/stroke/&amp;ei=MwtPUa6jCMbOswan-4CwBQ&amp;bvm=bv.44158598,d.bGE&amp;psig=AFQjCNH2hqIurpdg36pz3I2bkNIc4rz8QA&amp;ust=1364220956339532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ta.cz/res/file/seminar" TargetMode="External"/><Relationship Id="rId2" Type="http://schemas.openxmlformats.org/officeDocument/2006/relationships/hyperlink" Target="http://www.pcp.lf3.cuni.cz/adcentru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ranenimozku.cz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7772400" cy="1470025"/>
          </a:xfrm>
        </p:spPr>
        <p:txBody>
          <a:bodyPr/>
          <a:lstStyle/>
          <a:p>
            <a:pPr algn="r"/>
            <a:r>
              <a:rPr lang="cs-CZ" b="1" dirty="0" smtClean="0"/>
              <a:t>Kognitivní funkce</a:t>
            </a:r>
            <a:br>
              <a:rPr lang="cs-CZ" b="1" dirty="0" smtClean="0"/>
            </a:br>
            <a:r>
              <a:rPr lang="cs-CZ" b="1" dirty="0" smtClean="0"/>
              <a:t>- jejich diagnostika a trénink-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PSB_444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Jaro 2013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Aneta Dorazilová</a:t>
            </a: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PsÚ</a:t>
            </a:r>
            <a:r>
              <a:rPr lang="cs-CZ" b="1" dirty="0" smtClean="0">
                <a:solidFill>
                  <a:schemeClr val="tx1"/>
                </a:solidFill>
              </a:rPr>
              <a:t> FFMU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3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Prostorová orientace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Schopnost pohybovat se a orientovat v prostoru, chápat vztahy objektů, vzdálenosti, perspektivu </a:t>
            </a:r>
          </a:p>
          <a:p>
            <a:r>
              <a:rPr lang="cs-CZ" dirty="0"/>
              <a:t>S</a:t>
            </a:r>
            <a:r>
              <a:rPr lang="cs-CZ" dirty="0" smtClean="0"/>
              <a:t>chopnost tvořit a udržet mentální mapy</a:t>
            </a:r>
          </a:p>
          <a:p>
            <a:endParaRPr lang="cs-CZ" dirty="0"/>
          </a:p>
          <a:p>
            <a:r>
              <a:rPr lang="cs-CZ" dirty="0" smtClean="0"/>
              <a:t>40.léta, </a:t>
            </a:r>
            <a:r>
              <a:rPr lang="cs-CZ" dirty="0" err="1" smtClean="0"/>
              <a:t>Tolman</a:t>
            </a:r>
            <a:r>
              <a:rPr lang="cs-CZ" dirty="0" smtClean="0"/>
              <a:t>: pokusy s krysami v bludišti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5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Trasa: FF – náměstí Svobody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83893"/>
            <a:ext cx="6120680" cy="526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6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Prostorová orientace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4 typy poruch PO: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Odhadování prostorových vztahů (</a:t>
            </a:r>
            <a:r>
              <a:rPr lang="cs-CZ" dirty="0" err="1" smtClean="0"/>
              <a:t>př.rozpůlení</a:t>
            </a:r>
            <a:r>
              <a:rPr lang="cs-CZ" dirty="0" smtClean="0"/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Opomíjení jedné strany (</a:t>
            </a:r>
            <a:r>
              <a:rPr lang="cs-CZ" dirty="0" err="1" smtClean="0"/>
              <a:t>př.neglect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Rozeznávání předmětů (z různých úhlů)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Konstrukční dovednosti (3D tvary)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Testy ke zjišťování úrovně PO</a:t>
            </a:r>
            <a:r>
              <a:rPr lang="cs-CZ" dirty="0" smtClean="0"/>
              <a:t>: </a:t>
            </a:r>
            <a:r>
              <a:rPr lang="cs-CZ" dirty="0" err="1" smtClean="0"/>
              <a:t>Reyova</a:t>
            </a:r>
            <a:r>
              <a:rPr lang="cs-CZ" dirty="0" smtClean="0"/>
              <a:t> figura, </a:t>
            </a:r>
            <a:r>
              <a:rPr lang="cs-CZ" dirty="0" err="1" smtClean="0"/>
              <a:t>Clock</a:t>
            </a:r>
            <a:r>
              <a:rPr lang="cs-CZ" dirty="0" smtClean="0"/>
              <a:t> </a:t>
            </a:r>
            <a:r>
              <a:rPr lang="cs-CZ" dirty="0" err="1" smtClean="0"/>
              <a:t>Drawing</a:t>
            </a:r>
            <a:r>
              <a:rPr lang="cs-CZ" dirty="0" smtClean="0"/>
              <a:t> Test, </a:t>
            </a:r>
            <a:r>
              <a:rPr lang="cs-CZ" dirty="0" err="1" smtClean="0"/>
              <a:t>Bentonův</a:t>
            </a:r>
            <a:r>
              <a:rPr lang="cs-CZ" dirty="0" smtClean="0"/>
              <a:t> test, Kostky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8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</a:t>
            </a:r>
            <a:r>
              <a:rPr lang="cs-CZ" b="1" dirty="0" smtClean="0"/>
              <a:t>blasti postižení PO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Astereognozie</a:t>
            </a:r>
            <a:r>
              <a:rPr lang="cs-CZ" dirty="0" smtClean="0"/>
              <a:t> (kompenzace zrakem)</a:t>
            </a:r>
          </a:p>
          <a:p>
            <a:r>
              <a:rPr lang="cs-CZ" dirty="0" smtClean="0"/>
              <a:t>Identifikace částí těla</a:t>
            </a:r>
          </a:p>
          <a:p>
            <a:r>
              <a:rPr lang="cs-CZ" dirty="0" err="1" smtClean="0"/>
              <a:t>Pravo</a:t>
            </a:r>
            <a:r>
              <a:rPr lang="cs-CZ" dirty="0" smtClean="0"/>
              <a:t> – levá diskriminace</a:t>
            </a:r>
          </a:p>
          <a:p>
            <a:r>
              <a:rPr lang="cs-CZ" dirty="0" smtClean="0"/>
              <a:t>Prostorové vztahy (odhad…)</a:t>
            </a:r>
          </a:p>
          <a:p>
            <a:r>
              <a:rPr lang="cs-CZ" dirty="0" smtClean="0"/>
              <a:t>Topografická dezorientace (cesty, mapy)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18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Neglect</a:t>
            </a:r>
            <a:r>
              <a:rPr lang="cs-CZ" b="1" dirty="0" smtClean="0"/>
              <a:t>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Syndrom opomíjení, </a:t>
            </a:r>
            <a:r>
              <a:rPr lang="cs-CZ" dirty="0" err="1" smtClean="0"/>
              <a:t>hemianopie</a:t>
            </a:r>
            <a:endParaRPr lang="cs-CZ" dirty="0" smtClean="0"/>
          </a:p>
          <a:p>
            <a:r>
              <a:rPr lang="cs-CZ" dirty="0" smtClean="0"/>
              <a:t>Častěji levostranný (postižení v pravé polovině mozku)</a:t>
            </a:r>
          </a:p>
          <a:p>
            <a:r>
              <a:rPr lang="cs-CZ" dirty="0" smtClean="0"/>
              <a:t>Opomíjení levé části zorného pole –defekt pozornosti, </a:t>
            </a:r>
            <a:r>
              <a:rPr lang="cs-CZ" dirty="0" err="1" smtClean="0"/>
              <a:t>vizuopercepční</a:t>
            </a:r>
            <a:r>
              <a:rPr lang="cs-CZ" dirty="0" smtClean="0"/>
              <a:t> poruchy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Studie o </a:t>
            </a:r>
            <a:r>
              <a:rPr lang="cs-CZ" dirty="0" err="1" smtClean="0"/>
              <a:t>neglectu</a:t>
            </a:r>
            <a:r>
              <a:rPr lang="cs-CZ" dirty="0" smtClean="0"/>
              <a:t> a dalších </a:t>
            </a:r>
            <a:r>
              <a:rPr lang="cs-CZ" dirty="0"/>
              <a:t>poruchách zde: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www.cnsspectrums.com/aspx/articledetail.aspx?articleid=1128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1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Neglect</a:t>
            </a:r>
            <a:r>
              <a:rPr lang="cs-CZ" b="1" dirty="0" smtClean="0"/>
              <a:t> syndrom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" y="4158016"/>
            <a:ext cx="420046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1" y="1518141"/>
            <a:ext cx="3061077" cy="40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292080" y="5661248"/>
            <a:ext cx="3210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(</a:t>
            </a:r>
            <a:r>
              <a:rPr lang="cs-CZ" sz="1400" dirty="0" smtClean="0"/>
              <a:t>http</a:t>
            </a:r>
            <a:r>
              <a:rPr lang="cs-CZ" sz="1400" dirty="0"/>
              <a:t>://</a:t>
            </a:r>
            <a:r>
              <a:rPr lang="cs-CZ" sz="1400" dirty="0" smtClean="0"/>
              <a:t>4oh4-wordsnotfound.blogspot.cz)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4283968" y="62373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 smtClean="0"/>
              <a:t>(http</a:t>
            </a:r>
            <a:r>
              <a:rPr lang="cs-CZ" sz="1400" dirty="0"/>
              <a:t>://</a:t>
            </a:r>
            <a:r>
              <a:rPr lang="cs-CZ" sz="1400" dirty="0" smtClean="0"/>
              <a:t>www.uniaktuell.unibe.ch/</a:t>
            </a:r>
            <a:r>
              <a:rPr lang="cs-CZ" sz="1400" dirty="0" err="1" smtClean="0"/>
              <a:t>content</a:t>
            </a:r>
            <a:r>
              <a:rPr lang="cs-CZ" sz="1400" dirty="0" smtClean="0"/>
              <a:t>/</a:t>
            </a:r>
            <a:r>
              <a:rPr lang="cs-CZ" sz="1400" dirty="0" err="1" smtClean="0"/>
              <a:t>koepfekarrieren</a:t>
            </a:r>
            <a:r>
              <a:rPr lang="cs-CZ" sz="1400" dirty="0" smtClean="0"/>
              <a:t>/2009/</a:t>
            </a:r>
            <a:r>
              <a:rPr lang="cs-CZ" sz="1400" dirty="0" err="1" smtClean="0"/>
              <a:t>neglekt</a:t>
            </a:r>
            <a:r>
              <a:rPr lang="cs-CZ" sz="1400" dirty="0" smtClean="0"/>
              <a:t>/index_ger.html)</a:t>
            </a:r>
            <a:endParaRPr lang="cs-CZ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" y="1343415"/>
            <a:ext cx="4241010" cy="28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Terapie poruch PO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Trénink zrakových funkcí - pohyby očí, zrak</a:t>
            </a:r>
          </a:p>
          <a:p>
            <a:r>
              <a:rPr lang="cs-CZ" b="1" dirty="0" smtClean="0"/>
              <a:t>Kompenzace</a:t>
            </a:r>
            <a:r>
              <a:rPr lang="cs-CZ" dirty="0" smtClean="0"/>
              <a:t> – trénink dalších smyslů</a:t>
            </a:r>
          </a:p>
          <a:p>
            <a:r>
              <a:rPr lang="cs-CZ" b="1" dirty="0" smtClean="0"/>
              <a:t>Substituce </a:t>
            </a:r>
            <a:r>
              <a:rPr lang="cs-CZ" dirty="0" smtClean="0"/>
              <a:t>– využití pomůcek, pohybů, náhrad</a:t>
            </a:r>
          </a:p>
          <a:p>
            <a:endParaRPr lang="cs-CZ" dirty="0"/>
          </a:p>
          <a:p>
            <a:r>
              <a:rPr lang="cs-CZ" dirty="0" smtClean="0"/>
              <a:t>Cvičení zraku (pozorování, počítání objektů…)</a:t>
            </a:r>
          </a:p>
          <a:p>
            <a:r>
              <a:rPr lang="cs-CZ" dirty="0" smtClean="0"/>
              <a:t>Obkreslování složitých tvarů</a:t>
            </a:r>
          </a:p>
          <a:p>
            <a:r>
              <a:rPr lang="cs-CZ" dirty="0" smtClean="0"/>
              <a:t>Vizuální pokyny, nápovědy</a:t>
            </a:r>
          </a:p>
          <a:p>
            <a:r>
              <a:rPr lang="cs-CZ" dirty="0" smtClean="0"/>
              <a:t>Zapojení těla u </a:t>
            </a:r>
            <a:r>
              <a:rPr lang="cs-CZ" dirty="0" err="1" smtClean="0"/>
              <a:t>neglectu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5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2, Cikánková, I.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Instrukce: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Vezměte velký čtverec a umístěte ho do středu papíru. Po jeho levé straně položte obdélník (menší stranou na stojato), tak aby se nedotýkaly a byl mezi nimi prostor. Vpravo nahoru položte kruh. Mezi obdélník a čtverec položte nejmenší kruh. Na obdélník položte ovál. Na čtverec postavte trojúhelník – základnou dolů. Na trojúhelník vpravo položte nejmenší čtverec. Co jste sestavili?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03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Mini </a:t>
            </a:r>
            <a:r>
              <a:rPr lang="cs-CZ" b="1" dirty="0" err="1" smtClean="0"/>
              <a:t>mental</a:t>
            </a:r>
            <a:r>
              <a:rPr lang="cs-CZ" b="1" dirty="0" smtClean="0"/>
              <a:t> </a:t>
            </a:r>
            <a:r>
              <a:rPr lang="cs-CZ" b="1" dirty="0" err="1" smtClean="0"/>
              <a:t>Scale</a:t>
            </a:r>
            <a:r>
              <a:rPr lang="cs-CZ" b="1" dirty="0" smtClean="0"/>
              <a:t> </a:t>
            </a:r>
            <a:r>
              <a:rPr lang="cs-CZ" b="1" dirty="0" err="1" smtClean="0"/>
              <a:t>Examination</a:t>
            </a:r>
            <a:r>
              <a:rPr lang="cs-CZ" b="1" dirty="0" smtClean="0"/>
              <a:t> (MMSE)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jištění celkových KF a záchyt demence</a:t>
            </a:r>
          </a:p>
          <a:p>
            <a:r>
              <a:rPr lang="cs-CZ" dirty="0" smtClean="0"/>
              <a:t> 70. léta, </a:t>
            </a:r>
            <a:r>
              <a:rPr lang="cs-CZ" dirty="0" err="1" smtClean="0"/>
              <a:t>Folstein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tředně těžká demence x normální stárnutí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01" y="3264524"/>
            <a:ext cx="6624737" cy="346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Mini </a:t>
            </a:r>
            <a:r>
              <a:rPr lang="cs-CZ" b="1" dirty="0" err="1"/>
              <a:t>mental</a:t>
            </a:r>
            <a:r>
              <a:rPr lang="cs-CZ" b="1" dirty="0"/>
              <a:t> </a:t>
            </a:r>
            <a:r>
              <a:rPr lang="cs-CZ" b="1" dirty="0" err="1"/>
              <a:t>Scale</a:t>
            </a:r>
            <a:r>
              <a:rPr lang="cs-CZ" b="1" dirty="0"/>
              <a:t> </a:t>
            </a:r>
            <a:r>
              <a:rPr lang="cs-CZ" b="1" dirty="0" err="1"/>
              <a:t>Examination</a:t>
            </a:r>
            <a:r>
              <a:rPr lang="cs-CZ" b="1" dirty="0"/>
              <a:t> (MMSE)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 </a:t>
            </a:r>
            <a:r>
              <a:rPr lang="cs-CZ" dirty="0" err="1" smtClean="0"/>
              <a:t>subtestů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(orientace </a:t>
            </a:r>
            <a:r>
              <a:rPr lang="cs-CZ" dirty="0"/>
              <a:t>pacienta v čase a prostoru, krátkodobá paměť, početní schopnosti, pozornost, čtení, psaní, řeč a konstrukčně-praktické </a:t>
            </a:r>
            <a:r>
              <a:rPr lang="cs-CZ" dirty="0" smtClean="0"/>
              <a:t>dovednosti)</a:t>
            </a:r>
          </a:p>
          <a:p>
            <a:endParaRPr lang="cs-CZ" dirty="0"/>
          </a:p>
          <a:p>
            <a:r>
              <a:rPr lang="cs-CZ" dirty="0" smtClean="0"/>
              <a:t>Jednoduchý – menší citlivost</a:t>
            </a:r>
          </a:p>
          <a:p>
            <a:r>
              <a:rPr lang="cs-CZ" dirty="0" smtClean="0"/>
              <a:t>Závisí na věku a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0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Náplň hodiny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Exekutivní funkce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Prostorová orientace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Mini </a:t>
            </a:r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 (MMSE)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Adenbrookský</a:t>
            </a:r>
            <a:r>
              <a:rPr lang="cs-CZ" dirty="0" smtClean="0"/>
              <a:t> kognitivní test (ACE)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Cévní mozková příhoda a její důsledky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Mini </a:t>
            </a:r>
            <a:r>
              <a:rPr lang="cs-CZ" b="1" dirty="0" err="1"/>
              <a:t>mental</a:t>
            </a:r>
            <a:r>
              <a:rPr lang="cs-CZ" b="1" dirty="0"/>
              <a:t> </a:t>
            </a:r>
            <a:r>
              <a:rPr lang="cs-CZ" b="1" dirty="0" err="1"/>
              <a:t>Scale</a:t>
            </a:r>
            <a:r>
              <a:rPr lang="cs-CZ" b="1" dirty="0"/>
              <a:t> </a:t>
            </a:r>
            <a:r>
              <a:rPr lang="cs-CZ" b="1" dirty="0" err="1"/>
              <a:t>Examination</a:t>
            </a:r>
            <a:r>
              <a:rPr lang="cs-CZ" b="1" dirty="0"/>
              <a:t> (MMSE)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27-30 bodů</a:t>
            </a:r>
            <a:r>
              <a:rPr lang="cs-CZ" dirty="0"/>
              <a:t>	bez poruchy kognitivních funkcí</a:t>
            </a:r>
          </a:p>
          <a:p>
            <a:r>
              <a:rPr lang="cs-CZ" b="1" dirty="0"/>
              <a:t>25-26 bodů</a:t>
            </a:r>
            <a:r>
              <a:rPr lang="cs-CZ" dirty="0"/>
              <a:t>	hraniční nález, doporučeno další sledování pacienta, u pacienta nad 75 let nebo s méně než 8 lety školní docházky jsou tyto hodnoty ještě v normě</a:t>
            </a:r>
          </a:p>
          <a:p>
            <a:r>
              <a:rPr lang="cs-CZ" b="1" dirty="0"/>
              <a:t>18-24 bodů</a:t>
            </a:r>
            <a:r>
              <a:rPr lang="cs-CZ" dirty="0"/>
              <a:t>	lehká demence</a:t>
            </a:r>
          </a:p>
          <a:p>
            <a:r>
              <a:rPr lang="cs-CZ" b="1" dirty="0"/>
              <a:t>6-17 bodů</a:t>
            </a:r>
            <a:r>
              <a:rPr lang="cs-CZ" dirty="0"/>
              <a:t>	středně těžká demence</a:t>
            </a:r>
          </a:p>
          <a:p>
            <a:r>
              <a:rPr lang="cs-CZ" b="1" dirty="0"/>
              <a:t>&lt; 6</a:t>
            </a:r>
            <a:r>
              <a:rPr lang="cs-CZ" dirty="0"/>
              <a:t> </a:t>
            </a:r>
            <a:r>
              <a:rPr lang="cs-CZ" dirty="0" smtClean="0"/>
              <a:t>		bodů</a:t>
            </a:r>
            <a:r>
              <a:rPr lang="cs-CZ" dirty="0"/>
              <a:t>	těžká demence</a:t>
            </a:r>
          </a:p>
        </p:txBody>
      </p:sp>
    </p:spTree>
    <p:extLst>
      <p:ext uri="{BB962C8B-B14F-4D97-AF65-F5344CB8AC3E}">
        <p14:creationId xmlns:p14="http://schemas.microsoft.com/office/powerpoint/2010/main" val="23871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Adenbrookský</a:t>
            </a:r>
            <a:r>
              <a:rPr lang="cs-CZ" b="1" dirty="0" smtClean="0"/>
              <a:t> kognitivní test (ACE)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dirty="0" smtClean="0"/>
              <a:t>podrobnější, více kognitivních funkcí, obsahuje MMSE</a:t>
            </a:r>
          </a:p>
          <a:p>
            <a:r>
              <a:rPr lang="cs-CZ" dirty="0" smtClean="0"/>
              <a:t>26 úkolů, 5 domén, 100 bodů max.</a:t>
            </a:r>
          </a:p>
          <a:p>
            <a:r>
              <a:rPr lang="cs-CZ" dirty="0" err="1"/>
              <a:t>s</a:t>
            </a:r>
            <a:r>
              <a:rPr lang="cs-CZ" dirty="0" err="1" smtClean="0"/>
              <a:t>ubskóre</a:t>
            </a:r>
            <a:r>
              <a:rPr lang="cs-CZ" dirty="0" smtClean="0"/>
              <a:t> pro každou kognitivní funkci</a:t>
            </a:r>
          </a:p>
          <a:p>
            <a:r>
              <a:rPr lang="cs-CZ" dirty="0"/>
              <a:t>t</a:t>
            </a:r>
            <a:r>
              <a:rPr lang="cs-CZ" dirty="0" smtClean="0"/>
              <a:t>estuje i oddálené vybavení a </a:t>
            </a:r>
            <a:r>
              <a:rPr lang="cs-CZ" dirty="0" err="1" smtClean="0"/>
              <a:t>exe.funkce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Chybí normy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0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Adenbrookský</a:t>
            </a:r>
            <a:r>
              <a:rPr lang="cs-CZ" b="1" dirty="0"/>
              <a:t> kognitivní test (ACE)</a:t>
            </a:r>
            <a:br>
              <a:rPr lang="cs-CZ" b="1" dirty="0"/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2365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9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Test kresby hodin (CDT)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rientační posouzení kognitivních funkcí</a:t>
            </a:r>
          </a:p>
          <a:p>
            <a:r>
              <a:rPr lang="cs-CZ" dirty="0"/>
              <a:t>m</a:t>
            </a:r>
            <a:r>
              <a:rPr lang="cs-CZ" dirty="0" smtClean="0"/>
              <a:t>noho způsobů zadání a skórování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472608" cy="317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9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5051425" cy="1143000"/>
          </a:xfrm>
        </p:spPr>
        <p:txBody>
          <a:bodyPr/>
          <a:lstStyle/>
          <a:p>
            <a:r>
              <a:rPr lang="cs-CZ" sz="2800" b="1" dirty="0" smtClean="0"/>
              <a:t>Cvičení 3, </a:t>
            </a:r>
            <a:r>
              <a:rPr lang="cs-CZ" sz="2800" b="1" dirty="0" err="1" smtClean="0"/>
              <a:t>Babulík</a:t>
            </a:r>
            <a:r>
              <a:rPr lang="cs-CZ" sz="2800" b="1" dirty="0" smtClean="0"/>
              <a:t>, V.</a:t>
            </a:r>
            <a:endParaRPr lang="cs-CZ" sz="28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obtížnost střední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Instrukce: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   Představte si 4 čtverce, jako vidíte na obrázku. Vaším úkolem je pohybovat se podle pokynů administrátora udávající směr (nahoru-dolů-doprava-doleva) pohybu po stranách čtverců a to vždy v délce jedné strany čtverce. Místo odkud začínáte je na obrázku vyznačeno a konec vyznačíte Vy zvýrazněním celé strany čtverce, daným poslední instrukcí (spoj předposledního a posledního bodu). Na obrázek se během pokynů administrátora nedívejte.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úkol:</a:t>
            </a:r>
            <a:r>
              <a:rPr lang="cs-CZ" sz="1800" dirty="0">
                <a:cs typeface="Arial" pitchFamily="34" charset="0"/>
              </a:rPr>
              <a:t>→↓←←↑→→↑←↓↓←↑↑→↓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</p:txBody>
      </p:sp>
      <p:pic>
        <p:nvPicPr>
          <p:cNvPr id="512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0713"/>
            <a:ext cx="198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6659563" y="1196975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10762332" flipV="1">
            <a:off x="6659563" y="981075"/>
            <a:ext cx="754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000">
                <a:solidFill>
                  <a:schemeClr val="tx2"/>
                </a:solidFill>
              </a:rPr>
              <a:t>začátek</a:t>
            </a:r>
          </a:p>
        </p:txBody>
      </p:sp>
    </p:spTree>
    <p:extLst>
      <p:ext uri="{BB962C8B-B14F-4D97-AF65-F5344CB8AC3E}">
        <p14:creationId xmlns:p14="http://schemas.microsoft.com/office/powerpoint/2010/main" val="86407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Cévní mozková příhoda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ktus, </a:t>
            </a:r>
            <a:r>
              <a:rPr lang="cs-CZ" dirty="0" err="1" smtClean="0"/>
              <a:t>stroke</a:t>
            </a:r>
            <a:endParaRPr lang="cs-CZ" dirty="0" smtClean="0"/>
          </a:p>
          <a:p>
            <a:r>
              <a:rPr lang="cs-CZ" dirty="0" smtClean="0"/>
              <a:t>Incidence: 300 př. / 100 000 os.</a:t>
            </a:r>
          </a:p>
          <a:p>
            <a:r>
              <a:rPr lang="cs-CZ" dirty="0" smtClean="0"/>
              <a:t>V ČR ročně: 30 000</a:t>
            </a:r>
          </a:p>
          <a:p>
            <a:endParaRPr lang="cs-CZ" dirty="0" smtClean="0"/>
          </a:p>
          <a:p>
            <a:r>
              <a:rPr lang="cs-CZ" dirty="0" smtClean="0"/>
              <a:t>Ischemická CMP (80-85%)</a:t>
            </a:r>
          </a:p>
          <a:p>
            <a:r>
              <a:rPr lang="cs-CZ" dirty="0" err="1" smtClean="0"/>
              <a:t>Intracerebrální</a:t>
            </a:r>
            <a:r>
              <a:rPr lang="cs-CZ" dirty="0" smtClean="0"/>
              <a:t> krvácení (10-15%)</a:t>
            </a:r>
          </a:p>
          <a:p>
            <a:r>
              <a:rPr lang="cs-CZ" dirty="0" smtClean="0"/>
              <a:t>Subarachnoidální krvácení (5%)</a:t>
            </a:r>
          </a:p>
        </p:txBody>
      </p:sp>
    </p:spTree>
    <p:extLst>
      <p:ext uri="{BB962C8B-B14F-4D97-AF65-F5344CB8AC3E}">
        <p14:creationId xmlns:p14="http://schemas.microsoft.com/office/powerpoint/2010/main" val="28633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Mozkové tepny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616624" cy="464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0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Ischemická CMP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Akutní nekróza neuronů vzniklá na podkladě poklesu nebo zástavy průtoku mozkovou tepnou</a:t>
            </a:r>
          </a:p>
          <a:p>
            <a:endParaRPr lang="cs-CZ" dirty="0"/>
          </a:p>
          <a:p>
            <a:r>
              <a:rPr lang="cs-CZ" dirty="0" smtClean="0"/>
              <a:t>Náhlý vznik, podle teritoria postižné tepny, slabost až ochrnutí / porucha citlivosti poloviny těla, náhlá závrať až pád, bolest hlavy…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5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Následky ischemické CMP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Záleží na velikosti a lokalizaci léze</a:t>
            </a:r>
          </a:p>
          <a:p>
            <a:r>
              <a:rPr lang="cs-CZ" dirty="0" smtClean="0"/>
              <a:t>Převážně: </a:t>
            </a:r>
            <a:r>
              <a:rPr lang="cs-CZ" dirty="0" err="1"/>
              <a:t>h</a:t>
            </a:r>
            <a:r>
              <a:rPr lang="cs-CZ" dirty="0" err="1" smtClean="0"/>
              <a:t>emiparéza</a:t>
            </a:r>
            <a:r>
              <a:rPr lang="cs-CZ" dirty="0" smtClean="0"/>
              <a:t>, poruchy chování, afázie, </a:t>
            </a:r>
            <a:r>
              <a:rPr lang="cs-CZ" dirty="0" err="1" smtClean="0"/>
              <a:t>neglect</a:t>
            </a:r>
            <a:r>
              <a:rPr lang="cs-CZ" dirty="0" smtClean="0"/>
              <a:t>, 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244098"/>
            <a:ext cx="4968551" cy="34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Postižení jednotlivých mozkových tepen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cs-CZ" sz="1400" b="1" dirty="0" smtClean="0">
                <a:effectLst/>
              </a:rPr>
              <a:t>a. </a:t>
            </a:r>
            <a:r>
              <a:rPr lang="cs-CZ" sz="1400" b="1" dirty="0" err="1" smtClean="0">
                <a:effectLst/>
              </a:rPr>
              <a:t>cerebri</a:t>
            </a:r>
            <a:r>
              <a:rPr lang="cs-CZ" sz="1400" b="1" dirty="0" smtClean="0">
                <a:effectLst/>
              </a:rPr>
              <a:t> </a:t>
            </a:r>
            <a:r>
              <a:rPr lang="cs-CZ" sz="1400" b="1" dirty="0" err="1" smtClean="0">
                <a:effectLst/>
              </a:rPr>
              <a:t>anterior</a:t>
            </a:r>
            <a:r>
              <a:rPr lang="cs-CZ" sz="1400" dirty="0" smtClean="0">
                <a:effectLst/>
              </a:rPr>
              <a:t> </a:t>
            </a:r>
            <a:r>
              <a:rPr lang="cs-CZ" sz="1100" dirty="0" smtClean="0">
                <a:effectLst/>
              </a:rPr>
              <a:t>– </a:t>
            </a:r>
            <a:r>
              <a:rPr lang="cs-CZ" sz="1100" b="1" dirty="0" err="1" smtClean="0">
                <a:effectLst/>
              </a:rPr>
              <a:t>hemiparesa</a:t>
            </a:r>
            <a:r>
              <a:rPr lang="cs-CZ" sz="1100" b="1" dirty="0" smtClean="0">
                <a:effectLst/>
              </a:rPr>
              <a:t> s převahou na dolní končetině</a:t>
            </a:r>
          </a:p>
          <a:p>
            <a:pPr marL="0" indent="0">
              <a:buNone/>
            </a:pPr>
            <a:r>
              <a:rPr lang="cs-CZ" sz="1100" dirty="0" smtClean="0">
                <a:effectLst/>
              </a:rPr>
              <a:t>Vlevo – </a:t>
            </a:r>
            <a:r>
              <a:rPr lang="cs-CZ" sz="1100" dirty="0" err="1" smtClean="0">
                <a:effectLst/>
              </a:rPr>
              <a:t>transkortikální</a:t>
            </a:r>
            <a:r>
              <a:rPr lang="cs-CZ" sz="1100" dirty="0" smtClean="0">
                <a:effectLst/>
              </a:rPr>
              <a:t> motorická afázie, poruchy chování – apatie, abulie nebo ztráta zábran, ideomotorická apraxie v rámci </a:t>
            </a:r>
            <a:r>
              <a:rPr lang="cs-CZ" sz="1100" dirty="0" err="1" smtClean="0">
                <a:effectLst/>
              </a:rPr>
              <a:t>diskonekčního</a:t>
            </a:r>
            <a:r>
              <a:rPr lang="cs-CZ" sz="1100" dirty="0" smtClean="0">
                <a:effectLst/>
              </a:rPr>
              <a:t> syndromu </a:t>
            </a:r>
          </a:p>
          <a:p>
            <a:pPr marL="0" indent="0">
              <a:buNone/>
            </a:pPr>
            <a:r>
              <a:rPr lang="cs-CZ" sz="1100" dirty="0" smtClean="0">
                <a:effectLst/>
              </a:rPr>
              <a:t>Vpravo – motorický nebo prostorový </a:t>
            </a:r>
            <a:r>
              <a:rPr lang="cs-CZ" sz="1100" dirty="0" err="1" smtClean="0">
                <a:effectLst/>
              </a:rPr>
              <a:t>neglect</a:t>
            </a:r>
            <a:r>
              <a:rPr lang="cs-CZ" sz="1100" dirty="0" smtClean="0">
                <a:effectLst/>
              </a:rPr>
              <a:t>, poruchy chování</a:t>
            </a:r>
          </a:p>
          <a:p>
            <a:r>
              <a:rPr lang="cs-CZ" sz="1400" b="1" dirty="0" smtClean="0">
                <a:effectLst/>
              </a:rPr>
              <a:t>a. </a:t>
            </a:r>
            <a:r>
              <a:rPr lang="cs-CZ" sz="1400" b="1" dirty="0" err="1" smtClean="0">
                <a:effectLst/>
              </a:rPr>
              <a:t>cerebri</a:t>
            </a:r>
            <a:r>
              <a:rPr lang="cs-CZ" sz="1400" b="1" dirty="0" smtClean="0">
                <a:effectLst/>
              </a:rPr>
              <a:t> media</a:t>
            </a:r>
            <a:r>
              <a:rPr lang="cs-CZ" sz="1400" dirty="0" smtClean="0">
                <a:effectLst/>
              </a:rPr>
              <a:t> </a:t>
            </a:r>
            <a:r>
              <a:rPr lang="cs-CZ" sz="1100" dirty="0" smtClean="0">
                <a:effectLst/>
              </a:rPr>
              <a:t>–</a:t>
            </a:r>
            <a:r>
              <a:rPr lang="cs-CZ" sz="1100" dirty="0" err="1" smtClean="0">
                <a:effectLst/>
              </a:rPr>
              <a:t>hemiparesa</a:t>
            </a:r>
            <a:r>
              <a:rPr lang="cs-CZ" sz="1100" dirty="0" smtClean="0">
                <a:effectLst/>
              </a:rPr>
              <a:t> až hemiplegie, centrální postižení lícního nervu, </a:t>
            </a:r>
            <a:r>
              <a:rPr lang="cs-CZ" sz="1100" dirty="0" err="1" smtClean="0">
                <a:effectLst/>
              </a:rPr>
              <a:t>hemisenzitivní</a:t>
            </a:r>
            <a:r>
              <a:rPr lang="cs-CZ" sz="1100" dirty="0" smtClean="0">
                <a:effectLst/>
              </a:rPr>
              <a:t> defekty, homonymní poruchy zorného pole a pohledové obrny ke druhé straně. Uzávěr hlavní horní přední větve – postižení frontálního laloku, </a:t>
            </a:r>
            <a:r>
              <a:rPr lang="cs-CZ" sz="1100" dirty="0" err="1" smtClean="0">
                <a:effectLst/>
              </a:rPr>
              <a:t>faciobrachiálně</a:t>
            </a:r>
            <a:r>
              <a:rPr lang="cs-CZ" sz="1100" dirty="0" smtClean="0">
                <a:effectLst/>
              </a:rPr>
              <a:t> zvýrazněná </a:t>
            </a:r>
            <a:r>
              <a:rPr lang="cs-CZ" sz="1100" dirty="0" err="1" smtClean="0">
                <a:effectLst/>
              </a:rPr>
              <a:t>hemiparesa</a:t>
            </a:r>
            <a:r>
              <a:rPr lang="cs-CZ" sz="1100" dirty="0" smtClean="0">
                <a:effectLst/>
              </a:rPr>
              <a:t>, pohledová obrna, motorická afázie a apraxie</a:t>
            </a:r>
          </a:p>
          <a:p>
            <a:pPr marL="0" indent="0">
              <a:buNone/>
            </a:pPr>
            <a:r>
              <a:rPr lang="cs-CZ" sz="1100" dirty="0" smtClean="0">
                <a:effectLst/>
              </a:rPr>
              <a:t>Uzávěr hlavní dolní zadní větve – převážně senzitivní deficit, homonymní defekty zorného pole, příp. senzorická afázie x </a:t>
            </a:r>
            <a:r>
              <a:rPr lang="cs-CZ" sz="1100" dirty="0" err="1" smtClean="0">
                <a:effectLst/>
              </a:rPr>
              <a:t>neglect</a:t>
            </a:r>
            <a:r>
              <a:rPr lang="cs-CZ" sz="1100" dirty="0" smtClean="0">
                <a:effectLst/>
              </a:rPr>
              <a:t> dle postižené hemisféry.</a:t>
            </a:r>
          </a:p>
          <a:p>
            <a:pPr marL="0" indent="0">
              <a:buNone/>
            </a:pPr>
            <a:r>
              <a:rPr lang="cs-CZ" sz="1100" dirty="0" smtClean="0">
                <a:effectLst/>
              </a:rPr>
              <a:t>Uzávěr hlavního kmene – postižení basálních ganglií, </a:t>
            </a:r>
            <a:r>
              <a:rPr lang="cs-CZ" sz="1100" dirty="0" err="1" smtClean="0">
                <a:effectLst/>
              </a:rPr>
              <a:t>capsuly</a:t>
            </a:r>
            <a:r>
              <a:rPr lang="cs-CZ" sz="1100" dirty="0" smtClean="0">
                <a:effectLst/>
              </a:rPr>
              <a:t> interny a </a:t>
            </a:r>
            <a:r>
              <a:rPr lang="cs-CZ" sz="1100" dirty="0" err="1" smtClean="0">
                <a:effectLst/>
              </a:rPr>
              <a:t>hemiparesa</a:t>
            </a:r>
            <a:r>
              <a:rPr lang="cs-CZ" sz="1100" dirty="0" smtClean="0">
                <a:effectLst/>
              </a:rPr>
              <a:t> až plegie a poruchy citlivosti na jedné polovině těla, často s dramatickou progresí nálezu.</a:t>
            </a:r>
          </a:p>
          <a:p>
            <a:pPr marL="0" indent="0">
              <a:buNone/>
            </a:pPr>
            <a:r>
              <a:rPr lang="cs-CZ" sz="1100" dirty="0" smtClean="0">
                <a:effectLst/>
              </a:rPr>
              <a:t>Uzávěry </a:t>
            </a:r>
            <a:r>
              <a:rPr lang="cs-CZ" sz="1100" dirty="0" err="1" smtClean="0">
                <a:effectLst/>
              </a:rPr>
              <a:t>lentikostriálních</a:t>
            </a:r>
            <a:r>
              <a:rPr lang="cs-CZ" sz="1100" dirty="0" smtClean="0">
                <a:effectLst/>
              </a:rPr>
              <a:t> a </a:t>
            </a:r>
            <a:r>
              <a:rPr lang="cs-CZ" sz="1100" dirty="0" err="1" smtClean="0">
                <a:effectLst/>
              </a:rPr>
              <a:t>striálních</a:t>
            </a:r>
            <a:r>
              <a:rPr lang="cs-CZ" sz="1100" dirty="0" smtClean="0">
                <a:effectLst/>
              </a:rPr>
              <a:t> arterií vedou k lakunárním infarktům s postižením basálních ganglií a </a:t>
            </a:r>
            <a:r>
              <a:rPr lang="cs-CZ" sz="1100" dirty="0" err="1" smtClean="0">
                <a:effectLst/>
              </a:rPr>
              <a:t>capsula</a:t>
            </a:r>
            <a:r>
              <a:rPr lang="cs-CZ" sz="1100" dirty="0" smtClean="0">
                <a:effectLst/>
              </a:rPr>
              <a:t> interna, se </a:t>
            </a:r>
            <a:r>
              <a:rPr lang="cs-CZ" sz="1100" dirty="0" err="1" smtClean="0">
                <a:effectLst/>
              </a:rPr>
              <a:t>senzorimotorickým</a:t>
            </a:r>
            <a:r>
              <a:rPr lang="cs-CZ" sz="1100" dirty="0" smtClean="0">
                <a:effectLst/>
              </a:rPr>
              <a:t> postižením a event. s </a:t>
            </a:r>
            <a:r>
              <a:rPr lang="cs-CZ" sz="1100" dirty="0" err="1">
                <a:hlinkClick r:id="rId2" action="ppaction://hlinkfile" tooltip="Extrapyramidové dráhy (stránka neexistuje)"/>
              </a:rPr>
              <a:t>extrapyramidovými</a:t>
            </a:r>
            <a:r>
              <a:rPr lang="cs-CZ" sz="1100" dirty="0">
                <a:hlinkClick r:id="rId2" action="ppaction://hlinkfile" tooltip="Extrapyramidové dráhy (stránka neexistuje)"/>
              </a:rPr>
              <a:t> motorickými projevy</a:t>
            </a:r>
            <a:r>
              <a:rPr lang="cs-CZ" sz="1100" dirty="0" smtClean="0">
                <a:effectLst/>
              </a:rPr>
              <a:t>.</a:t>
            </a:r>
          </a:p>
          <a:p>
            <a:r>
              <a:rPr lang="cs-CZ" sz="1400" b="1" dirty="0" smtClean="0">
                <a:effectLst/>
              </a:rPr>
              <a:t>a. </a:t>
            </a:r>
            <a:r>
              <a:rPr lang="cs-CZ" sz="1400" b="1" dirty="0" err="1" smtClean="0">
                <a:effectLst/>
              </a:rPr>
              <a:t>cerebri</a:t>
            </a:r>
            <a:r>
              <a:rPr lang="cs-CZ" sz="1400" b="1" dirty="0" smtClean="0">
                <a:effectLst/>
              </a:rPr>
              <a:t> </a:t>
            </a:r>
            <a:r>
              <a:rPr lang="cs-CZ" sz="1400" b="1" dirty="0" err="1" smtClean="0">
                <a:effectLst/>
              </a:rPr>
              <a:t>posterior</a:t>
            </a:r>
            <a:endParaRPr lang="cs-CZ" sz="1400" dirty="0" smtClean="0">
              <a:effectLst/>
            </a:endParaRPr>
          </a:p>
          <a:p>
            <a:pPr marL="0" indent="0">
              <a:buNone/>
            </a:pPr>
            <a:r>
              <a:rPr lang="cs-CZ" sz="1100" dirty="0" smtClean="0">
                <a:effectLst/>
              </a:rPr>
              <a:t>uzávěr segmentu před a. </a:t>
            </a:r>
            <a:r>
              <a:rPr lang="cs-CZ" sz="1100" dirty="0" err="1" smtClean="0">
                <a:effectLst/>
              </a:rPr>
              <a:t>communicans</a:t>
            </a:r>
            <a:r>
              <a:rPr lang="cs-CZ" sz="1100" dirty="0" smtClean="0">
                <a:effectLst/>
              </a:rPr>
              <a:t> </a:t>
            </a:r>
            <a:r>
              <a:rPr lang="cs-CZ" sz="1100" dirty="0" err="1" smtClean="0">
                <a:effectLst/>
              </a:rPr>
              <a:t>posterior</a:t>
            </a:r>
            <a:r>
              <a:rPr lang="cs-CZ" sz="1100" dirty="0" smtClean="0">
                <a:effectLst/>
              </a:rPr>
              <a:t> – senzomotorická </a:t>
            </a:r>
            <a:r>
              <a:rPr lang="cs-CZ" sz="1100" dirty="0" err="1" smtClean="0">
                <a:effectLst/>
              </a:rPr>
              <a:t>hemiparesa</a:t>
            </a:r>
            <a:r>
              <a:rPr lang="cs-CZ" sz="1100" dirty="0" smtClean="0">
                <a:effectLst/>
              </a:rPr>
              <a:t> a </a:t>
            </a:r>
            <a:r>
              <a:rPr lang="cs-CZ" sz="1100" dirty="0" err="1" smtClean="0">
                <a:effectLst/>
              </a:rPr>
              <a:t>hemianopsie</a:t>
            </a:r>
            <a:endParaRPr lang="cs-CZ" sz="1100" dirty="0" smtClean="0">
              <a:effectLst/>
            </a:endParaRPr>
          </a:p>
          <a:p>
            <a:pPr marL="0" indent="0">
              <a:buNone/>
            </a:pPr>
            <a:r>
              <a:rPr lang="cs-CZ" sz="1100" dirty="0" smtClean="0">
                <a:effectLst/>
              </a:rPr>
              <a:t>uzávěr segmentu za a. </a:t>
            </a:r>
            <a:r>
              <a:rPr lang="cs-CZ" sz="1100" dirty="0" err="1" smtClean="0">
                <a:effectLst/>
              </a:rPr>
              <a:t>communicans</a:t>
            </a:r>
            <a:r>
              <a:rPr lang="cs-CZ" sz="1100" dirty="0" smtClean="0">
                <a:effectLst/>
              </a:rPr>
              <a:t> </a:t>
            </a:r>
            <a:r>
              <a:rPr lang="cs-CZ" sz="1100" dirty="0" err="1" smtClean="0">
                <a:effectLst/>
              </a:rPr>
              <a:t>posterior</a:t>
            </a:r>
            <a:r>
              <a:rPr lang="cs-CZ" sz="1100" dirty="0" smtClean="0">
                <a:effectLst/>
              </a:rPr>
              <a:t> – vlevo: </a:t>
            </a:r>
            <a:r>
              <a:rPr lang="cs-CZ" sz="1100" dirty="0" err="1" smtClean="0">
                <a:effectLst/>
              </a:rPr>
              <a:t>hemianopsie</a:t>
            </a:r>
            <a:r>
              <a:rPr lang="cs-CZ" sz="1100" dirty="0" smtClean="0">
                <a:effectLst/>
              </a:rPr>
              <a:t>, neuropsychologický deficit (alexie bez agrafie, konstrukční apraxie, agrafie, </a:t>
            </a:r>
            <a:r>
              <a:rPr lang="cs-CZ" sz="1100" dirty="0" err="1" smtClean="0">
                <a:effectLst/>
              </a:rPr>
              <a:t>akalkulie</a:t>
            </a:r>
            <a:r>
              <a:rPr lang="cs-CZ" sz="1100" dirty="0" smtClean="0">
                <a:effectLst/>
              </a:rPr>
              <a:t>), </a:t>
            </a:r>
            <a:r>
              <a:rPr lang="cs-CZ" sz="1100" dirty="0" err="1" smtClean="0">
                <a:effectLst/>
              </a:rPr>
              <a:t>transkortikální</a:t>
            </a:r>
            <a:r>
              <a:rPr lang="cs-CZ" sz="1100" dirty="0" smtClean="0">
                <a:effectLst/>
              </a:rPr>
              <a:t> senzorická </a:t>
            </a:r>
            <a:r>
              <a:rPr lang="cs-CZ" sz="1100" dirty="0" smtClean="0">
                <a:effectLst/>
                <a:hlinkClick r:id="rId3" action="ppaction://hlinkfile" tooltip="Afázie"/>
              </a:rPr>
              <a:t>afázie</a:t>
            </a:r>
            <a:r>
              <a:rPr lang="cs-CZ" sz="1100" dirty="0" smtClean="0">
                <a:effectLst/>
              </a:rPr>
              <a:t>, při pravostranném defektu: porucha prostorového vnímání, vizuální </a:t>
            </a:r>
            <a:r>
              <a:rPr lang="cs-CZ" sz="1100" dirty="0" err="1" smtClean="0">
                <a:effectLst/>
              </a:rPr>
              <a:t>neglect</a:t>
            </a:r>
            <a:r>
              <a:rPr lang="cs-CZ" sz="1100" dirty="0" smtClean="0">
                <a:effectLst/>
              </a:rPr>
              <a:t> doleva, </a:t>
            </a:r>
            <a:r>
              <a:rPr lang="cs-CZ" sz="1100" dirty="0" err="1" smtClean="0">
                <a:effectLst/>
              </a:rPr>
              <a:t>prosopagnosie</a:t>
            </a:r>
            <a:r>
              <a:rPr lang="cs-CZ" sz="1100" dirty="0" smtClean="0">
                <a:effectLst/>
              </a:rPr>
              <a:t> </a:t>
            </a:r>
          </a:p>
          <a:p>
            <a:r>
              <a:rPr lang="cs-CZ" sz="1400" b="1" dirty="0" smtClean="0">
                <a:effectLst/>
              </a:rPr>
              <a:t>a. </a:t>
            </a:r>
            <a:r>
              <a:rPr lang="cs-CZ" sz="1400" b="1" dirty="0" err="1" smtClean="0">
                <a:effectLst/>
              </a:rPr>
              <a:t>basilaris</a:t>
            </a:r>
            <a:r>
              <a:rPr lang="cs-CZ" sz="1400" dirty="0" smtClean="0">
                <a:effectLst/>
              </a:rPr>
              <a:t> </a:t>
            </a:r>
            <a:r>
              <a:rPr lang="cs-CZ" sz="1100" dirty="0" smtClean="0">
                <a:effectLst/>
              </a:rPr>
              <a:t>–postižením obkružujících nebo perforujících arteriol či výrazným deficitem při uzávěru celého kmene. V klinickém obrazu jsou různorodé kombinace postižení mozkového kmene, </a:t>
            </a:r>
            <a:r>
              <a:rPr lang="cs-CZ" sz="1100" dirty="0" smtClean="0">
                <a:effectLst/>
                <a:hlinkClick r:id="rId4" action="ppaction://hlinkfile" tooltip="Mozeček"/>
              </a:rPr>
              <a:t>mozečku</a:t>
            </a:r>
            <a:r>
              <a:rPr lang="cs-CZ" sz="1100" dirty="0" smtClean="0">
                <a:effectLst/>
              </a:rPr>
              <a:t>, talamu, temporálního a okcipitálního laloku. Z oblasti postižení mozkového kmene je nutné si kromě parézy končetin a poruch čití všímat příznaků jako jsou dysfonie, obrna měkkého patra, škytavka, porucha algické a termické citlivosti v oblasti obličeje, </a:t>
            </a:r>
            <a:r>
              <a:rPr lang="cs-CZ" sz="1100" dirty="0" err="1" smtClean="0">
                <a:effectLst/>
              </a:rPr>
              <a:t>hypo</a:t>
            </a:r>
            <a:r>
              <a:rPr lang="cs-CZ" sz="1100" dirty="0" smtClean="0">
                <a:effectLst/>
              </a:rPr>
              <a:t> až ageusie, centrální vestibulární syndrom, </a:t>
            </a:r>
            <a:r>
              <a:rPr lang="cs-CZ" sz="1100" dirty="0" err="1" smtClean="0">
                <a:effectLst/>
              </a:rPr>
              <a:t>tinitus</a:t>
            </a:r>
            <a:r>
              <a:rPr lang="cs-CZ" sz="1100" dirty="0" smtClean="0">
                <a:effectLst/>
              </a:rPr>
              <a:t>, </a:t>
            </a:r>
            <a:r>
              <a:rPr lang="cs-CZ" sz="1100" dirty="0" err="1" smtClean="0">
                <a:effectLst/>
              </a:rPr>
              <a:t>paresy</a:t>
            </a:r>
            <a:r>
              <a:rPr lang="cs-CZ" sz="1100" dirty="0" smtClean="0">
                <a:effectLst/>
              </a:rPr>
              <a:t> horizontálního či vertikálního pohledu a dalších poruch okohybné inervace (subjektivně vnímaných často jako diplopie někdy s </a:t>
            </a:r>
            <a:r>
              <a:rPr lang="cs-CZ" sz="1100" dirty="0" err="1" smtClean="0">
                <a:effectLst/>
              </a:rPr>
              <a:t>oscilopsií</a:t>
            </a:r>
            <a:r>
              <a:rPr lang="cs-CZ" sz="1100" dirty="0" smtClean="0">
                <a:effectLst/>
              </a:rPr>
              <a:t> jednoho ze zdvojených obrazů).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7699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Exekutivní funkce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ejména frontální laloky, bazální ganglia</a:t>
            </a:r>
          </a:p>
          <a:p>
            <a:r>
              <a:rPr lang="cs-CZ" dirty="0" smtClean="0"/>
              <a:t>„schopnost plánovat, zahajovat a končit určitou aktivitu“ (</a:t>
            </a:r>
            <a:r>
              <a:rPr lang="cs-CZ" dirty="0" err="1" smtClean="0"/>
              <a:t>Karnath</a:t>
            </a:r>
            <a:r>
              <a:rPr lang="cs-CZ" dirty="0" smtClean="0"/>
              <a:t>, </a:t>
            </a:r>
            <a:r>
              <a:rPr lang="cs-CZ" dirty="0" err="1" smtClean="0"/>
              <a:t>Sturm</a:t>
            </a:r>
            <a:r>
              <a:rPr lang="cs-CZ" dirty="0" smtClean="0"/>
              <a:t>, 2002)</a:t>
            </a:r>
          </a:p>
          <a:p>
            <a:r>
              <a:rPr lang="cs-CZ" dirty="0" smtClean="0"/>
              <a:t>Účelné, cílově zaměřené aktivity</a:t>
            </a:r>
          </a:p>
          <a:p>
            <a:r>
              <a:rPr lang="cs-CZ" dirty="0" smtClean="0"/>
              <a:t>Podmnožina KF, konstrukt (Koukolík, Preiss)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Rozlišení ischemické x hemoragické CMP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2132855"/>
            <a:ext cx="4716016" cy="355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9153"/>
            <a:ext cx="400552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19438" y="6455677"/>
            <a:ext cx="2512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u="sng" dirty="0">
                <a:hlinkClick r:id="rId4"/>
              </a:rPr>
              <a:t>www.summitmedicalgroup.com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64111" y="5691990"/>
            <a:ext cx="1063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u="sng" dirty="0">
                <a:hlinkClick r:id="rId5"/>
              </a:rPr>
              <a:t>neurodoc.in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151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Hemoragické cévní mozkové příhody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b="1" dirty="0" err="1" smtClean="0"/>
              <a:t>Intracerebrální</a:t>
            </a:r>
            <a:r>
              <a:rPr lang="cs-CZ" b="1" dirty="0" smtClean="0"/>
              <a:t> krvácení</a:t>
            </a:r>
          </a:p>
          <a:p>
            <a:pPr marL="0" indent="0">
              <a:buNone/>
            </a:pPr>
            <a:r>
              <a:rPr lang="cs-CZ" sz="2400" dirty="0" smtClean="0">
                <a:effectLst/>
              </a:rPr>
              <a:t>Stejný jako u ischemického </a:t>
            </a:r>
            <a:r>
              <a:rPr lang="cs-CZ" sz="2400" dirty="0" smtClean="0"/>
              <a:t>iktu: </a:t>
            </a:r>
            <a:r>
              <a:rPr lang="cs-CZ" sz="2400" dirty="0" smtClean="0">
                <a:effectLst/>
              </a:rPr>
              <a:t>velmi rychle </a:t>
            </a:r>
            <a:r>
              <a:rPr lang="cs-CZ" sz="2400" dirty="0" err="1" smtClean="0">
                <a:effectLst/>
              </a:rPr>
              <a:t>progredující</a:t>
            </a:r>
            <a:r>
              <a:rPr lang="cs-CZ" sz="2400" dirty="0" smtClean="0">
                <a:effectLst/>
              </a:rPr>
              <a:t> do ztráty vědomí, možný časný výskyt epileptických projevů. Jasné rozlišení je možné pouze na podkladě zobrazovacího vyšetření</a:t>
            </a:r>
            <a:endParaRPr lang="cs-CZ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cs-CZ" b="1" dirty="0" smtClean="0"/>
              <a:t>Subarachnoidální krvácení</a:t>
            </a:r>
          </a:p>
          <a:p>
            <a:pPr marL="0" indent="0">
              <a:buNone/>
            </a:pPr>
            <a:r>
              <a:rPr lang="cs-CZ" sz="2400" dirty="0" smtClean="0">
                <a:effectLst/>
              </a:rPr>
              <a:t>Náhle vzniklá prudká bolest hlavy (v sekundách až minutách) je u 20 % jediným příznakem subarachnoidálního krvácení. Dále se objevují </a:t>
            </a:r>
            <a:r>
              <a:rPr lang="cs-CZ" sz="2400" dirty="0" err="1" smtClean="0">
                <a:effectLst/>
              </a:rPr>
              <a:t>nausea</a:t>
            </a:r>
            <a:r>
              <a:rPr lang="cs-CZ" sz="2400" dirty="0" smtClean="0">
                <a:effectLst/>
              </a:rPr>
              <a:t> a zvracení, fokální neurologický deficit s možností rychlé progrese kvalitativní i kvantitativní poruchy vědomí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72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Následná léčba a rehabilitace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Dosáhnout co největší soběstačnosti a nezávislosti v </a:t>
            </a:r>
            <a:r>
              <a:rPr lang="cs-CZ" b="1" dirty="0" smtClean="0"/>
              <a:t>ADL (</a:t>
            </a:r>
            <a:r>
              <a:rPr lang="cs-CZ" b="1" dirty="0" err="1" smtClean="0"/>
              <a:t>Activities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/>
              <a:t>D</a:t>
            </a:r>
            <a:r>
              <a:rPr lang="cs-CZ" b="1" dirty="0" err="1" smtClean="0"/>
              <a:t>aily</a:t>
            </a:r>
            <a:r>
              <a:rPr lang="cs-CZ" b="1" dirty="0" smtClean="0"/>
              <a:t> </a:t>
            </a:r>
            <a:r>
              <a:rPr lang="cs-CZ" b="1" dirty="0" err="1" smtClean="0"/>
              <a:t>Living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Logopedie, Ergoterapie</a:t>
            </a:r>
          </a:p>
          <a:p>
            <a:r>
              <a:rPr lang="cs-CZ" dirty="0" smtClean="0"/>
              <a:t>Trénink kognitivních funkcí</a:t>
            </a:r>
          </a:p>
          <a:p>
            <a:endParaRPr lang="cs-CZ" dirty="0" smtClean="0"/>
          </a:p>
          <a:p>
            <a:r>
              <a:rPr lang="cs-CZ" b="1" dirty="0"/>
              <a:t>Cíl:</a:t>
            </a:r>
            <a:r>
              <a:rPr lang="cs-CZ" dirty="0"/>
              <a:t> soběstačnost pacienta a návrat do běžného života, minimalizace obtíží v kognitivní oblasti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5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Problémy v procesu rehabilitace</a:t>
            </a:r>
            <a:endParaRPr lang="cs-CZ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264696" cy="44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0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Následná </a:t>
            </a:r>
            <a:r>
              <a:rPr lang="cs-CZ" b="1" dirty="0" smtClean="0"/>
              <a:t>léčba a rehabilitace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Časné zahájení rehabilitace</a:t>
            </a:r>
          </a:p>
          <a:p>
            <a:r>
              <a:rPr lang="cs-CZ" dirty="0" smtClean="0"/>
              <a:t>Pokračování i po propuštění (zejména během 1. roku po CMP - efektivnější)</a:t>
            </a:r>
          </a:p>
          <a:p>
            <a:pPr>
              <a:buFont typeface="Wingdings"/>
              <a:buChar char="à"/>
            </a:pPr>
            <a:r>
              <a:rPr lang="cs-CZ" dirty="0" smtClean="0">
                <a:sym typeface="Wingdings" pitchFamily="2" charset="2"/>
              </a:rPr>
              <a:t> Snížení rizika zhoršení funkcí a zlepšení v oblasti ADL</a:t>
            </a:r>
          </a:p>
          <a:p>
            <a:pPr marL="0" indent="0">
              <a:buNone/>
            </a:pPr>
            <a:endParaRPr lang="cs-CZ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cs-CZ" b="1" dirty="0" smtClean="0"/>
              <a:t>Psycholog</a:t>
            </a:r>
            <a:r>
              <a:rPr lang="cs-CZ" dirty="0" smtClean="0"/>
              <a:t>: posouzení kognitivního deficitu, prevence výskytu deprese, posouzení poruch chování, práce s rodinnými příslušníky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8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Následná léčba a 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30% mortalita, 30% invalidita, 40% úplné nebo </a:t>
            </a:r>
            <a:r>
              <a:rPr lang="cs-CZ" dirty="0"/>
              <a:t>č</a:t>
            </a:r>
            <a:r>
              <a:rPr lang="cs-CZ" dirty="0" smtClean="0"/>
              <a:t>ástečné vyléčení</a:t>
            </a:r>
            <a:endParaRPr lang="cs-CZ" dirty="0"/>
          </a:p>
          <a:p>
            <a:r>
              <a:rPr lang="cs-CZ" dirty="0" smtClean="0"/>
              <a:t>Nejčastější </a:t>
            </a:r>
            <a:r>
              <a:rPr lang="cs-CZ" dirty="0"/>
              <a:t>přetrvávající problém: </a:t>
            </a:r>
            <a:r>
              <a:rPr lang="cs-CZ" b="1" dirty="0"/>
              <a:t>poruchy </a:t>
            </a:r>
            <a:r>
              <a:rPr lang="cs-CZ" b="1" dirty="0" smtClean="0"/>
              <a:t>paměti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72" y="3284984"/>
            <a:ext cx="3384376" cy="313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49204" y="6499714"/>
            <a:ext cx="2933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(http</a:t>
            </a:r>
            <a:r>
              <a:rPr lang="cs-CZ" sz="1400" dirty="0"/>
              <a:t>://</a:t>
            </a:r>
            <a:r>
              <a:rPr lang="cs-CZ" sz="1400" dirty="0" smtClean="0"/>
              <a:t>gardenstatept.com/id11.html)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129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4, Nováková, L.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Najděte na obrázku 5 z níže uvedených předmětů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9245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708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Bartoš, A. (2011): </a:t>
            </a:r>
            <a:r>
              <a:rPr lang="cs-CZ" i="1" dirty="0"/>
              <a:t>Krátké kognitivní testy - prezentace; </a:t>
            </a:r>
            <a:r>
              <a:rPr lang="cs-CZ" dirty="0"/>
              <a:t>Praha: </a:t>
            </a:r>
            <a:r>
              <a:rPr lang="cs-CZ" dirty="0" err="1"/>
              <a:t>Psyhiatrické</a:t>
            </a:r>
            <a:r>
              <a:rPr lang="cs-CZ" dirty="0"/>
              <a:t> centrum Praha.</a:t>
            </a:r>
          </a:p>
          <a:p>
            <a:r>
              <a:rPr lang="cs-CZ" b="1" dirty="0"/>
              <a:t>Kučerová, H. (2006): </a:t>
            </a:r>
            <a:r>
              <a:rPr lang="cs-CZ" i="1" dirty="0"/>
              <a:t>Neuropsychologie v neurologii</a:t>
            </a:r>
            <a:r>
              <a:rPr lang="cs-CZ" dirty="0"/>
              <a:t>;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</a:t>
            </a:r>
          </a:p>
          <a:p>
            <a:r>
              <a:rPr lang="cs-CZ" b="1" dirty="0"/>
              <a:t>Peterková, L. (2008): </a:t>
            </a:r>
            <a:r>
              <a:rPr lang="cs-CZ" i="1" dirty="0"/>
              <a:t>Diagnostika exekutivních funkcí pomocí programu </a:t>
            </a:r>
            <a:r>
              <a:rPr lang="cs-CZ" i="1" dirty="0" err="1"/>
              <a:t>Neurop</a:t>
            </a:r>
            <a:r>
              <a:rPr lang="cs-CZ" i="1" dirty="0"/>
              <a:t> 2</a:t>
            </a:r>
            <a:r>
              <a:rPr lang="cs-CZ" dirty="0"/>
              <a:t>; Brno: Masarykova univerzita</a:t>
            </a:r>
            <a:r>
              <a:rPr lang="cs-CZ" dirty="0" smtClean="0"/>
              <a:t>.</a:t>
            </a:r>
            <a:endParaRPr lang="cs-CZ" dirty="0" smtClean="0">
              <a:hlinkClick r:id="rId2"/>
            </a:endParaRPr>
          </a:p>
          <a:p>
            <a:r>
              <a:rPr lang="cs-CZ" b="1" dirty="0" err="1" smtClean="0"/>
              <a:t>Powell</a:t>
            </a:r>
            <a:r>
              <a:rPr lang="cs-CZ" b="1" dirty="0" smtClean="0"/>
              <a:t>, T. (2010): </a:t>
            </a:r>
            <a:r>
              <a:rPr lang="cs-CZ" i="1" dirty="0" smtClean="0"/>
              <a:t>Poškození mozku</a:t>
            </a:r>
            <a:r>
              <a:rPr lang="cs-CZ" dirty="0" smtClean="0"/>
              <a:t>; Portál: Praha.</a:t>
            </a:r>
          </a:p>
          <a:p>
            <a:r>
              <a:rPr lang="cs-CZ" b="1" dirty="0" smtClean="0"/>
              <a:t>Škoda, O. (2011)</a:t>
            </a:r>
            <a:r>
              <a:rPr lang="cs-CZ" dirty="0" smtClean="0"/>
              <a:t>: </a:t>
            </a:r>
            <a:r>
              <a:rPr lang="cs-CZ" i="1" dirty="0" smtClean="0"/>
              <a:t>Cévní mozkové příhody – diagnostika, léčba a prevence (prezentace); </a:t>
            </a:r>
            <a:r>
              <a:rPr lang="cs-CZ" dirty="0" smtClean="0"/>
              <a:t>Neurologické oddělení, Nemocnice Jihlava.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www.pcp.lf3.cuni.cz/adcentrum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www.ikta.cz/res/file/seminar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www.poranenimozku.cz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552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Exekutivní funkce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Lezaková</a:t>
            </a:r>
            <a:r>
              <a:rPr lang="cs-CZ" dirty="0" smtClean="0"/>
              <a:t> (2004): </a:t>
            </a:r>
          </a:p>
          <a:p>
            <a:pPr marL="0" indent="0">
              <a:buNone/>
            </a:pPr>
            <a:r>
              <a:rPr lang="cs-CZ" dirty="0" smtClean="0"/>
              <a:t>Kognitivní funkce: co a kolik?</a:t>
            </a:r>
          </a:p>
          <a:p>
            <a:pPr marL="0" indent="0">
              <a:buNone/>
            </a:pPr>
            <a:r>
              <a:rPr lang="cs-CZ" dirty="0" smtClean="0"/>
              <a:t>x</a:t>
            </a:r>
          </a:p>
          <a:p>
            <a:pPr marL="0" indent="0">
              <a:buNone/>
            </a:pPr>
            <a:r>
              <a:rPr lang="cs-CZ" dirty="0" smtClean="0"/>
              <a:t>Exekutivní funkce: zda a jak?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Preiss (1998): receptivní f., paměť a učení, myšlení, expresivní f.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Exekutivní funkce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Lezaková</a:t>
            </a:r>
            <a:r>
              <a:rPr lang="cs-CZ" dirty="0" smtClean="0"/>
              <a:t>: 4 složky exekutivních funkcí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Vůle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Plánování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Účelné jednání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Úspěšný výkon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4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Dysexekutivní</a:t>
            </a:r>
            <a:r>
              <a:rPr lang="cs-CZ" b="1" dirty="0" smtClean="0"/>
              <a:t>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neschopnost dlouhodobě plánovat a stanovit dílčí </a:t>
            </a:r>
            <a:r>
              <a:rPr lang="cs-CZ" dirty="0" smtClean="0"/>
              <a:t>kroky, neflexibilní </a:t>
            </a:r>
            <a:r>
              <a:rPr lang="cs-CZ" dirty="0"/>
              <a:t>myšlení, </a:t>
            </a:r>
            <a:r>
              <a:rPr lang="cs-CZ" dirty="0" smtClean="0"/>
              <a:t>daná </a:t>
            </a:r>
            <a:r>
              <a:rPr lang="cs-CZ" dirty="0"/>
              <a:t>osoba lpí na určitém </a:t>
            </a:r>
            <a:r>
              <a:rPr lang="cs-CZ" dirty="0" smtClean="0"/>
              <a:t>řešení, není </a:t>
            </a:r>
            <a:r>
              <a:rPr lang="cs-CZ" dirty="0"/>
              <a:t>schopna vzít v </a:t>
            </a:r>
            <a:r>
              <a:rPr lang="cs-CZ" dirty="0" smtClean="0"/>
              <a:t>potaz jiný názor</a:t>
            </a:r>
          </a:p>
          <a:p>
            <a:endParaRPr lang="cs-CZ" dirty="0"/>
          </a:p>
          <a:p>
            <a:r>
              <a:rPr lang="cs-CZ" dirty="0" smtClean="0"/>
              <a:t>velmi </a:t>
            </a:r>
            <a:r>
              <a:rPr lang="cs-CZ" dirty="0"/>
              <a:t>častý, jeho přítomnost však není na první pohled </a:t>
            </a:r>
            <a:r>
              <a:rPr lang="cs-CZ" dirty="0" smtClean="0"/>
              <a:t>zjevná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provádění </a:t>
            </a:r>
            <a:r>
              <a:rPr lang="cs-CZ" dirty="0"/>
              <a:t>činnosti vyžadující více dílčích kroků </a:t>
            </a:r>
            <a:r>
              <a:rPr lang="cs-CZ" dirty="0" smtClean="0"/>
              <a:t>nebo návrat </a:t>
            </a:r>
            <a:r>
              <a:rPr lang="cs-CZ" dirty="0"/>
              <a:t>do </a:t>
            </a:r>
            <a:r>
              <a:rPr lang="cs-CZ" dirty="0" smtClean="0"/>
              <a:t>zaměstnání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sz="2100" dirty="0" smtClean="0"/>
              <a:t>(http</a:t>
            </a:r>
            <a:r>
              <a:rPr lang="cs-CZ" sz="2100" dirty="0"/>
              <a:t>://</a:t>
            </a:r>
            <a:r>
              <a:rPr lang="cs-CZ" sz="2100" dirty="0" smtClean="0"/>
              <a:t>www.poranenimozku.cz/</a:t>
            </a:r>
            <a:r>
              <a:rPr lang="cs-CZ" sz="2100" dirty="0" err="1" smtClean="0"/>
              <a:t>nasledky</a:t>
            </a:r>
            <a:r>
              <a:rPr lang="cs-CZ" sz="2100" dirty="0" smtClean="0"/>
              <a:t>-a-rehabilitace/</a:t>
            </a:r>
            <a:r>
              <a:rPr lang="cs-CZ" sz="2100" dirty="0" err="1" smtClean="0"/>
              <a:t>kognitivni</a:t>
            </a:r>
            <a:r>
              <a:rPr lang="cs-CZ" sz="2100" dirty="0" smtClean="0"/>
              <a:t>-funkce/exekutivni-funkce.html)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5200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poruchy EF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Porucha iniciativy</a:t>
            </a:r>
          </a:p>
          <a:p>
            <a:r>
              <a:rPr lang="cs-CZ" dirty="0" smtClean="0"/>
              <a:t>Porucha úsudku</a:t>
            </a:r>
          </a:p>
          <a:p>
            <a:r>
              <a:rPr lang="cs-CZ" dirty="0" smtClean="0"/>
              <a:t>Apraxie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760306" cy="23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9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Procvičování exekutivních funkcí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Sumarizace hlavní myšlenky (textu, článku, zprávy…)</a:t>
            </a:r>
          </a:p>
          <a:p>
            <a:endParaRPr lang="cs-CZ" dirty="0" smtClean="0"/>
          </a:p>
          <a:p>
            <a:r>
              <a:rPr lang="cs-CZ" dirty="0" smtClean="0"/>
              <a:t>Hledání potřebných informací v seznamu (na internetu, v </a:t>
            </a:r>
            <a:r>
              <a:rPr lang="cs-CZ" dirty="0" err="1" smtClean="0"/>
              <a:t>tel.seznamu</a:t>
            </a:r>
            <a:r>
              <a:rPr lang="cs-CZ" dirty="0" smtClean="0"/>
              <a:t>…)</a:t>
            </a:r>
          </a:p>
          <a:p>
            <a:endParaRPr lang="cs-CZ" dirty="0" smtClean="0"/>
          </a:p>
          <a:p>
            <a:r>
              <a:rPr lang="cs-CZ" dirty="0" smtClean="0"/>
              <a:t>Plánování projektů (sepsání kroků)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Rozšiřování kategorií (množiny)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1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Cvičení 1, autor: Šafářová, S.</a:t>
            </a:r>
            <a:endParaRPr lang="cs-CZ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08720"/>
            <a:ext cx="6480720" cy="57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188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1470</Words>
  <Application>Microsoft Office PowerPoint</Application>
  <PresentationFormat>Předvádění na obrazovce (4:3)</PresentationFormat>
  <Paragraphs>200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Kognitivní funkce - jejich diagnostika a trénink-</vt:lpstr>
      <vt:lpstr>Náplň hodiny</vt:lpstr>
      <vt:lpstr>Exekutivní funkce</vt:lpstr>
      <vt:lpstr>Exekutivní funkce</vt:lpstr>
      <vt:lpstr>Exekutivní funkce</vt:lpstr>
      <vt:lpstr>Dysexekutivní syndrom</vt:lpstr>
      <vt:lpstr>Další poruchy EF</vt:lpstr>
      <vt:lpstr>Procvičování exekutivních funkcí</vt:lpstr>
      <vt:lpstr>Cvičení 1, autor: Šafářová, S.</vt:lpstr>
      <vt:lpstr>Prostorová orientace</vt:lpstr>
      <vt:lpstr>Trasa: FF – náměstí Svobody</vt:lpstr>
      <vt:lpstr>Prostorová orientace</vt:lpstr>
      <vt:lpstr>Oblasti postižení PO</vt:lpstr>
      <vt:lpstr>Neglect syndrom</vt:lpstr>
      <vt:lpstr>Neglect syndrom</vt:lpstr>
      <vt:lpstr>Terapie poruch PO</vt:lpstr>
      <vt:lpstr>Cvičení 2, Cikánková, I.</vt:lpstr>
      <vt:lpstr>Mini mental Scale Examination (MMSE)</vt:lpstr>
      <vt:lpstr>Mini mental Scale Examination (MMSE)</vt:lpstr>
      <vt:lpstr>Mini mental Scale Examination (MMSE)</vt:lpstr>
      <vt:lpstr>Adenbrookský kognitivní test (ACE) </vt:lpstr>
      <vt:lpstr>Adenbrookský kognitivní test (ACE) </vt:lpstr>
      <vt:lpstr>Test kresby hodin (CDT)</vt:lpstr>
      <vt:lpstr>Cvičení 3, Babulík, V.</vt:lpstr>
      <vt:lpstr>Cévní mozková příhoda</vt:lpstr>
      <vt:lpstr>Mozkové tepny</vt:lpstr>
      <vt:lpstr>Ischemická CMP</vt:lpstr>
      <vt:lpstr>Následky ischemické CMP</vt:lpstr>
      <vt:lpstr>Postižení jednotlivých mozkových tepen</vt:lpstr>
      <vt:lpstr>Rozlišení ischemické x hemoragické CMP</vt:lpstr>
      <vt:lpstr>Hemoragické cévní mozkové příhody</vt:lpstr>
      <vt:lpstr>Následná léčba a rehabilitace</vt:lpstr>
      <vt:lpstr>Problémy v procesu rehabilitace</vt:lpstr>
      <vt:lpstr>Následná léčba a rehabilitace</vt:lpstr>
      <vt:lpstr>Následná léčba a rehabilitace</vt:lpstr>
      <vt:lpstr>Cvičení 4, Nováková, L.</vt:lpstr>
      <vt:lpstr>Literatura a zdroje:</vt:lpstr>
    </vt:vector>
  </TitlesOfParts>
  <Company>Konzervatoř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Kognitivní funkce - jejich diagnostika a trénink-</dc:title>
  <dc:creator>Aneta Dorazilova</dc:creator>
  <cp:lastModifiedBy>Aneta Dorazilová</cp:lastModifiedBy>
  <cp:revision>36</cp:revision>
  <dcterms:created xsi:type="dcterms:W3CDTF">2013-03-21T13:28:39Z</dcterms:created>
  <dcterms:modified xsi:type="dcterms:W3CDTF">2013-03-28T14:55:12Z</dcterms:modified>
</cp:coreProperties>
</file>