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87" r:id="rId4"/>
    <p:sldId id="259" r:id="rId5"/>
    <p:sldId id="282" r:id="rId6"/>
    <p:sldId id="280" r:id="rId7"/>
    <p:sldId id="294" r:id="rId8"/>
    <p:sldId id="295" r:id="rId9"/>
    <p:sldId id="284" r:id="rId10"/>
    <p:sldId id="269" r:id="rId11"/>
    <p:sldId id="281" r:id="rId12"/>
    <p:sldId id="275" r:id="rId13"/>
    <p:sldId id="277" r:id="rId14"/>
    <p:sldId id="296" r:id="rId15"/>
    <p:sldId id="285" r:id="rId16"/>
    <p:sldId id="278" r:id="rId17"/>
    <p:sldId id="291" r:id="rId18"/>
    <p:sldId id="288" r:id="rId19"/>
    <p:sldId id="276" r:id="rId20"/>
    <p:sldId id="289" r:id="rId21"/>
    <p:sldId id="258" r:id="rId22"/>
    <p:sldId id="260" r:id="rId23"/>
    <p:sldId id="283" r:id="rId24"/>
    <p:sldId id="290" r:id="rId25"/>
    <p:sldId id="293" r:id="rId26"/>
    <p:sldId id="261" r:id="rId27"/>
    <p:sldId id="264" r:id="rId28"/>
    <p:sldId id="262" r:id="rId29"/>
    <p:sldId id="265" r:id="rId30"/>
    <p:sldId id="263" r:id="rId31"/>
    <p:sldId id="274" r:id="rId32"/>
    <p:sldId id="297" r:id="rId33"/>
    <p:sldId id="266" r:id="rId34"/>
    <p:sldId id="267" r:id="rId35"/>
    <p:sldId id="270" r:id="rId36"/>
    <p:sldId id="273" r:id="rId37"/>
    <p:sldId id="268" r:id="rId38"/>
    <p:sldId id="279" r:id="rId39"/>
    <p:sldId id="292" r:id="rId40"/>
    <p:sldId id="286" r:id="rId41"/>
    <p:sldId id="27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8ECB3-BA47-4FAE-A1C5-DE2D587F1724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62C86-6494-48E3-BE69-345B4977E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85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62C86-6494-48E3-BE69-345B4977E79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55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86D9-19BE-49A9-AFA3-9C7DD8D7F52B}" type="datetimeFigureOut">
              <a:rPr lang="cs-CZ" smtClean="0"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79C10-C2E4-4F0E-B6B1-B8CCFA90062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th/66491/ff_m/diplomkab.tx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ubafasi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ad.com/" TargetMode="External"/><Relationship Id="rId2" Type="http://schemas.openxmlformats.org/officeDocument/2006/relationships/hyperlink" Target="http://www.vlada.cz/assets/media-centrum/aktualne/Zaostreno-1_12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ogy.net/zpravy-a-statistik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frm=1&amp;source=images&amp;cd=&amp;cad=rja&amp;docid=qi9DhcpOTy9tyM&amp;tbnid=K4de-xCS2qO-TM:&amp;ved=0CAUQjRw&amp;url=http%3A%2F%2Fit.wikipedia.org%2Fwiki%2FLev_Sem%25C3%25ABnovi%25C4%258D_Vygotskij&amp;ei=A7dmUdeLIqKo0QXB6YDoDw&amp;bvm=bv.45107431,d.bGE&amp;psig=AFQjCNFSw56T6CPFIgu7QkkSo2UWMSeMPg&amp;ust=13657724104457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docid=Lg-CQziWVPDBKM&amp;tbnid=q3ChefcRXxejDM:&amp;ved=0CAUQjRw&amp;url=http%3A%2F%2Fen.wikipedia.org%2Fwiki%2FAlexander_Luria&amp;ei=x7ZmUcmGNajT0QXtwoCQAw&amp;bvm=bv.45107431,d.bGE&amp;psig=AFQjCNGxnVNqVe5hw2-t2cN2Gk9m0MrS5A&amp;ust=13657723558942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0/08/29/magazine/29language-t.html?_r=2&amp;pagewanted=all&amp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pPr algn="r"/>
            <a:r>
              <a:rPr lang="cs-CZ" b="1" dirty="0" smtClean="0"/>
              <a:t>Kognitivní funkce</a:t>
            </a:r>
            <a:br>
              <a:rPr lang="cs-CZ" b="1" dirty="0" smtClean="0"/>
            </a:br>
            <a:r>
              <a:rPr lang="cs-CZ" b="1" dirty="0" smtClean="0"/>
              <a:t>- jejich diagnostika a trénink-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PSB_444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Jaro 2013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Aneta </a:t>
            </a:r>
            <a:r>
              <a:rPr lang="cs-CZ" b="1" dirty="0" err="1" smtClean="0">
                <a:solidFill>
                  <a:schemeClr val="tx1"/>
                </a:solidFill>
              </a:rPr>
              <a:t>Dorazilová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PsÚ</a:t>
            </a:r>
            <a:r>
              <a:rPr lang="cs-CZ" b="1" dirty="0" smtClean="0">
                <a:solidFill>
                  <a:schemeClr val="tx1"/>
                </a:solidFill>
              </a:rPr>
              <a:t> FFMU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Afázie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A – </a:t>
            </a:r>
            <a:r>
              <a:rPr lang="cs-CZ" i="1" dirty="0" err="1" smtClean="0"/>
              <a:t>fasis</a:t>
            </a:r>
            <a:r>
              <a:rPr lang="cs-CZ" i="1" dirty="0" smtClean="0"/>
              <a:t>; </a:t>
            </a:r>
            <a:r>
              <a:rPr lang="cs-CZ" dirty="0" smtClean="0"/>
              <a:t>nemluvnost, nepřítomnost řeči</a:t>
            </a:r>
          </a:p>
          <a:p>
            <a:r>
              <a:rPr lang="cs-CZ" dirty="0" smtClean="0"/>
              <a:t>Porucha produkce řeči i porozumění</a:t>
            </a:r>
          </a:p>
          <a:p>
            <a:r>
              <a:rPr lang="cs-CZ" dirty="0" smtClean="0"/>
              <a:t>Porucha vyhledávání vhodných výrazů</a:t>
            </a:r>
          </a:p>
          <a:p>
            <a:r>
              <a:rPr lang="cs-CZ" dirty="0" smtClean="0"/>
              <a:t>Poruchy v oblasti čtení a psaní</a:t>
            </a:r>
          </a:p>
          <a:p>
            <a:r>
              <a:rPr lang="cs-CZ" dirty="0" smtClean="0"/>
              <a:t>Způsobena zejména </a:t>
            </a:r>
            <a:r>
              <a:rPr lang="cs-CZ" b="1" dirty="0" smtClean="0"/>
              <a:t>organickým poškozením mozkové kůry dané hemisféry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smtClean="0"/>
              <a:t>… často poruchy dalších kognitivních funkcí</a:t>
            </a:r>
            <a:endParaRPr lang="cs-CZ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Oblasti mozku potřebné k řeči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22527" cy="38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5740" y="5317176"/>
            <a:ext cx="4711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dirty="0">
                <a:solidFill>
                  <a:prstClr val="black"/>
                </a:solidFill>
              </a:rPr>
              <a:t>http://morningreportmsh.blogspot.cz/2011/08/aphasia.html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45390"/>
            <a:ext cx="3781172" cy="259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74047" y="35730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http://www.ling.upenn.edu/courses/ling001/neurology.html</a:t>
            </a:r>
          </a:p>
        </p:txBody>
      </p:sp>
    </p:spTree>
    <p:extLst>
      <p:ext uri="{BB962C8B-B14F-4D97-AF65-F5344CB8AC3E}">
        <p14:creationId xmlns:p14="http://schemas.microsoft.com/office/powerpoint/2010/main" val="18991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Afázie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6131024" cy="464137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Afázie x dysfázie (vývojová)</a:t>
            </a:r>
          </a:p>
          <a:p>
            <a:r>
              <a:rPr lang="cs-CZ" dirty="0" smtClean="0"/>
              <a:t>Zasaženy: </a:t>
            </a:r>
            <a:r>
              <a:rPr lang="cs-CZ" dirty="0" err="1" smtClean="0"/>
              <a:t>fluence</a:t>
            </a:r>
            <a:r>
              <a:rPr lang="cs-CZ" dirty="0" smtClean="0"/>
              <a:t>, nominativní složka, </a:t>
            </a:r>
            <a:r>
              <a:rPr lang="cs-CZ" dirty="0" smtClean="0"/>
              <a:t>porozumění, produkce, </a:t>
            </a:r>
            <a:r>
              <a:rPr lang="cs-CZ" smtClean="0"/>
              <a:t>slovní zásoba, …</a:t>
            </a:r>
          </a:p>
          <a:p>
            <a:endParaRPr lang="cs-CZ" dirty="0" smtClean="0"/>
          </a:p>
          <a:p>
            <a:r>
              <a:rPr lang="cs-CZ" b="1" dirty="0" err="1" smtClean="0"/>
              <a:t>Brocova</a:t>
            </a:r>
            <a:r>
              <a:rPr lang="cs-CZ" b="1" dirty="0" smtClean="0"/>
              <a:t> </a:t>
            </a:r>
            <a:r>
              <a:rPr lang="cs-CZ" dirty="0" smtClean="0"/>
              <a:t>(špatné vyjadřování, pojmenovávání)</a:t>
            </a:r>
          </a:p>
          <a:p>
            <a:r>
              <a:rPr lang="cs-CZ" b="1" dirty="0" err="1" smtClean="0"/>
              <a:t>Wernickeho</a:t>
            </a:r>
            <a:r>
              <a:rPr lang="cs-CZ" dirty="0" smtClean="0"/>
              <a:t> (špatné porozumění)</a:t>
            </a:r>
          </a:p>
          <a:p>
            <a:pPr marL="0" indent="0">
              <a:buNone/>
            </a:pPr>
            <a:r>
              <a:rPr lang="cs-CZ" dirty="0" smtClean="0"/>
              <a:t>…častěji smíšená, globální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76" y="1196752"/>
            <a:ext cx="2772308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56176" y="3990030"/>
            <a:ext cx="298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http://www.aphasia.org/EmergencyResponder.html</a:t>
            </a:r>
          </a:p>
        </p:txBody>
      </p:sp>
    </p:spTree>
    <p:extLst>
      <p:ext uri="{BB962C8B-B14F-4D97-AF65-F5344CB8AC3E}">
        <p14:creationId xmlns:p14="http://schemas.microsoft.com/office/powerpoint/2010/main" val="5461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Klasifikace afázií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66030"/>
              </p:ext>
            </p:extLst>
          </p:nvPr>
        </p:nvGraphicFramePr>
        <p:xfrm>
          <a:off x="1835696" y="1916832"/>
          <a:ext cx="4824536" cy="4801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136948"/>
                <a:gridCol w="1116645"/>
                <a:gridCol w="1274799"/>
              </a:tblGrid>
              <a:tr h="27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Syndrom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Spontánní řeč,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Fluence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Opakování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Porozumění řeči                        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41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Globální afázie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absence,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stereotypie,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automatizmy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těžce narušené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těžce narušené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686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Transkortikální smíšená afázie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nonfluentní,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minimální řečová produkce, stereotypie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méně narušené, echolálie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středně těžké až těžké poruchy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41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Brocova</a:t>
                      </a:r>
                      <a:r>
                        <a:rPr lang="cs-CZ" sz="1200" b="1" dirty="0">
                          <a:effectLst/>
                        </a:rPr>
                        <a:t> afázie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nonfluentní,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agramatizmy,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parafázie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narušené,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agramatické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variabilní poruchy, lehké až středně těžké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41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Transkortikální motorická afázie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nonfluentní,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echolalická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méně narušené, echolálie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lehké až středně těžké poruchy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41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Wernickeho</a:t>
                      </a:r>
                      <a:r>
                        <a:rPr lang="cs-CZ" sz="1200" b="1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afázie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fluentní,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parafázie,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žargon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narušené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těžké poruchy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41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Transkortikální senzorická afázie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fluentní,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echolalická,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parafázie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méně narušené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echolálie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těžké poruchy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41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Kondukční afázie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fluentní, fonemické parafázie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těžce narušené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lehké poruchy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  <a:tr h="27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Anomická afázie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fluentní, pauzy,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opisy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zachované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lehké poruchy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02" marR="44002" marT="0" marB="0"/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251520" y="1196752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Tab. 1.: Bostonská klasifikace afázií </a:t>
            </a:r>
            <a:r>
              <a:rPr lang="cs-CZ" i="1" dirty="0"/>
              <a:t>(upraveno dle </a:t>
            </a:r>
            <a:r>
              <a:rPr lang="cs-CZ" i="1" dirty="0" err="1"/>
              <a:t>Cséfalvay</a:t>
            </a:r>
            <a:r>
              <a:rPr lang="cs-CZ" i="1" dirty="0"/>
              <a:t>, 1996, 2002 a Košťálová a kol., 2006)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848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Olomoucká klasifikace afázií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Expresivní</a:t>
            </a:r>
            <a:r>
              <a:rPr lang="cs-CZ" dirty="0" smtClean="0"/>
              <a:t> – neschopnost mluveného projevu</a:t>
            </a:r>
          </a:p>
          <a:p>
            <a:r>
              <a:rPr lang="cs-CZ" b="1" dirty="0" smtClean="0"/>
              <a:t>Integrační </a:t>
            </a:r>
            <a:r>
              <a:rPr lang="cs-CZ" dirty="0" smtClean="0"/>
              <a:t>– neschopnost zpracovávat </a:t>
            </a:r>
            <a:r>
              <a:rPr lang="cs-CZ" dirty="0" err="1" smtClean="0"/>
              <a:t>info</a:t>
            </a:r>
            <a:endParaRPr lang="cs-CZ" dirty="0" smtClean="0"/>
          </a:p>
          <a:p>
            <a:r>
              <a:rPr lang="cs-CZ" b="1" dirty="0" smtClean="0"/>
              <a:t>Percepční </a:t>
            </a:r>
            <a:r>
              <a:rPr lang="cs-CZ" dirty="0" smtClean="0"/>
              <a:t>– dekódování a porozumění</a:t>
            </a:r>
          </a:p>
          <a:p>
            <a:r>
              <a:rPr lang="cs-CZ" b="1" dirty="0" smtClean="0"/>
              <a:t>Amnestická</a:t>
            </a:r>
            <a:r>
              <a:rPr lang="cs-CZ" dirty="0" smtClean="0"/>
              <a:t> – „anomická“, četné latence</a:t>
            </a:r>
          </a:p>
          <a:p>
            <a:r>
              <a:rPr lang="cs-CZ" b="1" dirty="0" smtClean="0"/>
              <a:t>Globální </a:t>
            </a:r>
            <a:r>
              <a:rPr lang="cs-CZ" dirty="0" smtClean="0"/>
              <a:t>– nejtěžší; porozumění řeči</a:t>
            </a:r>
            <a:r>
              <a:rPr lang="cs-CZ" dirty="0"/>
              <a:t>, spontánní </a:t>
            </a:r>
            <a:r>
              <a:rPr lang="cs-CZ" dirty="0" smtClean="0"/>
              <a:t>řeč, opakování, </a:t>
            </a:r>
            <a:r>
              <a:rPr lang="pt-BR" dirty="0" smtClean="0"/>
              <a:t>pojmenovávání</a:t>
            </a:r>
            <a:r>
              <a:rPr lang="pt-BR" dirty="0"/>
              <a:t>, orientace v </a:t>
            </a:r>
            <a:r>
              <a:rPr lang="pt-BR" dirty="0" smtClean="0"/>
              <a:t>prosto</a:t>
            </a:r>
            <a:r>
              <a:rPr lang="cs-CZ" dirty="0" smtClean="0"/>
              <a:t>r</a:t>
            </a:r>
            <a:r>
              <a:rPr lang="pt-BR" dirty="0" smtClean="0"/>
              <a:t>u </a:t>
            </a:r>
            <a:r>
              <a:rPr lang="pt-BR" dirty="0"/>
              <a:t>i </a:t>
            </a:r>
            <a:r>
              <a:rPr lang="cs-CZ" dirty="0" smtClean="0"/>
              <a:t>č</a:t>
            </a:r>
            <a:r>
              <a:rPr lang="pt-BR" dirty="0" smtClean="0"/>
              <a:t>ase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Mnoho dalších klasifikací:  </a:t>
            </a:r>
            <a:r>
              <a:rPr lang="cs-CZ" dirty="0" err="1" smtClean="0"/>
              <a:t>Lurijova</a:t>
            </a:r>
            <a:r>
              <a:rPr lang="cs-CZ" dirty="0" smtClean="0"/>
              <a:t> (1983), Hrbkova (1963)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7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Afázie jako komplexní poškození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Poruchy pozornosti: </a:t>
            </a:r>
            <a:r>
              <a:rPr lang="cs-CZ" dirty="0" smtClean="0"/>
              <a:t>střídání, rozdělení, udržení</a:t>
            </a:r>
          </a:p>
          <a:p>
            <a:r>
              <a:rPr lang="cs-CZ" b="1" dirty="0" smtClean="0"/>
              <a:t>Poruchy myšlení: </a:t>
            </a:r>
            <a:r>
              <a:rPr lang="cs-CZ" dirty="0" smtClean="0"/>
              <a:t>zejména tvořivé myšlení</a:t>
            </a:r>
          </a:p>
          <a:p>
            <a:r>
              <a:rPr lang="cs-CZ" dirty="0" smtClean="0"/>
              <a:t>Pomalejší psychomotorické tempo</a:t>
            </a:r>
          </a:p>
          <a:p>
            <a:r>
              <a:rPr lang="cs-CZ" dirty="0" smtClean="0"/>
              <a:t>jaké </a:t>
            </a:r>
            <a:r>
              <a:rPr lang="cs-CZ" dirty="0"/>
              <a:t>strategie pacient používá (gesta, kresba, ukazování …)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2" y="4499748"/>
            <a:ext cx="259035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9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Kognitivní rehabilitace afázie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Logopedie</a:t>
            </a:r>
          </a:p>
          <a:p>
            <a:r>
              <a:rPr lang="cs-CZ" dirty="0" err="1" smtClean="0"/>
              <a:t>Neurorehabilitace</a:t>
            </a:r>
            <a:r>
              <a:rPr lang="cs-CZ" dirty="0" smtClean="0"/>
              <a:t> – kognitivní trénink </a:t>
            </a:r>
          </a:p>
          <a:p>
            <a:pPr marL="0" indent="0">
              <a:buNone/>
            </a:pPr>
            <a:r>
              <a:rPr lang="cs-CZ" dirty="0" smtClean="0"/>
              <a:t>    (důležitost práce doma)</a:t>
            </a:r>
          </a:p>
          <a:p>
            <a:r>
              <a:rPr lang="cs-CZ" dirty="0" smtClean="0"/>
              <a:t>Skupinová terapie – s dalšími osobami po CMP (nejen s afatiky!), s rodinnými příslušníky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Často a krátce, udržovat kontakty, ke zlepšení může docházet i po delší době</a:t>
            </a:r>
          </a:p>
          <a:p>
            <a:r>
              <a:rPr lang="cs-CZ" dirty="0"/>
              <a:t>Více na: </a:t>
            </a:r>
            <a:r>
              <a:rPr lang="cs-CZ" dirty="0">
                <a:hlinkClick r:id="rId2"/>
              </a:rPr>
              <a:t>http://www.klubafasie.com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Cvičení na řeč a slovní zásobu - obecně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700808"/>
            <a:ext cx="6120680" cy="489654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Výslovnost:</a:t>
            </a:r>
            <a:r>
              <a:rPr lang="cs-CZ" dirty="0" smtClean="0"/>
              <a:t> jazykolamy, rýmy, podobně znějící slova (bez – pes, prak – drak…), </a:t>
            </a:r>
            <a:r>
              <a:rPr lang="cs-CZ" dirty="0" err="1" smtClean="0"/>
              <a:t>oromotorika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Antonyma, synonyma</a:t>
            </a:r>
          </a:p>
          <a:p>
            <a:r>
              <a:rPr lang="cs-CZ" b="1" dirty="0" smtClean="0"/>
              <a:t>Automatická řeč, rozmluvení: </a:t>
            </a:r>
            <a:r>
              <a:rPr lang="cs-CZ" dirty="0" smtClean="0"/>
              <a:t>přísloví, dny v týdnu, měsíce</a:t>
            </a:r>
          </a:p>
          <a:p>
            <a:r>
              <a:rPr lang="cs-CZ" b="1" dirty="0" smtClean="0"/>
              <a:t>Výbavnost: </a:t>
            </a:r>
            <a:r>
              <a:rPr lang="cs-CZ" dirty="0" smtClean="0"/>
              <a:t>slovní fotbal, slovní had, slovní pyramida, město – jméno, slova na písmenko</a:t>
            </a:r>
          </a:p>
          <a:p>
            <a:r>
              <a:rPr lang="cs-CZ" dirty="0" smtClean="0"/>
              <a:t>Pojmenovávání obrázků, opakování, čtení, popis situací…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6" y="1772816"/>
            <a:ext cx="2751181" cy="252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Tvorba slov z písmen (Roháčková, K.)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5" y="1700808"/>
            <a:ext cx="745354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Mississippi Aphasia Screening Test (MAST)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9 </a:t>
            </a:r>
            <a:r>
              <a:rPr lang="cs-CZ" dirty="0" err="1" smtClean="0"/>
              <a:t>subtestů</a:t>
            </a:r>
            <a:r>
              <a:rPr lang="cs-CZ" dirty="0" smtClean="0"/>
              <a:t>, 5 – 15 minut</a:t>
            </a:r>
          </a:p>
          <a:p>
            <a:r>
              <a:rPr lang="cs-CZ" dirty="0" smtClean="0"/>
              <a:t>Změny v jazykových schopnostech v průběhu času</a:t>
            </a:r>
          </a:p>
          <a:p>
            <a:r>
              <a:rPr lang="cs-CZ" dirty="0" smtClean="0"/>
              <a:t>Autoři: </a:t>
            </a:r>
            <a:r>
              <a:rPr lang="cs-CZ" b="1" dirty="0" err="1" smtClean="0"/>
              <a:t>Nakase</a:t>
            </a:r>
            <a:r>
              <a:rPr lang="cs-CZ" b="1" dirty="0" smtClean="0"/>
              <a:t> – Thompson, R. </a:t>
            </a:r>
            <a:r>
              <a:rPr lang="cs-CZ" dirty="0" smtClean="0"/>
              <a:t>a kol., </a:t>
            </a:r>
            <a:r>
              <a:rPr lang="cs-CZ" dirty="0" err="1" smtClean="0"/>
              <a:t>Methodist</a:t>
            </a:r>
            <a:r>
              <a:rPr lang="cs-CZ" dirty="0" smtClean="0"/>
              <a:t> </a:t>
            </a:r>
            <a:r>
              <a:rPr lang="cs-CZ" dirty="0" err="1"/>
              <a:t>R</a:t>
            </a:r>
            <a:r>
              <a:rPr lang="cs-CZ" dirty="0" err="1" smtClean="0"/>
              <a:t>ehabilitation</a:t>
            </a:r>
            <a:r>
              <a:rPr lang="cs-CZ" dirty="0" smtClean="0"/>
              <a:t> Center</a:t>
            </a:r>
          </a:p>
          <a:p>
            <a:r>
              <a:rPr lang="cs-CZ" dirty="0" smtClean="0"/>
              <a:t>Výhody: jednoduchý, krátký, lze jej použít opakovaně</a:t>
            </a:r>
          </a:p>
          <a:p>
            <a:r>
              <a:rPr lang="cs-CZ" dirty="0" smtClean="0"/>
              <a:t>Detekce a vývoj afázie, do budoucna afázie x demence</a:t>
            </a:r>
          </a:p>
        </p:txBody>
      </p:sp>
    </p:spTree>
    <p:extLst>
      <p:ext uri="{BB962C8B-B14F-4D97-AF65-F5344CB8AC3E}">
        <p14:creationId xmlns:p14="http://schemas.microsoft.com/office/powerpoint/2010/main" val="13615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hodiny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Jazyk a řeč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Afázie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Mississippi </a:t>
            </a:r>
            <a:r>
              <a:rPr lang="cs-CZ" dirty="0" err="1" smtClean="0"/>
              <a:t>Aphasia</a:t>
            </a:r>
            <a:r>
              <a:rPr lang="cs-CZ" dirty="0" smtClean="0"/>
              <a:t> </a:t>
            </a:r>
            <a:r>
              <a:rPr lang="cs-CZ" dirty="0" err="1" smtClean="0"/>
              <a:t>Screening</a:t>
            </a:r>
            <a:r>
              <a:rPr lang="cs-CZ" dirty="0" smtClean="0"/>
              <a:t> Test (MAST)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Kognitivní deficit vyvolaný užíváním alkoholu a jiných návykových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Části záznamového archu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Osobní a anamnestická data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Souhrn výsledků devíti </a:t>
            </a:r>
            <a:r>
              <a:rPr lang="cs-CZ" dirty="0" err="1" smtClean="0"/>
              <a:t>subtestů</a:t>
            </a:r>
            <a:r>
              <a:rPr lang="cs-CZ" dirty="0" smtClean="0"/>
              <a:t>, index produkce, receptivní a celkový index</a:t>
            </a:r>
          </a:p>
          <a:p>
            <a:pPr marL="0" indent="0">
              <a:buNone/>
            </a:pPr>
            <a:r>
              <a:rPr lang="cs-CZ" b="1" dirty="0" smtClean="0"/>
              <a:t>Celkový jazykový index </a:t>
            </a:r>
            <a:r>
              <a:rPr lang="cs-CZ" dirty="0" smtClean="0"/>
              <a:t>= </a:t>
            </a:r>
            <a:r>
              <a:rPr lang="cs-CZ" dirty="0" err="1" smtClean="0"/>
              <a:t>i.produkce</a:t>
            </a:r>
            <a:r>
              <a:rPr lang="cs-CZ" dirty="0" smtClean="0"/>
              <a:t> + i. receptivní; max. 100 bodů</a:t>
            </a:r>
          </a:p>
          <a:p>
            <a:pPr marL="0" indent="0">
              <a:buNone/>
            </a:pPr>
            <a:r>
              <a:rPr lang="cs-CZ" dirty="0" smtClean="0"/>
              <a:t>1.-5. </a:t>
            </a:r>
            <a:r>
              <a:rPr lang="cs-CZ" dirty="0" err="1" smtClean="0"/>
              <a:t>subtest</a:t>
            </a:r>
            <a:r>
              <a:rPr lang="cs-CZ" dirty="0" smtClean="0"/>
              <a:t> – IP, 6.-9.subtest – IR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  normy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25" y="5013176"/>
            <a:ext cx="4905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Mississippi </a:t>
            </a:r>
            <a:r>
              <a:rPr lang="cs-CZ" b="1" dirty="0" err="1" smtClean="0"/>
              <a:t>Aphasia</a:t>
            </a:r>
            <a:r>
              <a:rPr lang="cs-CZ" b="1" dirty="0" smtClean="0"/>
              <a:t> </a:t>
            </a:r>
            <a:r>
              <a:rPr lang="cs-CZ" b="1" dirty="0" err="1" smtClean="0"/>
              <a:t>Screening</a:t>
            </a:r>
            <a:r>
              <a:rPr lang="cs-CZ" b="1" dirty="0" smtClean="0"/>
              <a:t> Test (MAST)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7011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Mississippi </a:t>
            </a:r>
            <a:r>
              <a:rPr lang="cs-CZ" b="1" dirty="0" err="1" smtClean="0"/>
              <a:t>Aphasia</a:t>
            </a:r>
            <a:r>
              <a:rPr lang="cs-CZ" b="1" dirty="0" smtClean="0"/>
              <a:t> </a:t>
            </a:r>
            <a:r>
              <a:rPr lang="cs-CZ" b="1" dirty="0" err="1" smtClean="0"/>
              <a:t>Screening</a:t>
            </a:r>
            <a:r>
              <a:rPr lang="cs-CZ" b="1" dirty="0" smtClean="0"/>
              <a:t> Test (MAST)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598676" cy="504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k MAST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Pojmenovávání objektů      Podnětová fotografie     </a:t>
            </a:r>
            <a:endParaRPr lang="cs-CZ" dirty="0"/>
          </a:p>
        </p:txBody>
      </p:sp>
      <p:pic>
        <p:nvPicPr>
          <p:cNvPr id="2050" name="Picture 2" descr="D:\cerebrum\MAST\pojmenovani objektu m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0" y="1916832"/>
            <a:ext cx="415711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erebrum\MAST\stimulusm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16832"/>
            <a:ext cx="4195811" cy="30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Administrace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Mluvíme srozumitelně</a:t>
            </a:r>
          </a:p>
          <a:p>
            <a:r>
              <a:rPr lang="cs-CZ" dirty="0" smtClean="0"/>
              <a:t>Zjistíme, zda pacient dobře vidí (brýle) a slyší (naslouchadlo)</a:t>
            </a:r>
          </a:p>
          <a:p>
            <a:r>
              <a:rPr lang="cs-CZ" dirty="0" smtClean="0"/>
              <a:t>Zaznamenáme již diagnostikované poruchy</a:t>
            </a:r>
          </a:p>
          <a:p>
            <a:r>
              <a:rPr lang="cs-CZ" dirty="0" smtClean="0"/>
              <a:t>Přítomní příbuzní mohou kontrolovat pravdivost údajů (bydliště atd.), ale ne zasahovat do testu (napovídat, doplňovat</a:t>
            </a:r>
            <a:r>
              <a:rPr lang="cs-CZ" dirty="0" smtClean="0"/>
              <a:t>…)</a:t>
            </a:r>
          </a:p>
          <a:p>
            <a:endParaRPr lang="cs-CZ" dirty="0"/>
          </a:p>
          <a:p>
            <a:r>
              <a:rPr lang="cs-CZ" dirty="0" smtClean="0"/>
              <a:t>Další testy: Boston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Aphasia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/>
              <a:t> </a:t>
            </a:r>
            <a:r>
              <a:rPr lang="cs-CZ" dirty="0" smtClean="0"/>
              <a:t>(BDAE), Western </a:t>
            </a:r>
            <a:r>
              <a:rPr lang="cs-CZ" dirty="0" err="1" smtClean="0"/>
              <a:t>Aphasia</a:t>
            </a:r>
            <a:r>
              <a:rPr lang="cs-CZ" dirty="0" smtClean="0"/>
              <a:t> </a:t>
            </a:r>
            <a:r>
              <a:rPr lang="cs-CZ" dirty="0" err="1" smtClean="0"/>
              <a:t>Battery</a:t>
            </a:r>
            <a:r>
              <a:rPr lang="cs-CZ" dirty="0" smtClean="0"/>
              <a:t> (WAB), Token test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řeči (Ošlejšková, L.)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04856" cy="560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Kognitivní funkce a alkohol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Akutní intoxikace alkoholová (dle MKN -10 F1x.0):</a:t>
            </a:r>
          </a:p>
          <a:p>
            <a:r>
              <a:rPr lang="cs-CZ" dirty="0" err="1" smtClean="0"/>
              <a:t>Dezinhibice</a:t>
            </a:r>
            <a:endParaRPr lang="cs-CZ" dirty="0" smtClean="0"/>
          </a:p>
          <a:p>
            <a:r>
              <a:rPr lang="cs-CZ" dirty="0" smtClean="0"/>
              <a:t>Hádavost</a:t>
            </a:r>
          </a:p>
          <a:p>
            <a:r>
              <a:rPr lang="cs-CZ" dirty="0" smtClean="0"/>
              <a:t>Agrese</a:t>
            </a:r>
          </a:p>
          <a:p>
            <a:r>
              <a:rPr lang="cs-CZ" dirty="0" smtClean="0"/>
              <a:t>Labilita nálady</a:t>
            </a:r>
          </a:p>
          <a:p>
            <a:r>
              <a:rPr lang="cs-CZ" b="1" dirty="0" smtClean="0"/>
              <a:t>Zhoršená pozornost a úsudek</a:t>
            </a:r>
          </a:p>
          <a:p>
            <a:r>
              <a:rPr lang="cs-CZ" dirty="0" smtClean="0"/>
              <a:t>Narušení osobních činností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Kognitivní funkce a 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A. zhoršuje komunikaci mezi mozkovými buňkami</a:t>
            </a:r>
          </a:p>
          <a:p>
            <a:r>
              <a:rPr lang="cs-CZ" dirty="0" smtClean="0"/>
              <a:t>Poškozuje zejména myelinové spoje mezi neurony</a:t>
            </a:r>
          </a:p>
          <a:p>
            <a:r>
              <a:rPr lang="cs-CZ" dirty="0" smtClean="0"/>
              <a:t>A. v dospívání – zhoubný vliv na vývoj mozku a funkci paměti</a:t>
            </a:r>
          </a:p>
          <a:p>
            <a:endParaRPr lang="cs-CZ" dirty="0"/>
          </a:p>
          <a:p>
            <a:r>
              <a:rPr lang="cs-CZ" b="1" dirty="0" smtClean="0"/>
              <a:t>Opakované odvykací stavy mohou vést k dlouhodobému narušení KF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Kognitivní funkce a alkohol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Výrazné zhoršení funkce </a:t>
            </a:r>
            <a:r>
              <a:rPr lang="cs-CZ" dirty="0" err="1" smtClean="0"/>
              <a:t>hipokampu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(zhoršení funkce </a:t>
            </a:r>
            <a:r>
              <a:rPr lang="cs-CZ" dirty="0" err="1" smtClean="0"/>
              <a:t>neurotransmiteru</a:t>
            </a:r>
            <a:r>
              <a:rPr lang="cs-CZ" dirty="0" smtClean="0"/>
              <a:t> </a:t>
            </a:r>
            <a:r>
              <a:rPr lang="cs-CZ" dirty="0" err="1" smtClean="0"/>
              <a:t>glutamátu</a:t>
            </a:r>
            <a:r>
              <a:rPr lang="cs-CZ" dirty="0" smtClean="0"/>
              <a:t> v této oblasti)</a:t>
            </a:r>
          </a:p>
          <a:p>
            <a:r>
              <a:rPr lang="cs-CZ" dirty="0" smtClean="0"/>
              <a:t>Výrazné ovlivnění frontálního laloku (plánování, rozhodování, sebeovládání)</a:t>
            </a:r>
          </a:p>
          <a:p>
            <a:r>
              <a:rPr lang="cs-CZ" b="1" dirty="0" smtClean="0"/>
              <a:t>Bažení</a:t>
            </a:r>
            <a:r>
              <a:rPr lang="cs-CZ" sz="4000" b="1" dirty="0" smtClean="0"/>
              <a:t> - </a:t>
            </a:r>
            <a:r>
              <a:rPr lang="cs-CZ" dirty="0"/>
              <a:t>v</a:t>
            </a:r>
            <a:r>
              <a:rPr lang="cs-CZ" dirty="0" smtClean="0"/>
              <a:t>ětší </a:t>
            </a:r>
            <a:r>
              <a:rPr lang="cs-CZ" dirty="0"/>
              <a:t>spotřeba </a:t>
            </a:r>
            <a:r>
              <a:rPr lang="cs-CZ" dirty="0" smtClean="0"/>
              <a:t>kyslíku v </a:t>
            </a:r>
            <a:r>
              <a:rPr lang="cs-CZ" dirty="0"/>
              <a:t>určitých částech </a:t>
            </a:r>
            <a:r>
              <a:rPr lang="cs-CZ" dirty="0" smtClean="0"/>
              <a:t>mozku (limbický </a:t>
            </a:r>
            <a:r>
              <a:rPr lang="cs-CZ" dirty="0"/>
              <a:t>systém)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Kognitivní funkce a 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Alkohol a příznaky stárnutí: zvýšení krevního tlaku </a:t>
            </a:r>
            <a:r>
              <a:rPr lang="cs-CZ" dirty="0" smtClean="0">
                <a:sym typeface="Wingdings" pitchFamily="2" charset="2"/>
              </a:rPr>
              <a:t> vyšší riziko CMP</a:t>
            </a:r>
          </a:p>
          <a:p>
            <a:r>
              <a:rPr lang="cs-CZ" dirty="0" smtClean="0">
                <a:sym typeface="Wingdings" pitchFamily="2" charset="2"/>
              </a:rPr>
              <a:t>Alkohol po prodělané CMP: nebezpečná kombinace, rychlé zhoršení stavu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FAS – fetální alkoholový syndrom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Podle indicií doplň známé přísloví: (Cikánková, I.)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602"/>
            <a:ext cx="3528392" cy="49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888432" cy="453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Alkoholové okénko (palimpsest)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835350"/>
          </a:xfrm>
        </p:spPr>
        <p:txBody>
          <a:bodyPr>
            <a:normAutofit/>
          </a:bodyPr>
          <a:lstStyle/>
          <a:p>
            <a:r>
              <a:rPr lang="cs-CZ" b="1" dirty="0" smtClean="0"/>
              <a:t>Bloková</a:t>
            </a:r>
            <a:r>
              <a:rPr lang="cs-CZ" dirty="0" smtClean="0"/>
              <a:t> (souvislá)</a:t>
            </a:r>
          </a:p>
          <a:p>
            <a:r>
              <a:rPr lang="cs-CZ" b="1" dirty="0" smtClean="0"/>
              <a:t>Ostrůvkovitá </a:t>
            </a:r>
            <a:r>
              <a:rPr lang="cs-CZ" dirty="0" smtClean="0"/>
              <a:t>(méně častá, alkohol na lačno, naráz větší množství)</a:t>
            </a:r>
          </a:p>
          <a:p>
            <a:r>
              <a:rPr lang="cs-CZ" dirty="0" smtClean="0"/>
              <a:t>Mohou </a:t>
            </a:r>
            <a:r>
              <a:rPr lang="cs-CZ" dirty="0"/>
              <a:t>být varovným příznakem větší zranitelnosti mozku.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3074" name="Picture 2" descr="http://4.bp.blogspot.com/-_8ms5lpIALA/Td-ziDEP85I/AAAAAAAAE-A/fVjq3S86Pdw/s1600/riverwalk-alcoh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3161928" cy="3438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</a:t>
            </a:r>
            <a:r>
              <a:rPr lang="cs-CZ" b="1" dirty="0" smtClean="0"/>
              <a:t>lkohol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.2010: 10 000 osob léčeno, 27 000 osob hospitalizováno v ČR</a:t>
            </a:r>
          </a:p>
          <a:p>
            <a:r>
              <a:rPr lang="cs-CZ" dirty="0" smtClean="0"/>
              <a:t>1/3 mužů a 1/10 žen v ČR pije škodlivým a rizikových způsobem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Pokuste se správně přečíst text (</a:t>
            </a:r>
            <a:r>
              <a:rPr lang="cs-CZ" b="1" dirty="0" err="1" smtClean="0"/>
              <a:t>Babulík</a:t>
            </a:r>
            <a:r>
              <a:rPr lang="cs-CZ" b="1" dirty="0" smtClean="0"/>
              <a:t>, V.)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 bylo </a:t>
            </a:r>
            <a:r>
              <a:rPr lang="cs-CZ" dirty="0" err="1"/>
              <a:t>jaor</a:t>
            </a:r>
            <a:r>
              <a:rPr lang="cs-CZ" dirty="0"/>
              <a:t>. </a:t>
            </a:r>
            <a:r>
              <a:rPr lang="cs-CZ" dirty="0" err="1"/>
              <a:t>Veškco</a:t>
            </a:r>
            <a:r>
              <a:rPr lang="cs-CZ" dirty="0"/>
              <a:t>, </a:t>
            </a:r>
            <a:r>
              <a:rPr lang="cs-CZ" dirty="0" err="1"/>
              <a:t>ševcko</a:t>
            </a:r>
            <a:r>
              <a:rPr lang="cs-CZ" dirty="0"/>
              <a:t> </a:t>
            </a:r>
            <a:r>
              <a:rPr lang="cs-CZ" dirty="0" err="1"/>
              <a:t>kevtlo</a:t>
            </a:r>
            <a:r>
              <a:rPr lang="cs-CZ" dirty="0"/>
              <a:t>, a ty </a:t>
            </a:r>
            <a:r>
              <a:rPr lang="cs-CZ" dirty="0" err="1"/>
              <a:t>včley</a:t>
            </a:r>
            <a:r>
              <a:rPr lang="cs-CZ" dirty="0"/>
              <a:t> </a:t>
            </a:r>
            <a:r>
              <a:rPr lang="cs-CZ" dirty="0" err="1"/>
              <a:t>toilk</a:t>
            </a:r>
            <a:r>
              <a:rPr lang="cs-CZ" dirty="0"/>
              <a:t> </a:t>
            </a:r>
            <a:r>
              <a:rPr lang="cs-CZ" dirty="0" err="1"/>
              <a:t>bzčuely</a:t>
            </a:r>
            <a:r>
              <a:rPr lang="cs-CZ" dirty="0"/>
              <a:t>, a ta </a:t>
            </a:r>
            <a:r>
              <a:rPr lang="cs-CZ" dirty="0" err="1"/>
              <a:t>tvára</a:t>
            </a:r>
            <a:r>
              <a:rPr lang="cs-CZ" dirty="0"/>
              <a:t> byla </a:t>
            </a:r>
            <a:r>
              <a:rPr lang="cs-CZ" dirty="0" err="1"/>
              <a:t>tavoká</a:t>
            </a:r>
            <a:r>
              <a:rPr lang="cs-CZ" dirty="0"/>
              <a:t> </a:t>
            </a:r>
            <a:r>
              <a:rPr lang="cs-CZ" dirty="0" err="1"/>
              <a:t>vekilá</a:t>
            </a:r>
            <a:r>
              <a:rPr lang="cs-CZ" dirty="0"/>
              <a:t>, a ta rosa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gránaty</a:t>
            </a:r>
            <a:r>
              <a:rPr lang="cs-CZ" dirty="0"/>
              <a:t>, a ti </a:t>
            </a:r>
            <a:r>
              <a:rPr lang="cs-CZ" dirty="0" err="1"/>
              <a:t>ptácči</a:t>
            </a:r>
            <a:r>
              <a:rPr lang="cs-CZ" dirty="0"/>
              <a:t> </a:t>
            </a:r>
            <a:r>
              <a:rPr lang="cs-CZ" dirty="0" err="1"/>
              <a:t>tilok</a:t>
            </a:r>
            <a:r>
              <a:rPr lang="cs-CZ" dirty="0"/>
              <a:t> </a:t>
            </a:r>
            <a:r>
              <a:rPr lang="cs-CZ" dirty="0" err="1"/>
              <a:t>zpílavi</a:t>
            </a:r>
            <a:r>
              <a:rPr lang="cs-CZ" dirty="0"/>
              <a:t>, a ti </a:t>
            </a:r>
            <a:r>
              <a:rPr lang="cs-CZ" dirty="0" err="1"/>
              <a:t>cvčrci</a:t>
            </a:r>
            <a:r>
              <a:rPr lang="cs-CZ" dirty="0"/>
              <a:t> - ale ti se </a:t>
            </a:r>
            <a:r>
              <a:rPr lang="cs-CZ" dirty="0" err="1"/>
              <a:t>ncěo</a:t>
            </a:r>
            <a:r>
              <a:rPr lang="cs-CZ" dirty="0"/>
              <a:t> </a:t>
            </a:r>
            <a:r>
              <a:rPr lang="cs-CZ" dirty="0" err="1"/>
              <a:t>nacrvleči</a:t>
            </a:r>
            <a:r>
              <a:rPr lang="cs-CZ" dirty="0"/>
              <a:t>! A </a:t>
            </a:r>
            <a:r>
              <a:rPr lang="cs-CZ" dirty="0" err="1"/>
              <a:t>bruocči</a:t>
            </a:r>
            <a:r>
              <a:rPr lang="cs-CZ" dirty="0"/>
              <a:t> už </a:t>
            </a:r>
            <a:r>
              <a:rPr lang="cs-CZ" dirty="0" err="1"/>
              <a:t>neěmli</a:t>
            </a:r>
            <a:r>
              <a:rPr lang="cs-CZ" dirty="0"/>
              <a:t> stání. </a:t>
            </a:r>
            <a:r>
              <a:rPr lang="cs-CZ" dirty="0" err="1"/>
              <a:t>Slnuko</a:t>
            </a:r>
            <a:r>
              <a:rPr lang="cs-CZ" dirty="0"/>
              <a:t> se </a:t>
            </a:r>
            <a:r>
              <a:rPr lang="cs-CZ" dirty="0" err="1"/>
              <a:t>terpv</a:t>
            </a:r>
            <a:r>
              <a:rPr lang="cs-CZ" dirty="0"/>
              <a:t> </a:t>
            </a:r>
            <a:r>
              <a:rPr lang="cs-CZ" dirty="0" err="1"/>
              <a:t>kloinlo</a:t>
            </a:r>
            <a:r>
              <a:rPr lang="cs-CZ" dirty="0"/>
              <a:t> k </a:t>
            </a:r>
            <a:r>
              <a:rPr lang="cs-CZ" dirty="0" err="1"/>
              <a:t>zápdau</a:t>
            </a:r>
            <a:r>
              <a:rPr lang="cs-CZ" dirty="0"/>
              <a:t>, a už </a:t>
            </a:r>
            <a:r>
              <a:rPr lang="cs-CZ" dirty="0" err="1"/>
              <a:t>byil</a:t>
            </a:r>
            <a:r>
              <a:rPr lang="cs-CZ" dirty="0"/>
              <a:t> </a:t>
            </a:r>
            <a:r>
              <a:rPr lang="cs-CZ" dirty="0" err="1"/>
              <a:t>přde</a:t>
            </a:r>
            <a:r>
              <a:rPr lang="cs-CZ" dirty="0"/>
              <a:t> </a:t>
            </a:r>
            <a:r>
              <a:rPr lang="cs-CZ" dirty="0" err="1"/>
              <a:t>chaluopkuo</a:t>
            </a:r>
            <a:r>
              <a:rPr lang="cs-CZ" dirty="0"/>
              <a:t>, </a:t>
            </a:r>
            <a:r>
              <a:rPr lang="cs-CZ" dirty="0" err="1"/>
              <a:t>vznáešli</a:t>
            </a:r>
            <a:r>
              <a:rPr lang="cs-CZ" dirty="0"/>
              <a:t> se do </a:t>
            </a:r>
            <a:r>
              <a:rPr lang="cs-CZ" dirty="0" err="1"/>
              <a:t>pověřtí</a:t>
            </a:r>
            <a:r>
              <a:rPr lang="cs-CZ" dirty="0"/>
              <a:t>, </a:t>
            </a:r>
            <a:r>
              <a:rPr lang="cs-CZ" dirty="0" err="1"/>
              <a:t>jeedn</a:t>
            </a:r>
            <a:r>
              <a:rPr lang="cs-CZ" dirty="0"/>
              <a:t> výš </a:t>
            </a:r>
            <a:r>
              <a:rPr lang="cs-CZ" dirty="0" err="1"/>
              <a:t>nže</a:t>
            </a:r>
            <a:r>
              <a:rPr lang="cs-CZ" dirty="0"/>
              <a:t> </a:t>
            </a:r>
            <a:r>
              <a:rPr lang="cs-CZ" dirty="0" err="1"/>
              <a:t>drhuý</a:t>
            </a:r>
            <a:r>
              <a:rPr lang="cs-CZ" dirty="0"/>
              <a:t>. A </a:t>
            </a:r>
            <a:r>
              <a:rPr lang="cs-CZ" dirty="0" err="1"/>
              <a:t>kydž</a:t>
            </a:r>
            <a:r>
              <a:rPr lang="cs-CZ" dirty="0"/>
              <a:t> </a:t>
            </a:r>
            <a:r>
              <a:rPr lang="cs-CZ" dirty="0" err="1"/>
              <a:t>viědli</a:t>
            </a:r>
            <a:r>
              <a:rPr lang="cs-CZ" dirty="0"/>
              <a:t> tam od </a:t>
            </a:r>
            <a:r>
              <a:rPr lang="cs-CZ" dirty="0" err="1"/>
              <a:t>hájčeku</a:t>
            </a:r>
            <a:r>
              <a:rPr lang="cs-CZ" dirty="0"/>
              <a:t> Janinku </a:t>
            </a:r>
            <a:r>
              <a:rPr lang="cs-CZ" dirty="0" err="1"/>
              <a:t>přiáchzet</a:t>
            </a:r>
            <a:r>
              <a:rPr lang="cs-CZ" dirty="0"/>
              <a:t>, </a:t>
            </a:r>
            <a:r>
              <a:rPr lang="cs-CZ" dirty="0" err="1"/>
              <a:t>leětli</a:t>
            </a:r>
            <a:r>
              <a:rPr lang="cs-CZ" dirty="0"/>
              <a:t> jí </a:t>
            </a:r>
            <a:r>
              <a:rPr lang="cs-CZ" dirty="0" err="1"/>
              <a:t>narpoti</a:t>
            </a:r>
            <a:r>
              <a:rPr lang="cs-CZ" dirty="0"/>
              <a:t> a </a:t>
            </a:r>
            <a:r>
              <a:rPr lang="cs-CZ" dirty="0" err="1"/>
              <a:t>skroo</a:t>
            </a:r>
            <a:r>
              <a:rPr lang="cs-CZ" dirty="0"/>
              <a:t> ji </a:t>
            </a:r>
            <a:r>
              <a:rPr lang="cs-CZ" dirty="0" err="1"/>
              <a:t>nelsi</a:t>
            </a:r>
            <a:r>
              <a:rPr lang="cs-CZ" dirty="0"/>
              <a:t>. </a:t>
            </a:r>
            <a:r>
              <a:rPr lang="cs-CZ" dirty="0" err="1"/>
              <a:t>Vašk</a:t>
            </a:r>
            <a:r>
              <a:rPr lang="cs-CZ" dirty="0"/>
              <a:t> </a:t>
            </a:r>
            <a:r>
              <a:rPr lang="cs-CZ" dirty="0" err="1"/>
              <a:t>jesm</a:t>
            </a:r>
            <a:r>
              <a:rPr lang="cs-CZ" dirty="0"/>
              <a:t> ráda, že vás </a:t>
            </a:r>
            <a:r>
              <a:rPr lang="cs-CZ" dirty="0" err="1"/>
              <a:t>mhou</a:t>
            </a:r>
            <a:r>
              <a:rPr lang="cs-CZ" dirty="0"/>
              <a:t>, milí </a:t>
            </a:r>
            <a:r>
              <a:rPr lang="cs-CZ" dirty="0" err="1"/>
              <a:t>bruočci</a:t>
            </a:r>
            <a:r>
              <a:rPr lang="cs-CZ" dirty="0"/>
              <a:t>, </a:t>
            </a:r>
            <a:r>
              <a:rPr lang="cs-CZ" dirty="0" err="1"/>
              <a:t>jetšě</a:t>
            </a:r>
            <a:r>
              <a:rPr lang="cs-CZ" dirty="0"/>
              <a:t> </a:t>
            </a:r>
            <a:r>
              <a:rPr lang="cs-CZ" dirty="0" err="1"/>
              <a:t>vyrpovodit</a:t>
            </a:r>
            <a:r>
              <a:rPr lang="cs-CZ" dirty="0"/>
              <a:t>, a </a:t>
            </a:r>
            <a:r>
              <a:rPr lang="cs-CZ" dirty="0" err="1"/>
              <a:t>pka</a:t>
            </a:r>
            <a:r>
              <a:rPr lang="cs-CZ" dirty="0"/>
              <a:t> si už </a:t>
            </a:r>
            <a:r>
              <a:rPr lang="cs-CZ" dirty="0" err="1"/>
              <a:t>tkaé</a:t>
            </a:r>
            <a:r>
              <a:rPr lang="cs-CZ" dirty="0"/>
              <a:t> </a:t>
            </a:r>
            <a:r>
              <a:rPr lang="cs-CZ" dirty="0" err="1"/>
              <a:t>pùdju</a:t>
            </a:r>
            <a:r>
              <a:rPr lang="cs-CZ" dirty="0"/>
              <a:t>. Ale </a:t>
            </a:r>
            <a:r>
              <a:rPr lang="cs-CZ" dirty="0" err="1"/>
              <a:t>broucči</a:t>
            </a:r>
            <a:r>
              <a:rPr lang="cs-CZ" dirty="0"/>
              <a:t> tmou </a:t>
            </a:r>
            <a:r>
              <a:rPr lang="cs-CZ" dirty="0" err="1"/>
              <a:t>nerouzměli</a:t>
            </a:r>
            <a:r>
              <a:rPr lang="cs-CZ" dirty="0"/>
              <a:t>. To </a:t>
            </a:r>
            <a:r>
              <a:rPr lang="cs-CZ" dirty="0" err="1"/>
              <a:t>blyo</a:t>
            </a:r>
            <a:r>
              <a:rPr lang="cs-CZ" dirty="0"/>
              <a:t> </a:t>
            </a:r>
            <a:r>
              <a:rPr lang="cs-CZ" dirty="0" err="1"/>
              <a:t>raodsti</a:t>
            </a:r>
            <a:r>
              <a:rPr lang="cs-CZ" dirty="0"/>
              <a:t>. </a:t>
            </a:r>
            <a:r>
              <a:rPr lang="cs-CZ" dirty="0" err="1"/>
              <a:t>Beuršky</a:t>
            </a:r>
            <a:r>
              <a:rPr lang="cs-CZ" dirty="0"/>
              <a:t> už </a:t>
            </a:r>
            <a:r>
              <a:rPr lang="cs-CZ" dirty="0" err="1"/>
              <a:t>mlěy</a:t>
            </a:r>
            <a:r>
              <a:rPr lang="cs-CZ" dirty="0"/>
              <a:t> </a:t>
            </a:r>
            <a:r>
              <a:rPr lang="cs-CZ" dirty="0" err="1"/>
              <a:t>sníadni</a:t>
            </a:r>
            <a:r>
              <a:rPr lang="cs-CZ" dirty="0"/>
              <a:t> </a:t>
            </a:r>
            <a:r>
              <a:rPr lang="cs-CZ" dirty="0" err="1"/>
              <a:t>hotovuo</a:t>
            </a:r>
            <a:r>
              <a:rPr lang="cs-CZ" dirty="0"/>
              <a:t>, </a:t>
            </a:r>
            <a:r>
              <a:rPr lang="cs-CZ" dirty="0" err="1"/>
              <a:t>čokloádu</a:t>
            </a:r>
            <a:r>
              <a:rPr lang="cs-CZ" dirty="0"/>
              <a:t> a k ní </a:t>
            </a:r>
            <a:r>
              <a:rPr lang="cs-CZ" dirty="0" err="1"/>
              <a:t>taokvé</a:t>
            </a:r>
            <a:r>
              <a:rPr lang="cs-CZ" dirty="0"/>
              <a:t> </a:t>
            </a:r>
            <a:r>
              <a:rPr lang="cs-CZ" dirty="0" err="1"/>
              <a:t>smžaené</a:t>
            </a:r>
            <a:r>
              <a:rPr lang="cs-CZ" dirty="0"/>
              <a:t> </a:t>
            </a:r>
            <a:r>
              <a:rPr lang="cs-CZ" dirty="0" err="1"/>
              <a:t>věnekčy</a:t>
            </a:r>
            <a:r>
              <a:rPr lang="cs-CZ" dirty="0"/>
              <a:t>. </a:t>
            </a:r>
            <a:r>
              <a:rPr lang="cs-CZ" dirty="0" err="1"/>
              <a:t>Pomoldili</a:t>
            </a:r>
            <a:r>
              <a:rPr lang="cs-CZ" dirty="0"/>
              <a:t> se a </a:t>
            </a:r>
            <a:r>
              <a:rPr lang="cs-CZ" dirty="0" err="1"/>
              <a:t>nansídali</a:t>
            </a:r>
            <a:r>
              <a:rPr lang="cs-CZ" dirty="0"/>
              <a:t> se, a že ve </a:t>
            </a:r>
            <a:r>
              <a:rPr lang="cs-CZ" dirty="0" err="1"/>
              <a:t>jnému</a:t>
            </a:r>
            <a:r>
              <a:rPr lang="cs-CZ" dirty="0"/>
              <a:t> Páně </a:t>
            </a:r>
            <a:r>
              <a:rPr lang="cs-CZ" dirty="0" err="1"/>
              <a:t>poeltí</a:t>
            </a:r>
            <a:r>
              <a:rPr lang="cs-CZ" dirty="0"/>
              <a:t>. </a:t>
            </a:r>
            <a:r>
              <a:rPr lang="cs-CZ" dirty="0" err="1"/>
              <a:t>Bruočci</a:t>
            </a:r>
            <a:r>
              <a:rPr lang="cs-CZ" dirty="0"/>
              <a:t> se </a:t>
            </a:r>
            <a:r>
              <a:rPr lang="cs-CZ" dirty="0" err="1"/>
              <a:t>jži</a:t>
            </a:r>
            <a:r>
              <a:rPr lang="cs-CZ" dirty="0"/>
              <a:t> </a:t>
            </a:r>
            <a:r>
              <a:rPr lang="cs-CZ" dirty="0" err="1"/>
              <a:t>vználeši</a:t>
            </a:r>
            <a:r>
              <a:rPr lang="cs-CZ" dirty="0"/>
              <a:t> do </a:t>
            </a:r>
            <a:r>
              <a:rPr lang="cs-CZ" dirty="0" err="1"/>
              <a:t>pověřtí</a:t>
            </a:r>
            <a:r>
              <a:rPr lang="cs-CZ" dirty="0"/>
              <a:t>, ale </a:t>
            </a:r>
            <a:r>
              <a:rPr lang="cs-CZ" dirty="0" err="1"/>
              <a:t>tatínke</a:t>
            </a:r>
            <a:r>
              <a:rPr lang="cs-CZ" dirty="0"/>
              <a:t>, že jmi </a:t>
            </a:r>
            <a:r>
              <a:rPr lang="cs-CZ" dirty="0" err="1"/>
              <a:t>chec</a:t>
            </a:r>
            <a:r>
              <a:rPr lang="cs-CZ" dirty="0"/>
              <a:t> </a:t>
            </a:r>
            <a:r>
              <a:rPr lang="cs-CZ" dirty="0" err="1"/>
              <a:t>jetšě</a:t>
            </a:r>
            <a:r>
              <a:rPr lang="cs-CZ" dirty="0"/>
              <a:t> něco </a:t>
            </a:r>
            <a:r>
              <a:rPr lang="cs-CZ" dirty="0" err="1"/>
              <a:t>připoemnuot</a:t>
            </a:r>
            <a:r>
              <a:rPr lang="cs-CZ" dirty="0"/>
              <a:t>. </a:t>
            </a:r>
            <a:r>
              <a:rPr lang="cs-CZ" dirty="0" err="1"/>
              <a:t>Mlií</a:t>
            </a:r>
            <a:r>
              <a:rPr lang="cs-CZ" dirty="0"/>
              <a:t> </a:t>
            </a:r>
            <a:r>
              <a:rPr lang="cs-CZ" dirty="0" err="1"/>
              <a:t>bruocči</a:t>
            </a:r>
            <a:r>
              <a:rPr lang="cs-CZ" dirty="0"/>
              <a:t>! Tak vy </a:t>
            </a:r>
            <a:r>
              <a:rPr lang="cs-CZ" dirty="0" err="1"/>
              <a:t>dens</a:t>
            </a:r>
            <a:r>
              <a:rPr lang="cs-CZ" dirty="0"/>
              <a:t> </a:t>
            </a:r>
            <a:r>
              <a:rPr lang="cs-CZ" dirty="0" err="1"/>
              <a:t>polteíte</a:t>
            </a:r>
            <a:r>
              <a:rPr lang="cs-CZ" dirty="0"/>
              <a:t> a </a:t>
            </a:r>
            <a:r>
              <a:rPr lang="cs-CZ" dirty="0" err="1"/>
              <a:t>buedte</a:t>
            </a:r>
            <a:r>
              <a:rPr lang="cs-CZ" dirty="0"/>
              <a:t> </a:t>
            </a:r>
            <a:r>
              <a:rPr lang="cs-CZ" dirty="0" err="1"/>
              <a:t>liedm</a:t>
            </a:r>
            <a:r>
              <a:rPr lang="cs-CZ" dirty="0"/>
              <a:t> </a:t>
            </a:r>
            <a:r>
              <a:rPr lang="cs-CZ" dirty="0" err="1"/>
              <a:t>svítti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6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Kognitivní funkce a </a:t>
            </a:r>
            <a:r>
              <a:rPr lang="cs-CZ" b="1" dirty="0" err="1" smtClean="0"/>
              <a:t>psychostimulancia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Stimulancia</a:t>
            </a:r>
            <a:r>
              <a:rPr lang="cs-CZ" b="1" dirty="0" smtClean="0"/>
              <a:t>: </a:t>
            </a:r>
            <a:r>
              <a:rPr lang="cs-CZ" dirty="0" smtClean="0"/>
              <a:t>amfetaminy, kokain, nikotin, kofein</a:t>
            </a:r>
          </a:p>
          <a:p>
            <a:r>
              <a:rPr lang="cs-CZ" b="1" dirty="0" smtClean="0"/>
              <a:t>Jednorázově</a:t>
            </a:r>
            <a:r>
              <a:rPr lang="cs-CZ" dirty="0" smtClean="0"/>
              <a:t>: zvýšení výkonu KF, snížení únavy, kratší reakční čas, snížení kapacity pracovní paměti</a:t>
            </a:r>
          </a:p>
          <a:p>
            <a:endParaRPr lang="cs-CZ" dirty="0"/>
          </a:p>
        </p:txBody>
      </p:sp>
      <p:pic>
        <p:nvPicPr>
          <p:cNvPr id="21506" name="Picture 2" descr="http://rachelnico.files.wordpress.com/2011/09/mdma-electronic-byt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312368" cy="245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Kognitivní funkce a </a:t>
            </a:r>
            <a:r>
              <a:rPr lang="cs-CZ" b="1" dirty="0" err="1" smtClean="0"/>
              <a:t>psychostimulancia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/>
          <a:lstStyle/>
          <a:p>
            <a:r>
              <a:rPr lang="cs-CZ" b="1" dirty="0" smtClean="0"/>
              <a:t>Dlouhodobé užívání: </a:t>
            </a:r>
            <a:r>
              <a:rPr lang="cs-CZ" dirty="0" err="1" smtClean="0"/>
              <a:t>anhedonie</a:t>
            </a:r>
            <a:r>
              <a:rPr lang="cs-CZ" dirty="0" smtClean="0"/>
              <a:t>, poruchy motivace, poruchy pozornosti, impulzivita, podrážděnost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Dlouhodobě zhoršený výkon u bývalých uživatelů: </a:t>
            </a:r>
            <a:r>
              <a:rPr lang="cs-CZ" dirty="0" smtClean="0"/>
              <a:t>koncentrace pozornosti, inhibice irelevantních informací, rozhodování, </a:t>
            </a:r>
            <a:r>
              <a:rPr lang="cs-CZ" dirty="0" err="1" smtClean="0"/>
              <a:t>kd.paměť</a:t>
            </a:r>
            <a:r>
              <a:rPr lang="cs-CZ" dirty="0" smtClean="0"/>
              <a:t>, deficity v motorických úlohách (Parkinson)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Kognitivní funkce a marihuana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Zkušenost s marihuanou: 42% studentů v ČR</a:t>
            </a:r>
          </a:p>
          <a:p>
            <a:r>
              <a:rPr lang="cs-CZ" b="1" dirty="0" smtClean="0"/>
              <a:t>Akutní intoxikace:</a:t>
            </a:r>
            <a:r>
              <a:rPr lang="cs-CZ" dirty="0" smtClean="0"/>
              <a:t> zklidnění, intenzivnější senzitivní zážitky, zkreslené vnímání (času)</a:t>
            </a:r>
          </a:p>
          <a:p>
            <a:r>
              <a:rPr lang="cs-CZ" dirty="0" smtClean="0"/>
              <a:t>Postižena </a:t>
            </a:r>
            <a:r>
              <a:rPr lang="cs-CZ" dirty="0" err="1" smtClean="0"/>
              <a:t>kd.paměť</a:t>
            </a:r>
            <a:r>
              <a:rPr lang="cs-CZ" dirty="0" smtClean="0"/>
              <a:t>, pozornost, schopnost učit se, reakční čas a koordinace, motorika </a:t>
            </a:r>
          </a:p>
          <a:p>
            <a:endParaRPr lang="cs-CZ" dirty="0"/>
          </a:p>
          <a:p>
            <a:r>
              <a:rPr lang="cs-CZ" dirty="0" smtClean="0"/>
              <a:t>hyper-</a:t>
            </a:r>
            <a:r>
              <a:rPr lang="cs-CZ" dirty="0" err="1" smtClean="0"/>
              <a:t>priming</a:t>
            </a:r>
            <a:endParaRPr lang="cs-CZ" dirty="0" smtClean="0"/>
          </a:p>
          <a:p>
            <a:r>
              <a:rPr lang="cs-CZ" dirty="0" smtClean="0"/>
              <a:t>Zvýšené riziko rozvoje schizofrenie u mladších častějších uživatelů</a:t>
            </a:r>
          </a:p>
          <a:p>
            <a:r>
              <a:rPr lang="cs-CZ" dirty="0" smtClean="0"/>
              <a:t>Lepší sebereflexe než při užití alkoholu (např. řízení)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Kognitivní funkce a marihuana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78112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Délka užívání + věk  + frekvence !!!</a:t>
            </a:r>
          </a:p>
          <a:p>
            <a:r>
              <a:rPr lang="cs-CZ" dirty="0" smtClean="0"/>
              <a:t>Zhoršení KF přetrvává cca několik týdnů po konci užívání, ale je reverzibilní</a:t>
            </a:r>
          </a:p>
          <a:p>
            <a:endParaRPr lang="cs-CZ" dirty="0" smtClean="0"/>
          </a:p>
          <a:p>
            <a:r>
              <a:rPr lang="cs-CZ" b="1" dirty="0" smtClean="0"/>
              <a:t>Dlouhodobí uživatelé – kognitivní deficity</a:t>
            </a:r>
            <a:r>
              <a:rPr lang="cs-CZ" dirty="0" smtClean="0"/>
              <a:t>: selektivita pozornosti, </a:t>
            </a:r>
            <a:r>
              <a:rPr lang="cs-CZ" dirty="0" err="1" smtClean="0"/>
              <a:t>kd</a:t>
            </a:r>
            <a:r>
              <a:rPr lang="cs-CZ" dirty="0" smtClean="0"/>
              <a:t>., verbální a pracovní paměť, práce s informacemi, reakční čas, učení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45" y="2276872"/>
            <a:ext cx="2160240" cy="32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Kognitivní funkce a heroin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Narušení:</a:t>
            </a:r>
            <a:r>
              <a:rPr lang="cs-CZ" dirty="0" smtClean="0"/>
              <a:t> pozornost, prostorová orientace a paměť, exekutivní funkce, verbální </a:t>
            </a:r>
            <a:r>
              <a:rPr lang="cs-CZ" dirty="0" err="1" smtClean="0"/>
              <a:t>fluence</a:t>
            </a:r>
            <a:endParaRPr lang="cs-CZ" dirty="0" smtClean="0"/>
          </a:p>
          <a:p>
            <a:r>
              <a:rPr lang="cs-CZ" dirty="0" smtClean="0"/>
              <a:t>Často kombinace s dalšími drogami</a:t>
            </a:r>
          </a:p>
          <a:p>
            <a:endParaRPr lang="cs-CZ" dirty="0" smtClean="0"/>
          </a:p>
          <a:p>
            <a:r>
              <a:rPr lang="cs-CZ" dirty="0" smtClean="0"/>
              <a:t>Další toxické látky: </a:t>
            </a:r>
            <a:br>
              <a:rPr lang="cs-CZ" dirty="0" smtClean="0"/>
            </a:br>
            <a:r>
              <a:rPr lang="cs-CZ" b="1" dirty="0" smtClean="0"/>
              <a:t>organická rozpouštědla </a:t>
            </a:r>
            <a:r>
              <a:rPr lang="cs-CZ" dirty="0" smtClean="0"/>
              <a:t>– závažné poškození mozku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b="1" dirty="0" smtClean="0"/>
              <a:t>halucinogeny </a:t>
            </a:r>
            <a:r>
              <a:rPr lang="cs-CZ" dirty="0" smtClean="0"/>
              <a:t>– změny vědomí, může být amnézie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Léčba a rehabilitace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 zlepšení kognitivních deficitů dochází většinou již v úvodních fázích léčby (abstinence)</a:t>
            </a:r>
          </a:p>
        </p:txBody>
      </p:sp>
      <p:pic>
        <p:nvPicPr>
          <p:cNvPr id="4" name="Picture 2" descr="http://img.aktualne.centrum.cz/494/62/4946213-graf-uziti-drog-v-ziv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65151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Cvičení na slovní zásobu (Synková, J.)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3777"/>
            <a:ext cx="7416824" cy="54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Slovní zásoba a jazyk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Jazyk je …</a:t>
            </a:r>
            <a:r>
              <a:rPr lang="cs-CZ" dirty="0" smtClean="0"/>
              <a:t>:</a:t>
            </a:r>
          </a:p>
          <a:p>
            <a:r>
              <a:rPr lang="cs-CZ" dirty="0" smtClean="0"/>
              <a:t>Komunikativní</a:t>
            </a:r>
          </a:p>
          <a:p>
            <a:r>
              <a:rPr lang="cs-CZ" dirty="0" err="1" smtClean="0"/>
              <a:t>Arbitrálně</a:t>
            </a:r>
            <a:r>
              <a:rPr lang="cs-CZ" dirty="0" smtClean="0"/>
              <a:t> symbolický (symboly)</a:t>
            </a:r>
          </a:p>
          <a:p>
            <a:r>
              <a:rPr lang="cs-CZ" dirty="0" smtClean="0"/>
              <a:t>Uspořádaný podle pravidel</a:t>
            </a:r>
          </a:p>
          <a:p>
            <a:r>
              <a:rPr lang="cs-CZ" dirty="0" smtClean="0"/>
              <a:t>Strukturalizovaný (různé úrovně)</a:t>
            </a:r>
          </a:p>
          <a:p>
            <a:r>
              <a:rPr lang="cs-CZ" dirty="0" smtClean="0"/>
              <a:t>Generativní, produktivní (nové věty)</a:t>
            </a:r>
          </a:p>
          <a:p>
            <a:r>
              <a:rPr lang="cs-CZ" dirty="0" smtClean="0"/>
              <a:t>Dynamický (vyvíjí se)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</a:rPr>
              <a:t>(</a:t>
            </a:r>
            <a:r>
              <a:rPr lang="cs-CZ" sz="2400" dirty="0" err="1">
                <a:solidFill>
                  <a:prstClr val="black"/>
                </a:solidFill>
              </a:rPr>
              <a:t>Sternberg</a:t>
            </a:r>
            <a:r>
              <a:rPr lang="cs-CZ" sz="2400" dirty="0">
                <a:solidFill>
                  <a:prstClr val="black"/>
                </a:solidFill>
              </a:rPr>
              <a:t>, s.318)</a:t>
            </a:r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3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informační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Bednaříková, M. (2007): </a:t>
            </a:r>
            <a:r>
              <a:rPr lang="cs-CZ" i="1" dirty="0"/>
              <a:t>Příspěvek k neuropsychologické diagnostice afázie; </a:t>
            </a:r>
            <a:r>
              <a:rPr lang="cs-CZ" dirty="0"/>
              <a:t>Brno: Masarykova univerzita.</a:t>
            </a:r>
          </a:p>
          <a:p>
            <a:r>
              <a:rPr lang="cs-CZ" b="1" dirty="0"/>
              <a:t>Kučerová, H., Preiss, M. (2006): </a:t>
            </a:r>
            <a:r>
              <a:rPr lang="cs-CZ" i="1" dirty="0"/>
              <a:t>Neuropsychologie v psychiatrii;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</a:t>
            </a:r>
          </a:p>
          <a:p>
            <a:r>
              <a:rPr lang="cs-CZ" b="1" dirty="0" smtClean="0"/>
              <a:t>Národní monitorovací středisko pro drogy a drogové závislosti (2011): </a:t>
            </a:r>
            <a:r>
              <a:rPr lang="cs-CZ" i="1" dirty="0"/>
              <a:t>Zaostřeno na drogy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www.vlada.cz/assets/media-centrum/aktualne/Zaostreno-1_12_web.pdf</a:t>
            </a:r>
            <a:endParaRPr lang="cs-CZ" dirty="0" smtClean="0"/>
          </a:p>
          <a:p>
            <a:r>
              <a:rPr lang="cs-CZ" b="1" dirty="0" err="1" smtClean="0"/>
              <a:t>Stolínová</a:t>
            </a:r>
            <a:r>
              <a:rPr lang="cs-CZ" b="1" dirty="0" smtClean="0"/>
              <a:t>, E. (2008): </a:t>
            </a:r>
            <a:r>
              <a:rPr lang="cs-CZ" i="1" dirty="0" smtClean="0"/>
              <a:t>Návrhy metodických materiálů pro práci s afatiky</a:t>
            </a:r>
            <a:r>
              <a:rPr lang="cs-CZ" dirty="0" smtClean="0"/>
              <a:t>; Olomouc: Univerzita Palackého.</a:t>
            </a:r>
            <a:endParaRPr lang="cs-CZ" dirty="0" smtClean="0"/>
          </a:p>
          <a:p>
            <a:r>
              <a:rPr lang="cs-CZ" b="1" dirty="0" err="1"/>
              <a:t>Vygotskij</a:t>
            </a:r>
            <a:r>
              <a:rPr lang="cs-CZ" b="1" dirty="0"/>
              <a:t>, L.S. (1934, 2004): </a:t>
            </a:r>
            <a:r>
              <a:rPr lang="cs-CZ" i="1" dirty="0"/>
              <a:t>Psychologie myšlení a řeči;</a:t>
            </a:r>
            <a:r>
              <a:rPr lang="cs-CZ" dirty="0"/>
              <a:t> Praha: Portál. </a:t>
            </a:r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://www.jsad.com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://www.drogy.net/zpravy-a-statistiky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b="1" dirty="0"/>
          </a:p>
          <a:p>
            <a:endParaRPr lang="cs-CZ" dirty="0"/>
          </a:p>
          <a:p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Stupně osvojování jazyka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B</a:t>
            </a:r>
            <a:r>
              <a:rPr lang="cs-CZ" dirty="0" smtClean="0"/>
              <a:t>roukání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Žvatlání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Izolovaná slova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Dvouslovné kombinace, telegrafická řeč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Dospělá struktura vět (+ rozšiřování slovníku)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808311" cy="21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Funkce jazyka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Receptivní</a:t>
            </a:r>
            <a:r>
              <a:rPr lang="cs-CZ" dirty="0" smtClean="0"/>
              <a:t> – slovní porozumění</a:t>
            </a:r>
          </a:p>
          <a:p>
            <a:r>
              <a:rPr lang="cs-CZ" b="1" dirty="0" smtClean="0"/>
              <a:t>Expresivní </a:t>
            </a:r>
            <a:r>
              <a:rPr lang="cs-CZ" dirty="0" smtClean="0"/>
              <a:t>– slovní plynulost, pohotovost, produkce </a:t>
            </a:r>
            <a:r>
              <a:rPr lang="cs-CZ" dirty="0" smtClean="0"/>
              <a:t>slov</a:t>
            </a:r>
          </a:p>
          <a:p>
            <a:r>
              <a:rPr lang="cs-CZ" dirty="0"/>
              <a:t>Komunikace, pojmenovávání, sdílení, vyslovení </a:t>
            </a:r>
            <a:r>
              <a:rPr lang="cs-CZ" dirty="0" smtClean="0"/>
              <a:t>myšlenek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Slovní zásoba </a:t>
            </a:r>
            <a:r>
              <a:rPr lang="cs-CZ" dirty="0" smtClean="0"/>
              <a:t>– soubor všech slov užívaných v daném jazyce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Další pojmy: syntax, </a:t>
            </a:r>
            <a:r>
              <a:rPr lang="cs-CZ" dirty="0" smtClean="0"/>
              <a:t>denotát, </a:t>
            </a:r>
            <a:r>
              <a:rPr lang="cs-CZ" dirty="0" err="1" smtClean="0"/>
              <a:t>konotát</a:t>
            </a:r>
            <a:r>
              <a:rPr lang="cs-CZ" dirty="0" smtClean="0"/>
              <a:t>, sémantika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6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Vnitřní řeč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709120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Vygotskij</a:t>
            </a:r>
            <a:r>
              <a:rPr lang="cs-CZ" dirty="0" smtClean="0"/>
              <a:t>: </a:t>
            </a:r>
            <a:r>
              <a:rPr lang="cs-CZ" dirty="0" err="1" smtClean="0"/>
              <a:t>inner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endParaRPr lang="cs-CZ" dirty="0" smtClean="0"/>
          </a:p>
          <a:p>
            <a:r>
              <a:rPr lang="cs-CZ" dirty="0" smtClean="0"/>
              <a:t>„utajená verbalizace“, „verbální myšlení“</a:t>
            </a:r>
          </a:p>
          <a:p>
            <a:r>
              <a:rPr lang="cs-CZ" dirty="0" smtClean="0"/>
              <a:t>Mezistupeň mezi intencí mluvčího a realizací výpovědi</a:t>
            </a:r>
          </a:p>
          <a:p>
            <a:r>
              <a:rPr lang="cs-CZ" dirty="0" smtClean="0"/>
              <a:t>„živý proces rození myšlenky ve slově“</a:t>
            </a:r>
          </a:p>
          <a:p>
            <a:r>
              <a:rPr lang="cs-CZ" dirty="0" smtClean="0"/>
              <a:t>„vypařování slov v myšlení“</a:t>
            </a:r>
          </a:p>
          <a:p>
            <a:r>
              <a:rPr lang="cs-CZ" b="1" dirty="0" smtClean="0"/>
              <a:t>Intrapersonální charakter</a:t>
            </a:r>
            <a:endParaRPr lang="cs-CZ" dirty="0"/>
          </a:p>
        </p:txBody>
      </p:sp>
      <p:pic>
        <p:nvPicPr>
          <p:cNvPr id="2050" name="Picture 2" descr="http://upload.wikimedia.org/wikipedia/it/1/17/LSvygot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232248" cy="30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A.R. </a:t>
            </a:r>
            <a:r>
              <a:rPr lang="cs-CZ" b="1" dirty="0" err="1" smtClean="0"/>
              <a:t>Lurija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48245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4 etapy sdělení:</a:t>
            </a:r>
          </a:p>
          <a:p>
            <a:r>
              <a:rPr lang="cs-CZ" dirty="0" smtClean="0"/>
              <a:t>Motiv </a:t>
            </a:r>
            <a:r>
              <a:rPr lang="cs-CZ" dirty="0" err="1" smtClean="0"/>
              <a:t>nb</a:t>
            </a:r>
            <a:r>
              <a:rPr lang="cs-CZ" dirty="0" smtClean="0"/>
              <a:t>. Potřeba vyjádřit řečí daný obsah</a:t>
            </a:r>
          </a:p>
          <a:p>
            <a:r>
              <a:rPr lang="cs-CZ" dirty="0" smtClean="0"/>
              <a:t>Záměr a tvorba významu výpovědi</a:t>
            </a:r>
          </a:p>
          <a:p>
            <a:r>
              <a:rPr lang="cs-CZ" b="1" dirty="0" smtClean="0"/>
              <a:t>Vnitřní řeč</a:t>
            </a:r>
            <a:r>
              <a:rPr lang="cs-CZ" dirty="0" smtClean="0"/>
              <a:t>, překódování záměru do systému řeči</a:t>
            </a:r>
          </a:p>
          <a:p>
            <a:r>
              <a:rPr lang="cs-CZ" dirty="0" smtClean="0"/>
              <a:t>Plynulá rozvinutá vnější řečová promluva</a:t>
            </a:r>
          </a:p>
        </p:txBody>
      </p:sp>
      <p:pic>
        <p:nvPicPr>
          <p:cNvPr id="1026" name="Picture 2" descr="http://upload.wikimedia.org/wikipedia/commons/thumb/2/20/Luria.jpg/220px-Lu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18" y="2132856"/>
            <a:ext cx="29272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Sestavte příběh z následujících slov: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Lžíce</a:t>
            </a:r>
          </a:p>
          <a:p>
            <a:pPr marL="0" indent="0">
              <a:buNone/>
            </a:pPr>
            <a:r>
              <a:rPr lang="cs-CZ" dirty="0" smtClean="0"/>
              <a:t>Pokoj</a:t>
            </a:r>
          </a:p>
          <a:p>
            <a:pPr marL="0" indent="0">
              <a:buNone/>
            </a:pPr>
            <a:r>
              <a:rPr lang="cs-CZ" dirty="0" smtClean="0"/>
              <a:t>Letadlo</a:t>
            </a:r>
          </a:p>
          <a:p>
            <a:pPr marL="0" indent="0">
              <a:buNone/>
            </a:pPr>
            <a:r>
              <a:rPr lang="cs-CZ" dirty="0" smtClean="0"/>
              <a:t>Květina</a:t>
            </a:r>
          </a:p>
          <a:p>
            <a:pPr marL="0" indent="0">
              <a:buNone/>
            </a:pPr>
            <a:r>
              <a:rPr lang="cs-CZ" dirty="0" smtClean="0"/>
              <a:t>Světlo</a:t>
            </a:r>
          </a:p>
          <a:p>
            <a:pPr marL="0" indent="0">
              <a:buNone/>
            </a:pPr>
            <a:r>
              <a:rPr lang="cs-CZ" dirty="0" smtClean="0"/>
              <a:t>Kočka</a:t>
            </a:r>
          </a:p>
          <a:p>
            <a:pPr marL="0" indent="0">
              <a:buNone/>
            </a:pPr>
            <a:r>
              <a:rPr lang="cs-CZ" dirty="0" smtClean="0"/>
              <a:t>Loučit se</a:t>
            </a:r>
          </a:p>
          <a:p>
            <a:pPr marL="0" indent="0">
              <a:buNone/>
            </a:pPr>
            <a:r>
              <a:rPr lang="cs-CZ" dirty="0" smtClean="0"/>
              <a:t>Malovat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Článek z NY </a:t>
            </a:r>
            <a:r>
              <a:rPr lang="cs-CZ" dirty="0" err="1" smtClean="0"/>
              <a:t>Times</a:t>
            </a:r>
            <a:r>
              <a:rPr lang="cs-CZ" dirty="0" smtClean="0"/>
              <a:t> o tom, zda (a jak) jazyk ovlivňuje </a:t>
            </a:r>
            <a:r>
              <a:rPr lang="cs-CZ" dirty="0"/>
              <a:t>způsob uvažování: </a:t>
            </a:r>
            <a:r>
              <a:rPr lang="cs-CZ" dirty="0">
                <a:hlinkClick r:id="rId2"/>
              </a:rPr>
              <a:t>http://www.nytimes.com/2010/08/29/</a:t>
            </a:r>
            <a:r>
              <a:rPr lang="cs-CZ" dirty="0" err="1">
                <a:hlinkClick r:id="rId2"/>
              </a:rPr>
              <a:t>magazine</a:t>
            </a:r>
            <a:r>
              <a:rPr lang="cs-CZ" dirty="0">
                <a:hlinkClick r:id="rId2"/>
              </a:rPr>
              <a:t>/29language-t.html?_r=2&amp;pagewanted=</a:t>
            </a:r>
            <a:r>
              <a:rPr lang="cs-CZ" dirty="0" err="1">
                <a:hlinkClick r:id="rId2"/>
              </a:rPr>
              <a:t>all</a:t>
            </a:r>
            <a:r>
              <a:rPr lang="cs-CZ" dirty="0" smtClean="0">
                <a:hlinkClick r:id="rId2"/>
              </a:rPr>
              <a:t>&amp;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671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1623</Words>
  <Application>Microsoft Office PowerPoint</Application>
  <PresentationFormat>Předvádění na obrazovce (4:3)</PresentationFormat>
  <Paragraphs>281</Paragraphs>
  <Slides>41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Kognitivní funkce - jejich diagnostika a trénink-</vt:lpstr>
      <vt:lpstr>Obsah hodiny</vt:lpstr>
      <vt:lpstr>Podle indicií doplň známé přísloví: (Cikánková, I.)</vt:lpstr>
      <vt:lpstr>Slovní zásoba a jazyk</vt:lpstr>
      <vt:lpstr>Stupně osvojování jazyka</vt:lpstr>
      <vt:lpstr>Funkce jazyka</vt:lpstr>
      <vt:lpstr>Vnitřní řeč</vt:lpstr>
      <vt:lpstr>A.R. Lurija</vt:lpstr>
      <vt:lpstr>Sestavte příběh z následujících slov:</vt:lpstr>
      <vt:lpstr>Afázie</vt:lpstr>
      <vt:lpstr>Oblasti mozku potřebné k řeči</vt:lpstr>
      <vt:lpstr>Afázie</vt:lpstr>
      <vt:lpstr>Klasifikace afázií</vt:lpstr>
      <vt:lpstr>Olomoucká klasifikace afázií</vt:lpstr>
      <vt:lpstr>Afázie jako komplexní poškození</vt:lpstr>
      <vt:lpstr>Kognitivní rehabilitace afázie</vt:lpstr>
      <vt:lpstr>Cvičení na řeč a slovní zásobu - obecně</vt:lpstr>
      <vt:lpstr>Tvorba slov z písmen (Roháčková, K.)</vt:lpstr>
      <vt:lpstr>Mississippi Aphasia Screening Test (MAST)</vt:lpstr>
      <vt:lpstr>Části záznamového archu</vt:lpstr>
      <vt:lpstr>Mississippi Aphasia Screening Test (MAST)</vt:lpstr>
      <vt:lpstr>Mississippi Aphasia Screening Test (MAST)</vt:lpstr>
      <vt:lpstr>Přílohy k MAST</vt:lpstr>
      <vt:lpstr>Administrace </vt:lpstr>
      <vt:lpstr>Cvičení řeči (Ošlejšková, L.)</vt:lpstr>
      <vt:lpstr>Kognitivní funkce a alkohol</vt:lpstr>
      <vt:lpstr>Kognitivní funkce a alkohol</vt:lpstr>
      <vt:lpstr>Kognitivní funkce a alkohol</vt:lpstr>
      <vt:lpstr>Kognitivní funkce a alkohol</vt:lpstr>
      <vt:lpstr>Alkoholové okénko (palimpsest)</vt:lpstr>
      <vt:lpstr>Alkohol</vt:lpstr>
      <vt:lpstr>Pokuste se správně přečíst text (Babulík, V.)</vt:lpstr>
      <vt:lpstr>Kognitivní funkce a psychostimulancia</vt:lpstr>
      <vt:lpstr>Kognitivní funkce a psychostimulancia</vt:lpstr>
      <vt:lpstr>Kognitivní funkce a marihuana</vt:lpstr>
      <vt:lpstr>Kognitivní funkce a marihuana</vt:lpstr>
      <vt:lpstr>Kognitivní funkce a heroin</vt:lpstr>
      <vt:lpstr>Léčba a rehabilitace</vt:lpstr>
      <vt:lpstr>Cvičení na slovní zásobu (Synková, J.)</vt:lpstr>
      <vt:lpstr>Děkuji za pozornost!</vt:lpstr>
      <vt:lpstr>Literatura a informační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funkce - jejich diagnostika a trénink-</dc:title>
  <dc:creator>Windows User</dc:creator>
  <cp:lastModifiedBy>Aneta Dorazilova</cp:lastModifiedBy>
  <cp:revision>51</cp:revision>
  <dcterms:created xsi:type="dcterms:W3CDTF">2013-04-07T12:53:21Z</dcterms:created>
  <dcterms:modified xsi:type="dcterms:W3CDTF">2013-04-11T13:42:55Z</dcterms:modified>
</cp:coreProperties>
</file>