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61" r:id="rId5"/>
    <p:sldId id="263" r:id="rId6"/>
    <p:sldId id="268" r:id="rId7"/>
    <p:sldId id="271" r:id="rId8"/>
    <p:sldId id="273" r:id="rId9"/>
    <p:sldId id="274" r:id="rId10"/>
    <p:sldId id="275" r:id="rId11"/>
    <p:sldId id="264" r:id="rId12"/>
    <p:sldId id="265" r:id="rId13"/>
    <p:sldId id="267" r:id="rId14"/>
    <p:sldId id="269" r:id="rId15"/>
    <p:sldId id="277" r:id="rId16"/>
    <p:sldId id="259" r:id="rId17"/>
    <p:sldId id="260" r:id="rId18"/>
    <p:sldId id="262" r:id="rId19"/>
    <p:sldId id="270" r:id="rId20"/>
    <p:sldId id="27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F396-7BF7-4880-A6AB-3B09B1CA0E4E}" type="datetimeFigureOut">
              <a:rPr lang="cs-CZ" smtClean="0"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3C77-B54A-45BE-930E-1C22C958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45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F396-7BF7-4880-A6AB-3B09B1CA0E4E}" type="datetimeFigureOut">
              <a:rPr lang="cs-CZ" smtClean="0"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3C77-B54A-45BE-930E-1C22C958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739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F396-7BF7-4880-A6AB-3B09B1CA0E4E}" type="datetimeFigureOut">
              <a:rPr lang="cs-CZ" smtClean="0"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3C77-B54A-45BE-930E-1C22C958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211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F396-7BF7-4880-A6AB-3B09B1CA0E4E}" type="datetimeFigureOut">
              <a:rPr lang="cs-CZ" smtClean="0"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3C77-B54A-45BE-930E-1C22C958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34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F396-7BF7-4880-A6AB-3B09B1CA0E4E}" type="datetimeFigureOut">
              <a:rPr lang="cs-CZ" smtClean="0"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3C77-B54A-45BE-930E-1C22C958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59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F396-7BF7-4880-A6AB-3B09B1CA0E4E}" type="datetimeFigureOut">
              <a:rPr lang="cs-CZ" smtClean="0"/>
              <a:t>25.4.2013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3C77-B54A-45BE-930E-1C22C958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23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F396-7BF7-4880-A6AB-3B09B1CA0E4E}" type="datetimeFigureOut">
              <a:rPr lang="cs-CZ" smtClean="0"/>
              <a:t>25.4.2013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3C77-B54A-45BE-930E-1C22C958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94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F396-7BF7-4880-A6AB-3B09B1CA0E4E}" type="datetimeFigureOut">
              <a:rPr lang="cs-CZ" smtClean="0"/>
              <a:t>25.4.2013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3C77-B54A-45BE-930E-1C22C958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38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F396-7BF7-4880-A6AB-3B09B1CA0E4E}" type="datetimeFigureOut">
              <a:rPr lang="cs-CZ" smtClean="0"/>
              <a:t>25.4.2013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3C77-B54A-45BE-930E-1C22C958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631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F396-7BF7-4880-A6AB-3B09B1CA0E4E}" type="datetimeFigureOut">
              <a:rPr lang="cs-CZ" smtClean="0"/>
              <a:t>25.4.2013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3C77-B54A-45BE-930E-1C22C958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0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F396-7BF7-4880-A6AB-3B09B1CA0E4E}" type="datetimeFigureOut">
              <a:rPr lang="cs-CZ" smtClean="0"/>
              <a:t>25.4.2013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3C77-B54A-45BE-930E-1C22C958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722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2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0F396-7BF7-4880-A6AB-3B09B1CA0E4E}" type="datetimeFigureOut">
              <a:rPr lang="cs-CZ" smtClean="0"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C3C77-B54A-45BE-930E-1C22C958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79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mc/articles/PMC2746314/pdf/pone.0007141.pdf" TargetMode="External"/><Relationship Id="rId2" Type="http://schemas.openxmlformats.org/officeDocument/2006/relationships/hyperlink" Target="http://www.ncbi.nlm.nih.gov/pubmed/2064370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eurology.org/cgi/content/meeting_abstract/80/1_MeetingAbstracts/P04.024?sid=82f05af9-3fd4-4d1b-8e78-3e456ef18a2a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jill_bolte_taylor_s_powerful_stroke_of_insight.html" TargetMode="External"/><Relationship Id="rId2" Type="http://schemas.openxmlformats.org/officeDocument/2006/relationships/hyperlink" Target="http://www.youtube.com/watch?v=c6S3fSitEWY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qmKf7efdxG8&amp;list=FLBnr-O9geekKT9nKzLrvbMQ&amp;feature=mh_lolz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talks/michael_merzenich_on_the_elastic_brain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KOGNITIVNÍ FUNKCE </a:t>
            </a:r>
            <a:br>
              <a:rPr lang="cs-CZ" b="1" dirty="0" smtClean="0"/>
            </a:br>
            <a:r>
              <a:rPr lang="cs-CZ" b="1" dirty="0" smtClean="0"/>
              <a:t>- JEJICH DIAGNOSTIKA A TRÉNINK -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4941168"/>
            <a:ext cx="4568552" cy="134300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cs-CZ" b="1" dirty="0">
                <a:solidFill>
                  <a:schemeClr val="tx1"/>
                </a:solidFill>
              </a:rPr>
              <a:t>PSB_444</a:t>
            </a:r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Jaro 2013</a:t>
            </a:r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Aneta Dorazilová</a:t>
            </a:r>
          </a:p>
          <a:p>
            <a:pPr algn="l"/>
            <a:r>
              <a:rPr lang="cs-CZ" b="1" dirty="0" err="1">
                <a:solidFill>
                  <a:schemeClr val="tx1"/>
                </a:solidFill>
              </a:rPr>
              <a:t>PsÚ</a:t>
            </a:r>
            <a:r>
              <a:rPr lang="cs-CZ" b="1" dirty="0">
                <a:solidFill>
                  <a:schemeClr val="tx1"/>
                </a:solidFill>
              </a:rPr>
              <a:t> FFMU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379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Přístupy k TKF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Multimodální trénink</a:t>
            </a:r>
          </a:p>
          <a:p>
            <a:r>
              <a:rPr lang="cs-CZ" dirty="0"/>
              <a:t>E</a:t>
            </a:r>
            <a:r>
              <a:rPr lang="cs-CZ" dirty="0" smtClean="0"/>
              <a:t>dukační složka tréninku (mnemotechnické pomůcky atd.)</a:t>
            </a:r>
          </a:p>
          <a:p>
            <a:r>
              <a:rPr lang="cs-CZ" b="1" dirty="0" err="1" smtClean="0"/>
              <a:t>Experience</a:t>
            </a:r>
            <a:r>
              <a:rPr lang="cs-CZ" b="1" dirty="0" smtClean="0"/>
              <a:t> </a:t>
            </a:r>
            <a:r>
              <a:rPr lang="cs-CZ" b="1" dirty="0" err="1" smtClean="0"/>
              <a:t>Corps</a:t>
            </a:r>
            <a:r>
              <a:rPr lang="cs-CZ" b="1" dirty="0" smtClean="0"/>
              <a:t>: </a:t>
            </a:r>
            <a:r>
              <a:rPr lang="cs-CZ" dirty="0" smtClean="0"/>
              <a:t>senioři – dobrovolníci pomáhají dětem ve školách s učením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7204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Různé skupiny </a:t>
            </a:r>
            <a:r>
              <a:rPr lang="cs-CZ" b="1" dirty="0"/>
              <a:t>využívající TKF</a:t>
            </a:r>
            <a:r>
              <a:rPr lang="cs-CZ" b="1" dirty="0" smtClean="0"/>
              <a:t>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Příklady studií:</a:t>
            </a:r>
          </a:p>
          <a:p>
            <a:r>
              <a:rPr lang="cs-CZ" b="1" dirty="0" smtClean="0"/>
              <a:t>Senioři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www.ncbi.nlm.nih.gov/</a:t>
            </a:r>
            <a:r>
              <a:rPr lang="cs-CZ" dirty="0" err="1" smtClean="0">
                <a:hlinkClick r:id="rId2"/>
              </a:rPr>
              <a:t>pubmed</a:t>
            </a:r>
            <a:r>
              <a:rPr lang="cs-CZ" dirty="0" smtClean="0">
                <a:hlinkClick r:id="rId2"/>
              </a:rPr>
              <a:t>/20643703</a:t>
            </a:r>
            <a:r>
              <a:rPr lang="cs-CZ" dirty="0" smtClean="0"/>
              <a:t>), 8 týdnů</a:t>
            </a:r>
          </a:p>
          <a:p>
            <a:r>
              <a:rPr lang="cs-CZ" b="1" dirty="0"/>
              <a:t>Dyslexie </a:t>
            </a:r>
            <a:r>
              <a:rPr lang="cs-CZ" dirty="0"/>
              <a:t>(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www.ncbi.nlm.nih.gov/</a:t>
            </a:r>
            <a:r>
              <a:rPr lang="cs-CZ" dirty="0" err="1" smtClean="0">
                <a:hlinkClick r:id="rId3"/>
              </a:rPr>
              <a:t>pmc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articles</a:t>
            </a:r>
            <a:r>
              <a:rPr lang="cs-CZ" dirty="0" smtClean="0">
                <a:hlinkClick r:id="rId3"/>
              </a:rPr>
              <a:t>/PMC2746314/</a:t>
            </a:r>
            <a:r>
              <a:rPr lang="cs-CZ" dirty="0" err="1" smtClean="0">
                <a:hlinkClick r:id="rId3"/>
              </a:rPr>
              <a:t>pdf</a:t>
            </a:r>
            <a:r>
              <a:rPr lang="cs-CZ" dirty="0" smtClean="0">
                <a:hlinkClick r:id="rId3"/>
              </a:rPr>
              <a:t>/pone.0007141.pdf</a:t>
            </a:r>
            <a:r>
              <a:rPr lang="cs-CZ" dirty="0" smtClean="0"/>
              <a:t>), 6 měsíců</a:t>
            </a:r>
          </a:p>
          <a:p>
            <a:r>
              <a:rPr lang="cs-CZ" b="1" dirty="0" smtClean="0"/>
              <a:t>Osoby po </a:t>
            </a:r>
            <a:r>
              <a:rPr lang="cs-CZ" b="1" dirty="0"/>
              <a:t>úrazu hlavy </a:t>
            </a:r>
            <a:r>
              <a:rPr lang="cs-CZ" dirty="0"/>
              <a:t>(</a:t>
            </a: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www.neurology.org/</a:t>
            </a:r>
            <a:r>
              <a:rPr lang="cs-CZ" dirty="0" err="1" smtClean="0">
                <a:hlinkClick r:id="rId4"/>
              </a:rPr>
              <a:t>cgi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content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meeting_abstract</a:t>
            </a:r>
            <a:r>
              <a:rPr lang="cs-CZ" dirty="0" smtClean="0">
                <a:hlinkClick r:id="rId4"/>
              </a:rPr>
              <a:t>/80/1_MeetingAbstracts/P04.024?sid=82f05af9-3fd4-4d1b-8e78-3e456ef18a2a</a:t>
            </a:r>
            <a:r>
              <a:rPr lang="cs-CZ" dirty="0" smtClean="0"/>
              <a:t>), 8 týdnů</a:t>
            </a:r>
          </a:p>
          <a:p>
            <a:r>
              <a:rPr lang="cs-CZ" dirty="0" smtClean="0"/>
              <a:t>Preiss: pacienti s afektivními poruchami (</a:t>
            </a:r>
            <a:r>
              <a:rPr lang="cs-CZ" dirty="0" err="1" smtClean="0"/>
              <a:t>Cognifit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Srovnávací kritérium? Další možnosti výzkumu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73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Oblasti zlepšení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641379"/>
          </a:xfrm>
        </p:spPr>
        <p:txBody>
          <a:bodyPr>
            <a:normAutofit/>
          </a:bodyPr>
          <a:lstStyle/>
          <a:p>
            <a:r>
              <a:rPr lang="cs-CZ" dirty="0" smtClean="0"/>
              <a:t>Jednotlivé kognitivní funkce</a:t>
            </a:r>
          </a:p>
          <a:p>
            <a:r>
              <a:rPr lang="cs-CZ" dirty="0" smtClean="0"/>
              <a:t>Schopnost učení (výslovnost, čtení, počty)</a:t>
            </a:r>
          </a:p>
          <a:p>
            <a:r>
              <a:rPr lang="cs-CZ" dirty="0" smtClean="0"/>
              <a:t>Koordinace a kombinace ( př. </a:t>
            </a:r>
            <a:r>
              <a:rPr lang="cs-CZ" dirty="0" err="1" smtClean="0"/>
              <a:t>talking</a:t>
            </a:r>
            <a:r>
              <a:rPr lang="cs-CZ" dirty="0" smtClean="0"/>
              <a:t> </a:t>
            </a:r>
            <a:r>
              <a:rPr lang="cs-CZ" dirty="0" err="1" smtClean="0"/>
              <a:t>while</a:t>
            </a:r>
            <a:r>
              <a:rPr lang="cs-CZ" dirty="0" smtClean="0"/>
              <a:t> </a:t>
            </a:r>
            <a:r>
              <a:rPr lang="cs-CZ" dirty="0" err="1" smtClean="0"/>
              <a:t>walking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Sociální a psychologický aspekt tréninku</a:t>
            </a:r>
            <a:endParaRPr lang="cs-CZ" dirty="0"/>
          </a:p>
          <a:p>
            <a:r>
              <a:rPr lang="cs-CZ" dirty="0" smtClean="0"/>
              <a:t>návrat do původní úrovně x udržení</a:t>
            </a:r>
          </a:p>
          <a:p>
            <a:r>
              <a:rPr lang="cs-CZ" dirty="0" smtClean="0"/>
              <a:t>Subjektivní x objektivní posouzení </a:t>
            </a:r>
            <a:r>
              <a:rPr lang="cs-CZ" dirty="0" err="1" smtClean="0"/>
              <a:t>zelpšení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34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Faktory ideálního tréninkového programu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Úkoly jako výzva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Souvislost tréninku s běžným životem</a:t>
            </a:r>
          </a:p>
          <a:p>
            <a:pPr marL="514350" indent="-514350">
              <a:buAutoNum type="arabicPeriod"/>
            </a:pPr>
            <a:r>
              <a:rPr lang="cs-CZ" dirty="0" smtClean="0"/>
              <a:t>Zapojení vizuálních i sluchových vjemů a dalších smyslů</a:t>
            </a:r>
          </a:p>
          <a:p>
            <a:pPr marL="514350" indent="-514350">
              <a:buAutoNum type="arabicPeriod"/>
            </a:pPr>
            <a:r>
              <a:rPr lang="cs-CZ" dirty="0" smtClean="0"/>
              <a:t>Zautomatizování poznatků</a:t>
            </a:r>
          </a:p>
          <a:p>
            <a:pPr marL="514350" indent="-514350">
              <a:buAutoNum type="arabicPeriod"/>
            </a:pPr>
            <a:r>
              <a:rPr lang="cs-CZ" dirty="0" smtClean="0"/>
              <a:t>Frekvence a intenzita</a:t>
            </a:r>
          </a:p>
          <a:p>
            <a:pPr marL="514350" indent="-514350">
              <a:buAutoNum type="arabicPeriod"/>
            </a:pPr>
            <a:r>
              <a:rPr lang="cs-CZ" dirty="0" smtClean="0"/>
              <a:t>Schopnost zaujmout a pobavit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66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Osobnostní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Rozdíly v přístupu ke cvičením</a:t>
            </a:r>
          </a:p>
          <a:p>
            <a:r>
              <a:rPr lang="cs-CZ" dirty="0" smtClean="0"/>
              <a:t>Samostatná práce</a:t>
            </a:r>
          </a:p>
          <a:p>
            <a:r>
              <a:rPr lang="cs-CZ" dirty="0" smtClean="0"/>
              <a:t>Zapojení do úkolů</a:t>
            </a:r>
          </a:p>
          <a:p>
            <a:r>
              <a:rPr lang="cs-CZ" dirty="0" smtClean="0"/>
              <a:t>Rysy, charakter, osobnostní rozdíly</a:t>
            </a:r>
          </a:p>
          <a:p>
            <a:r>
              <a:rPr lang="cs-CZ" dirty="0" smtClean="0"/>
              <a:t>převažující „nastavení“</a:t>
            </a:r>
          </a:p>
        </p:txBody>
      </p:sp>
    </p:spTree>
    <p:extLst>
      <p:ext uri="{BB962C8B-B14F-4D97-AF65-F5344CB8AC3E}">
        <p14:creationId xmlns:p14="http://schemas.microsoft.com/office/powerpoint/2010/main" val="398026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Cvičení na krátkodobou paměť, Synková, J.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Zapamatujte si slova v tabulce a jejich pořadí</a:t>
            </a:r>
          </a:p>
          <a:p>
            <a:pPr marL="0" indent="0">
              <a:buNone/>
            </a:pPr>
            <a:r>
              <a:rPr lang="cs-CZ" b="1" dirty="0" smtClean="0"/>
              <a:t>Čas: 1 min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6924555"/>
              </p:ext>
            </p:extLst>
          </p:nvPr>
        </p:nvGraphicFramePr>
        <p:xfrm>
          <a:off x="467544" y="3356992"/>
          <a:ext cx="8228656" cy="1996265"/>
        </p:xfrm>
        <a:graphic>
          <a:graphicData uri="http://schemas.openxmlformats.org/drawingml/2006/table">
            <a:tbl>
              <a:tblPr firstRow="1" firstCol="1" bandRow="1"/>
              <a:tblGrid>
                <a:gridCol w="2057164"/>
                <a:gridCol w="2057164"/>
                <a:gridCol w="2057164"/>
                <a:gridCol w="2057164"/>
              </a:tblGrid>
              <a:tr h="399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KOROPTEV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STROM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KONEV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PALICE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KYSLÍK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DŮM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PÁSEK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KNIHA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STŮL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VESTA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ČLOVĚK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OHEŇ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KOČKA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LOVEC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ČINKA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PRASE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DÝKA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PÁNEV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KOST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VODA</a:t>
                      </a:r>
                    </a:p>
                  </a:txBody>
                  <a:tcPr marL="81635" marR="816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67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Život pacientů po CMP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Living</a:t>
            </a:r>
            <a:r>
              <a:rPr lang="cs-CZ" b="1" dirty="0" smtClean="0"/>
              <a:t> </a:t>
            </a:r>
            <a:r>
              <a:rPr lang="cs-CZ" b="1" dirty="0" err="1" smtClean="0"/>
              <a:t>with</a:t>
            </a:r>
            <a:r>
              <a:rPr lang="cs-CZ" b="1" dirty="0" smtClean="0"/>
              <a:t> </a:t>
            </a:r>
            <a:r>
              <a:rPr lang="cs-CZ" b="1" dirty="0" err="1" smtClean="0"/>
              <a:t>aphasia</a:t>
            </a:r>
            <a:r>
              <a:rPr lang="cs-CZ" b="1" dirty="0" smtClean="0"/>
              <a:t>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www.youtube.com/watch?v=c6S3fSitEWY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err="1" smtClean="0"/>
              <a:t>Jill</a:t>
            </a:r>
            <a:r>
              <a:rPr lang="cs-CZ" b="1" dirty="0" smtClean="0"/>
              <a:t> Bolte </a:t>
            </a:r>
            <a:r>
              <a:rPr lang="cs-CZ" b="1" dirty="0" err="1" smtClean="0"/>
              <a:t>Taylor´s</a:t>
            </a:r>
            <a:r>
              <a:rPr lang="cs-CZ" b="1" dirty="0" smtClean="0"/>
              <a:t> </a:t>
            </a:r>
            <a:r>
              <a:rPr lang="cs-CZ" b="1" dirty="0" err="1" smtClean="0"/>
              <a:t>stroke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insight</a:t>
            </a:r>
            <a:r>
              <a:rPr lang="cs-CZ" b="1" dirty="0" smtClean="0"/>
              <a:t>: </a:t>
            </a: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://www.ted.com/talks/jill_bolte_taylor_s_powerful_stroke_of_insight.html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4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Život pacientů po CMP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Aphasia</a:t>
            </a:r>
            <a:r>
              <a:rPr lang="cs-CZ" b="1" dirty="0" smtClean="0"/>
              <a:t> </a:t>
            </a:r>
            <a:r>
              <a:rPr lang="cs-CZ" b="1" dirty="0" err="1" smtClean="0"/>
              <a:t>Speaks</a:t>
            </a:r>
            <a:r>
              <a:rPr lang="cs-CZ" b="1" dirty="0" smtClean="0"/>
              <a:t>: Neuro film festival 2012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www.youtube.com/watch?v=qmKf7efdxG8&amp;list=FLBnr-O9geekKT9nKzLrvbMQ&amp;feature=mh_lolz</a:t>
            </a:r>
            <a:endParaRPr lang="cs-CZ" dirty="0" smtClean="0"/>
          </a:p>
          <a:p>
            <a:endParaRPr lang="cs-CZ" b="1" dirty="0"/>
          </a:p>
          <a:p>
            <a:r>
              <a:rPr lang="cs-CZ" b="1" dirty="0"/>
              <a:t>Cerebrovaskulární ambulance: </a:t>
            </a:r>
            <a:r>
              <a:rPr lang="cs-CZ" dirty="0"/>
              <a:t>http://www.cmp-brno.cz/UVOD.html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4133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Pacienti po cévní mozkové příhodě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Oblasti života:</a:t>
            </a:r>
          </a:p>
          <a:p>
            <a:r>
              <a:rPr lang="cs-CZ" dirty="0" smtClean="0"/>
              <a:t>Domácí prostředí</a:t>
            </a:r>
          </a:p>
          <a:p>
            <a:r>
              <a:rPr lang="cs-CZ" dirty="0" smtClean="0"/>
              <a:t>Sociální vztahy</a:t>
            </a:r>
          </a:p>
          <a:p>
            <a:r>
              <a:rPr lang="cs-CZ" dirty="0" smtClean="0"/>
              <a:t>Pracovní prostředí</a:t>
            </a:r>
          </a:p>
          <a:p>
            <a:r>
              <a:rPr lang="cs-CZ" dirty="0" smtClean="0"/>
              <a:t>Pohyb</a:t>
            </a:r>
          </a:p>
          <a:p>
            <a:r>
              <a:rPr lang="cs-CZ" dirty="0" smtClean="0"/>
              <a:t>další rizika a obtíže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634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Přístup k pacientům po CMP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Trpělivost</a:t>
            </a:r>
          </a:p>
          <a:p>
            <a:r>
              <a:rPr lang="cs-CZ" dirty="0" smtClean="0"/>
              <a:t>Srozumitelnost</a:t>
            </a:r>
          </a:p>
          <a:p>
            <a:r>
              <a:rPr lang="cs-CZ" dirty="0" smtClean="0"/>
              <a:t>Spolupráce s rodinou</a:t>
            </a:r>
          </a:p>
          <a:p>
            <a:r>
              <a:rPr lang="cs-CZ" dirty="0" smtClean="0"/>
              <a:t>Respekt</a:t>
            </a:r>
          </a:p>
          <a:p>
            <a:r>
              <a:rPr lang="cs-CZ" dirty="0" smtClean="0"/>
              <a:t>Motivace</a:t>
            </a:r>
          </a:p>
          <a:p>
            <a:r>
              <a:rPr lang="cs-CZ" dirty="0" smtClean="0"/>
              <a:t>Empatie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55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Náplň hodiny: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Jaká je účinnost kognitivního tréninku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Vyšetření některými testy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Kazuistiky, videa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Specifika práce s osobami po CMP</a:t>
            </a:r>
          </a:p>
        </p:txBody>
      </p:sp>
    </p:spTree>
    <p:extLst>
      <p:ext uri="{BB962C8B-B14F-4D97-AF65-F5344CB8AC3E}">
        <p14:creationId xmlns:p14="http://schemas.microsoft.com/office/powerpoint/2010/main" val="197790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Štěpánková, H., Steinová, D.: </a:t>
            </a:r>
            <a:r>
              <a:rPr lang="cs-CZ" dirty="0" smtClean="0"/>
              <a:t>Trénování paměti – metodická příručka; Praha: Psychiatrické centrum Praha, 2009.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7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Cvičení na slovní zásobu, Ošlejšková, L.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11560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Vymyslete příběh s použitím následujících slov: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dirty="0" smtClean="0"/>
              <a:t>kůň</a:t>
            </a:r>
            <a:r>
              <a:rPr lang="cs-CZ" dirty="0"/>
              <a:t>, zahrada, princezna, hrad, jídlo, nůž, pták, peníze, kniha, meč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85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Účinnost a význam tréninku kognitivních funkcí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r>
              <a:rPr lang="cs-CZ" dirty="0" smtClean="0"/>
              <a:t>Různé informace o účinnosti tréninku</a:t>
            </a:r>
          </a:p>
          <a:p>
            <a:r>
              <a:rPr lang="cs-CZ" dirty="0" smtClean="0"/>
              <a:t>Obtížně srovnatelné skupiny klientů</a:t>
            </a:r>
          </a:p>
          <a:p>
            <a:r>
              <a:rPr lang="cs-CZ" dirty="0"/>
              <a:t>F</a:t>
            </a:r>
            <a:r>
              <a:rPr lang="cs-CZ" dirty="0" smtClean="0"/>
              <a:t>rekvence tréninku</a:t>
            </a:r>
          </a:p>
          <a:p>
            <a:r>
              <a:rPr lang="cs-CZ" dirty="0" smtClean="0"/>
              <a:t>Délka tréninku</a:t>
            </a:r>
          </a:p>
          <a:p>
            <a:r>
              <a:rPr lang="cs-CZ" dirty="0" smtClean="0"/>
              <a:t>Skupina x individuální hodiny</a:t>
            </a:r>
          </a:p>
          <a:p>
            <a:r>
              <a:rPr lang="cs-CZ" dirty="0" smtClean="0"/>
              <a:t>Studie BBC (2010): no </a:t>
            </a:r>
            <a:r>
              <a:rPr lang="cs-CZ" dirty="0" err="1" smtClean="0"/>
              <a:t>gain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brain </a:t>
            </a:r>
            <a:r>
              <a:rPr lang="cs-CZ" dirty="0" err="1" smtClean="0"/>
              <a:t>train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(3 x týdně, 10 min denně, 6 týdnů)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985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Účinnost a význam tréninku kognitivních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Michael </a:t>
            </a:r>
            <a:r>
              <a:rPr lang="cs-CZ" b="1" dirty="0" err="1" smtClean="0"/>
              <a:t>Merzenich</a:t>
            </a:r>
            <a:r>
              <a:rPr lang="cs-CZ" b="1" dirty="0" smtClean="0"/>
              <a:t>: </a:t>
            </a:r>
            <a:r>
              <a:rPr lang="cs-CZ" b="1" dirty="0" err="1" smtClean="0"/>
              <a:t>Growing</a:t>
            </a:r>
            <a:r>
              <a:rPr lang="cs-CZ" b="1" dirty="0" smtClean="0"/>
              <a:t> evidence </a:t>
            </a:r>
            <a:r>
              <a:rPr lang="cs-CZ" b="1" dirty="0" err="1" smtClean="0"/>
              <a:t>of</a:t>
            </a:r>
            <a:r>
              <a:rPr lang="cs-CZ" b="1" dirty="0" smtClean="0"/>
              <a:t> brain plasticity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www.ted.com/talks/michael_merzenich_on_the_elastic_brain.html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Rozdíl TKF x běžné mozkové aktivity (čtení, </a:t>
            </a:r>
            <a:r>
              <a:rPr lang="cs-CZ" dirty="0" smtClean="0"/>
              <a:t>křížovky, počítačové hry)</a:t>
            </a:r>
            <a:endParaRPr lang="cs-CZ" dirty="0" smtClean="0"/>
          </a:p>
          <a:p>
            <a:r>
              <a:rPr lang="cs-CZ" dirty="0" smtClean="0"/>
              <a:t>Význam prevence, podpory, udržování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7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Význam kognitivního tréninku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cs-CZ" dirty="0" smtClean="0"/>
              <a:t>Mechanismus protekce? Vytváření „kognitivní rezervy“ do budoucna aktivitami stimulujícími mozek? (Stern, 2006)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3907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Kognitivní rezerva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Stern (2002): </a:t>
            </a:r>
            <a:r>
              <a:rPr lang="cs-CZ" dirty="0" smtClean="0"/>
              <a:t>aktivní (kognitivní a kompenzační) a pasivní kognitivní rezerva</a:t>
            </a:r>
          </a:p>
          <a:p>
            <a:r>
              <a:rPr lang="cs-CZ" b="1" dirty="0" err="1" smtClean="0"/>
              <a:t>Snowdon</a:t>
            </a:r>
            <a:r>
              <a:rPr lang="cs-CZ" b="1" dirty="0" smtClean="0"/>
              <a:t> (1986):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Nun</a:t>
            </a:r>
            <a:r>
              <a:rPr lang="cs-CZ" dirty="0" smtClean="0"/>
              <a:t> Study</a:t>
            </a:r>
          </a:p>
          <a:p>
            <a:r>
              <a:rPr lang="cs-CZ" dirty="0" smtClean="0"/>
              <a:t>Funkční základ, na němž se projevují patologie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25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Významné studie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Studie IMPACT (2006-2007)</a:t>
            </a:r>
          </a:p>
          <a:p>
            <a:pPr marL="0" indent="0">
              <a:buNone/>
            </a:pPr>
            <a:r>
              <a:rPr lang="cs-CZ" dirty="0"/>
              <a:t>5 x týdně 1h, 8 </a:t>
            </a:r>
            <a:r>
              <a:rPr lang="cs-CZ" dirty="0" smtClean="0"/>
              <a:t>týdnů, Brain Fitness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! Rychlost zpracování </a:t>
            </a:r>
            <a:r>
              <a:rPr lang="cs-CZ" dirty="0" smtClean="0"/>
              <a:t>informací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Studie ACTIVE (1998-2004)</a:t>
            </a:r>
          </a:p>
          <a:p>
            <a:pPr marL="0" indent="0">
              <a:buNone/>
            </a:pPr>
            <a:r>
              <a:rPr lang="cs-CZ" dirty="0" smtClean="0"/>
              <a:t>První blok tréninku (10 l.), booster tréninky: 11 měsíců, 35 měsíců</a:t>
            </a:r>
          </a:p>
          <a:p>
            <a:pPr marL="0" indent="0">
              <a:buNone/>
            </a:pPr>
            <a:r>
              <a:rPr lang="cs-CZ" dirty="0" smtClean="0"/>
              <a:t>! Rychlost zpracování, usuzování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Studie s programem </a:t>
            </a:r>
            <a:r>
              <a:rPr lang="cs-CZ" b="1" dirty="0" err="1"/>
              <a:t>HAPPYneuron</a:t>
            </a:r>
            <a:r>
              <a:rPr lang="cs-CZ" dirty="0"/>
              <a:t>: 18 x 45 </a:t>
            </a:r>
            <a:r>
              <a:rPr lang="cs-CZ" dirty="0" smtClean="0"/>
              <a:t>min</a:t>
            </a:r>
          </a:p>
          <a:p>
            <a:pPr marL="0" indent="0">
              <a:buNone/>
            </a:pPr>
            <a:r>
              <a:rPr lang="cs-CZ" dirty="0" smtClean="0"/>
              <a:t>Tzv</a:t>
            </a:r>
            <a:r>
              <a:rPr lang="cs-CZ" dirty="0"/>
              <a:t>. transferové efekty</a:t>
            </a:r>
          </a:p>
          <a:p>
            <a:pPr marL="0" indent="0">
              <a:buNone/>
            </a:pPr>
            <a:r>
              <a:rPr lang="cs-CZ" dirty="0"/>
              <a:t>Pozitivní účinky i na motivaci a spokojenost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659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 kognitivního tréninku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Výzkumné otázky:</a:t>
            </a:r>
          </a:p>
          <a:p>
            <a:pPr marL="0" indent="0">
              <a:buNone/>
            </a:pPr>
            <a:r>
              <a:rPr lang="cs-CZ" dirty="0" smtClean="0"/>
              <a:t>Mají kognitivní tréninky generalizovaný dopad? (vliv transferu i na netrénované oblasti atd.)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Mají kognitivní tréninky dlouhodobý, přetrvávající dopad?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Nejčastější oblast zlepšení: rychlost zpracování, usuzování, subjektivní funkce paměti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1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609</Words>
  <Application>Microsoft Office PowerPoint</Application>
  <PresentationFormat>Předvádění na obrazovce (4:3)</PresentationFormat>
  <Paragraphs>134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KOGNITIVNÍ FUNKCE  - JEJICH DIAGNOSTIKA A TRÉNINK - </vt:lpstr>
      <vt:lpstr>Náplň hodiny:</vt:lpstr>
      <vt:lpstr>Cvičení na slovní zásobu, Ošlejšková, L.</vt:lpstr>
      <vt:lpstr>Účinnost a význam tréninku kognitivních funkcí</vt:lpstr>
      <vt:lpstr>Účinnost a význam tréninku kognitivních funkcí</vt:lpstr>
      <vt:lpstr>Význam kognitivního tréninku</vt:lpstr>
      <vt:lpstr>Kognitivní rezerva</vt:lpstr>
      <vt:lpstr>Významné studie</vt:lpstr>
      <vt:lpstr>Efekt kognitivního tréninku</vt:lpstr>
      <vt:lpstr>Přístupy k TKF</vt:lpstr>
      <vt:lpstr>Různé skupiny využívající TKF:</vt:lpstr>
      <vt:lpstr>Oblasti zlepšení</vt:lpstr>
      <vt:lpstr>Faktory ideálního tréninkového programu</vt:lpstr>
      <vt:lpstr>Osobnostní faktory</vt:lpstr>
      <vt:lpstr>Cvičení na krátkodobou paměť, Synková, J. </vt:lpstr>
      <vt:lpstr>Život pacientů po CMP</vt:lpstr>
      <vt:lpstr>Život pacientů po CMP</vt:lpstr>
      <vt:lpstr>Pacienti po cévní mozkové příhodě</vt:lpstr>
      <vt:lpstr>Přístup k pacientům po CMP</vt:lpstr>
      <vt:lpstr>Literatura</vt:lpstr>
    </vt:vector>
  </TitlesOfParts>
  <Company>Konzervatoř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FUNKCE  - JEJICH DIAGNOSTIKA A TRÉNINK -</dc:title>
  <dc:creator>Aneta Dorazilova</dc:creator>
  <cp:lastModifiedBy>Aneta Dorazilová</cp:lastModifiedBy>
  <cp:revision>26</cp:revision>
  <dcterms:created xsi:type="dcterms:W3CDTF">2013-04-22T11:43:14Z</dcterms:created>
  <dcterms:modified xsi:type="dcterms:W3CDTF">2013-04-25T17:04:13Z</dcterms:modified>
</cp:coreProperties>
</file>