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45" d="100"/>
          <a:sy n="4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titution.ru/index.ht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kremlin.ru/regio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vernment.ru/gov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v.ru/main/page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.gov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uma.gov.ru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v.ru/main/page10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JlBqGt80s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33265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Политическая система РФ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Конституцией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Российской Федерации, принятой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декабря 1993 года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Конституции заложен принцип разделения властей на законодательную, исполнительную и судебную.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Раздел первый. Основные положения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Глава 1. Основы конституционного строя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Статья 1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 Российская Федерация - Россия есть демократическое федеративное правовое государство с республиканской формой правления.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Наименования Российская Федерация и Россия равнозначны.</a:t>
            </a:r>
          </a:p>
          <a:p>
            <a:pPr algn="just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>
            <a:hlinkClick r:id="rId2"/>
          </p:cNvPr>
          <p:cNvSpPr/>
          <p:nvPr/>
        </p:nvSpPr>
        <p:spPr>
          <a:xfrm>
            <a:off x="2699792" y="6237312"/>
            <a:ext cx="427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Конституция РФ (интернет-версия)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slawianie.narod.ru/img/map/rus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7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http://cyberland.ws/uploads/posts/2012-02/1328172779_kievskaya-rus-mon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8913"/>
            <a:ext cx="12239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http://img12.nnm.ru/imagez/gallery/8/2/b/3/6/82b36d65e525649a0e1583f63794c5d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60350"/>
            <a:ext cx="2079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http://www.economic.ispu.ru/history/part1/02tema2/sl_files/slova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773238"/>
            <a:ext cx="38766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/>
          <p:cNvSpPr>
            <a:spLocks noChangeArrowheads="1"/>
          </p:cNvSpPr>
          <p:nvPr/>
        </p:nvSpPr>
        <p:spPr bwMode="auto">
          <a:xfrm>
            <a:off x="0" y="0"/>
            <a:ext cx="9144000" cy="895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Киевская Русь (конец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– 1125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862 г.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– призвание варягов (Рюрик, Синеус, Трувор)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           Олег (Вещий)                 Игорь Рюрикович       Святослав Игоревич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         879 / 882 – 912 гг.                   912 – 945 гг.                  945 / 960 – 972 гг.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b="1">
              <a:latin typeface="Calibri" pitchFamily="34" charset="0"/>
            </a:endParaRPr>
          </a:p>
        </p:txBody>
      </p:sp>
      <p:pic>
        <p:nvPicPr>
          <p:cNvPr id="11267" name="Picture 2" descr="http://sarkel.ru/images/kopiya_russkij_kaganat-zabytaya_istoriya_dona_russkij_v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16446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hrono.ru/biograf/bio_i/igor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16338"/>
            <a:ext cx="1541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ttp://www.rulex.ru/portret/61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644900"/>
            <a:ext cx="1574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http://chudinov.ru/wp-content/uploads/2007/10/miniatura2.jpg"/>
          <p:cNvPicPr>
            <a:picLocks noChangeAspect="1" noChangeArrowheads="1"/>
          </p:cNvPicPr>
          <p:nvPr/>
        </p:nvPicPr>
        <p:blipFill>
          <a:blip r:embed="rId5" cstate="print"/>
          <a:srcRect r="836" b="7924"/>
          <a:stretch>
            <a:fillRect/>
          </a:stretch>
        </p:blipFill>
        <p:spPr bwMode="auto">
          <a:xfrm>
            <a:off x="5795963" y="620713"/>
            <a:ext cx="28797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http://www.calend.ru/img/content_events/i4/4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268413"/>
            <a:ext cx="33829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4"/>
          <p:cNvSpPr txBox="1">
            <a:spLocks noChangeArrowheads="1"/>
          </p:cNvSpPr>
          <p:nvPr/>
        </p:nvSpPr>
        <p:spPr bwMode="auto">
          <a:xfrm>
            <a:off x="0" y="260350"/>
            <a:ext cx="42846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княгиня Ольга (945 – 960 гг.)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принятие христианства;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древлянам.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8" descr="http://top-antropos.com/images/6/Olga/%D0%A1%D0%B2%D1%8F%D1%82%D0%B0%D1%8F%20%D0%BA%D0%BD%D1%8F%D0%B3%D0%B8%D0%BD%D1%8F%20%D0%9E%D0%BB%D1%8C%D0%B3%D0%B0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33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 descr="Файл:Месть княгини Ол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342106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Файл:Vladimir I of Ki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00" y="0"/>
            <a:ext cx="2463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1"/>
          <p:cNvSpPr txBox="1">
            <a:spLocks noChangeArrowheads="1"/>
          </p:cNvSpPr>
          <p:nvPr/>
        </p:nvSpPr>
        <p:spPr bwMode="auto">
          <a:xfrm>
            <a:off x="0" y="188913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Владимир Святославович (Красное Солнышко)  978 – 1015 гг.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крещение Руси (988 г.);</a:t>
            </a:r>
          </a:p>
          <a:p>
            <a:pPr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захват крымских территорий;</a:t>
            </a:r>
          </a:p>
          <a:p>
            <a:pPr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женитьба на византийской царевне Анне;</a:t>
            </a:r>
          </a:p>
          <a:p>
            <a:pPr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заключение договоров с Венгрией, Чехией,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                              Польшей, Византией;</a:t>
            </a:r>
          </a:p>
          <a:p>
            <a:pPr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расцвет литературы и культуры, распространение грамотности;</a:t>
            </a:r>
          </a:p>
          <a:p>
            <a:pPr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каменное строительство (города Владимир-на-Клязьме, Белгород, Переславль).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Файл:Vladim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0688"/>
            <a:ext cx="233997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8" descr="http://venividi.ru/files/img/6249/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4342" name="Picture 10" descr="http://www.nice-places.com/data/articles/4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213225"/>
            <a:ext cx="266382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http://www.popovm.ru/fileadmin/jm_gal/art/peresl/p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113" y="4221163"/>
            <a:ext cx="41798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Rus-1015-1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9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5867400" y="404813"/>
            <a:ext cx="28813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1015 – 1017 гг.</a:t>
            </a:r>
          </a:p>
          <a:p>
            <a:pPr algn="just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междоусобные войны</a:t>
            </a:r>
          </a:p>
          <a:p>
            <a:pPr algn="just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(12 сыновей Владимира Святославовича)</a:t>
            </a:r>
          </a:p>
          <a:p>
            <a:pPr algn="just">
              <a:lnSpc>
                <a:spcPct val="150000"/>
              </a:lnSpc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russian-chronicle.ru/pics/ghnrvzg8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636838"/>
            <a:ext cx="2482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/>
          <p:cNvSpPr txBox="1">
            <a:spLocks noChangeArrowheads="1"/>
          </p:cNvSpPr>
          <p:nvPr/>
        </p:nvSpPr>
        <p:spPr bwMode="auto">
          <a:xfrm>
            <a:off x="0" y="0"/>
            <a:ext cx="69484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Ярослав Владимирович (Мудрый) 1017 – 1054 гг.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основание Ярославля, Юрьева (Тарту);</a:t>
            </a:r>
          </a:p>
          <a:p>
            <a:pPr algn="just"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строительство ряда крепостей южнее Киева для защиты Руси от набегов печенегов;</a:t>
            </a:r>
          </a:p>
          <a:p>
            <a:pPr algn="just"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культурный расцвет Руси, расширение территории;</a:t>
            </a:r>
          </a:p>
          <a:p>
            <a:pPr algn="just"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издание первого свода законов – Русская Правда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(1019 – 1054 гг.);</a:t>
            </a:r>
          </a:p>
          <a:p>
            <a:pPr algn="just"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строительство собора Святой Софии в Киеве (1036 г. / 1045 г.) в память о победе над печенегами;</a:t>
            </a:r>
          </a:p>
          <a:p>
            <a:pPr algn="just"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строительство Золотых ворот, основание Киево-Печерского монастыря в Киеве (1051 г.).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Файл:Yaroslav the W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0"/>
            <a:ext cx="21907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 descr="http://kpravda.com/wp-content/uploads/2011/10/sofia_kiev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6389" name="Picture 6" descr="вор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797425"/>
            <a:ext cx="27416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kpravda.com/wp-content/uploads/2011/10/sofia_ki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791075"/>
            <a:ext cx="2032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://www.i-kiev.com/foto/lavr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775200"/>
            <a:ext cx="27717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http://ote4estvo.ru/uploads/posts/2011-03/1304519967_j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7425"/>
            <a:ext cx="21240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uscenter.ru/i/istor/pism/prav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www.gerb.bel.ru/pages/russia/img/r_kiev2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13" y="188913"/>
            <a:ext cx="384968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0" y="0"/>
            <a:ext cx="6516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latin typeface="Times New Roman" pitchFamily="18" charset="0"/>
                <a:cs typeface="Times New Roman" pitchFamily="18" charset="0"/>
              </a:rPr>
              <a:t>Владимир Всеволодович Мономах (1113 – 1125 гг.)</a:t>
            </a:r>
          </a:p>
          <a:p>
            <a:pPr algn="just"/>
            <a:endParaRPr lang="ru-RU" b="1" u="sng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период последнего усиления Киевской Руси;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редакция «Повести временных лет» (1116-1117 гг.), дошедшая до нас, написана монахом Нестором;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«Поучение Владимира Мономаха»;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династические браки между Рюриковичами.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Файл:Vladimir-II-Vsevolodovich Monom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700337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rushistor.org/rushis/images/im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8375"/>
            <a:ext cx="45005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veda.dp.ua/images/arts/cyrilice.jpg"/>
          <p:cNvPicPr>
            <a:picLocks noChangeAspect="1" noChangeArrowheads="1"/>
          </p:cNvPicPr>
          <p:nvPr/>
        </p:nvPicPr>
        <p:blipFill>
          <a:blip r:embed="rId4" cstate="print"/>
          <a:srcRect b="16393"/>
          <a:stretch>
            <a:fillRect/>
          </a:stretch>
        </p:blipFill>
        <p:spPr bwMode="auto">
          <a:xfrm>
            <a:off x="4500563" y="3500438"/>
            <a:ext cx="4643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Московское государство (первая половина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в. –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в.)</a:t>
            </a:r>
            <a:endParaRPr lang="cs-CZ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ovéPole 4"/>
          <p:cNvSpPr txBox="1">
            <a:spLocks noChangeArrowheads="1"/>
          </p:cNvSpPr>
          <p:nvPr/>
        </p:nvSpPr>
        <p:spPr bwMode="auto">
          <a:xfrm>
            <a:off x="250825" y="549275"/>
            <a:ext cx="86423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1240 – 1480 гг.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 татаро-монгольское иго;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1380 г.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– Куликовская битва (Дмитрий Донской), усиление роли Москвы в объединении русских городов;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самостоятельного Русского государства (Россия) с центром в Москве;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cs-CZ" b="1" u="sng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 Великий (1462 – 1505 гг.)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а) Москва становится центром православия.</a:t>
            </a:r>
          </a:p>
          <a:p>
            <a:pPr algn="just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б) «Москва – третий Рим и четвёртому не бывать!».</a:t>
            </a:r>
          </a:p>
          <a:p>
            <a:pPr algn="just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в) Гербом России становится двуглавый орёл (герб Византии);</a:t>
            </a:r>
          </a:p>
          <a:p>
            <a:pPr algn="just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г) русское Возрождение (строительство церквей, кремлей).</a:t>
            </a:r>
          </a:p>
        </p:txBody>
      </p:sp>
      <p:pic>
        <p:nvPicPr>
          <p:cNvPr id="19460" name="Picture 8" descr="Файл:Dormition (Kremli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2565400"/>
            <a:ext cx="23034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Файл:Velikiy Novgorod Detinets 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811713"/>
            <a:ext cx="305911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spu.edu.ru/ik/files/karta_obedin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Президент РФ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685035" cy="24208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83768" y="980728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Если я за что-то берусь, я стараюсь довести дело либо до логического завершения, либо, как минимум, привести это дело к максимальному эффекту.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	  (Владимир Владимирович Путин)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306896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Президент РФ является главой государства.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Президент РФ избирается сроком на шесть лет гражданами РФ на основе всеобщего равного и прямого избирательного права при тайном голосовании.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Президентом РФ может быть избран гражданин РФ не моложе 35 лет, постоянно проживающий в РФ не менее 10 лет.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Одно и то же лицо не может занимать должность Президента РФ более двух сроков подряд.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Президент РФ издает указы и распоряжения.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Президент РФ формирует кабинет министров и с согласия Государственной Думы назначает Председателя Правительства РФ.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2699792" y="6093296"/>
            <a:ext cx="419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Официальный сайт Президента РФ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"/>
          <p:cNvSpPr txBox="1">
            <a:spLocks noChangeArrowheads="1"/>
          </p:cNvSpPr>
          <p:nvPr/>
        </p:nvSpPr>
        <p:spPr bwMode="auto">
          <a:xfrm>
            <a:off x="0" y="0"/>
            <a:ext cx="55086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cs-CZ" b="1" u="sng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Иванович (1505 – 1533 гг.)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завершение объединения русских земель;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Великий князь и бояре;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начало войн с Казанью;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строительный бум (возведение церквей, каменных укреплений, острогов, крепостей, новых поселений).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Файл:Nizhny Novgorod Kremlin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286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hrono.ru/img/monarhi/vasil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163" y="0"/>
            <a:ext cx="28908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tspu.edu.ru/ik/files/20_russkoe_gosudarstvo_pri_ivane_iii_i_vasilii_iii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28015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/>
          <p:cNvSpPr txBox="1">
            <a:spLocks noChangeArrowheads="1"/>
          </p:cNvSpPr>
          <p:nvPr/>
        </p:nvSpPr>
        <p:spPr bwMode="auto">
          <a:xfrm>
            <a:off x="0" y="0"/>
            <a:ext cx="65166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cs-CZ" b="1" u="sng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Васильевич (Грозный) (1533 / 1547 – 1584 гг.)</a:t>
            </a:r>
          </a:p>
          <a:p>
            <a:pPr algn="just"/>
            <a:endParaRPr lang="ru-RU" b="1" u="sng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царь всея Руси (1547 г.);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присоединение Казанского, Астраханского, Сибирского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ханства;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централизация Российского государства;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созыв Избранной рады, проведение ряда реформ;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ужесточение положения крестьян;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создание опричного войска, опричнина;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изменение герба – на груди орла появляется всадник;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становление самодержавия;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автор многочисленных посланий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(переписка с кн. Курбским);</a:t>
            </a:r>
          </a:p>
          <a:p>
            <a:pPr algn="just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возведение Храма Василия Блаженного в Москве и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Софийского собора в Вологде.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http://www.hrono.ru/img/portrety/iioa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25" y="0"/>
            <a:ext cx="26955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Файл:Sofiiskii sobor Vol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4365625"/>
            <a:ext cx="18716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img0.liveinternet.ru/images/attach/c/0/48/480/48480137_1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6575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http://znayuvse.ru/sites/default/files/images/wp/kto-takie-oprichniki-297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384675"/>
            <a:ext cx="24495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conomic.ispu.ru/history/part1/04tema4/kart4/russvtorpol16v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http://asset3.torrentino.com/pictures/000/372/195/original.jpg?1259265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0"/>
            <a:ext cx="2862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akvarel.ru/img/articles/133_main_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2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zk44.ru/img/sergiev_posad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41402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www.vash-otdych.ru/foto/krste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37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http://www.vladimirgid.ru/images/vladim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75285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http://nsmyslov.narod.ru/PHOTO/KOSTROMA/kostrom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063"/>
            <a:ext cx="34925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istorydoc.edu.ru/attach.asp?a_no=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hrono.ru/biograf/bio_i/ivan4kur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0"/>
            <a:ext cx="474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886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Российская империя (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– 1917 / 1922 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ostu.ru/personal/nikolaev/russia1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3069"/>
            <a:ext cx="9212315" cy="532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Борис Фёдорович Годунов (1587 – 1605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Борис Году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340" y="0"/>
            <a:ext cx="2906660" cy="378904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79512" y="836712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строительство новых городов (Воронеж, Самара, Царицын, Саратов, Белгород, Томск);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Смоленская крепостная стена;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сооружение водопровода в московском Кремле;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об «урочных летах» (1597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 мирного договора со Швецией;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голод в России 1601 – 1603 гг.;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появление Лжедмитрия Первого.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spp.lfond.spb.ru/assets/images/memorials/168/168.1._Smolensk._K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26091"/>
            <a:ext cx="3347864" cy="2231909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thumb/b/b8/Dymitr_Samozwaniec_Otrepiew.JPG/280px-Dymitr_Samozwaniec_Otrep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25144"/>
            <a:ext cx="218754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Михаил Фёдорович Романов (1613 – 1645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Михаил I Фёдорович Ром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971" y="0"/>
            <a:ext cx="2866029" cy="3429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836712"/>
            <a:ext cx="6084168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 «вечного мира» со Швецией и Польшей;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присоединение к России нижнего Урала, Прибайкалья, Якутии, Чукотки – выход к Тихому океану;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 первых железоделательных и оружейных заводов под Тулой (1632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 Немецкой слободы в Москве.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pics.livejournal.com/pro100_mica/pic/00b5fz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200" y="3645023"/>
            <a:ext cx="2824800" cy="3212977"/>
          </a:xfrm>
          <a:prstGeom prst="rect">
            <a:avLst/>
          </a:prstGeom>
          <a:noFill/>
        </p:spPr>
      </p:pic>
      <p:pic>
        <p:nvPicPr>
          <p:cNvPr id="33798" name="Picture 6" descr="http://pics.livejournal.com/pro100_mica/pic/00b5hwh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25144"/>
            <a:ext cx="260051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0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Михайлович Тишайший (1645 – 1676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Алексей I Михайлович Тишайш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960" y="476672"/>
            <a:ext cx="2747040" cy="381642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548680"/>
            <a:ext cx="6084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Соборное Уложение (1649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церковная реформа патриарха Никона (церковный раскол 1653-1655 гг.);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военная реформа (1648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монетная реформа (1654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казачье восстание под предводительством Степана Разина (1667 – 1671 гг.);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 Иркутска и Пензы.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www.twocoins.ru/sites/default/files/img/History/Russia/AlexeyMihailovich/Copper/Rub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4721565" cy="2348880"/>
          </a:xfrm>
          <a:prstGeom prst="rect">
            <a:avLst/>
          </a:prstGeom>
          <a:noFill/>
        </p:spPr>
      </p:pic>
      <p:pic>
        <p:nvPicPr>
          <p:cNvPr id="32774" name="Picture 6" descr="http://grandbaikal.ru/gi/1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52256"/>
            <a:ext cx="3126432" cy="230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Исполнительная власть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Правительство РФ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Председатель Правительства РФ;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заместители Председателя Правительства РФ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(7);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федеральные министры.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Medved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76872"/>
            <a:ext cx="1370180" cy="15659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35896" y="249289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Правительства РФ –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Медведев Дмитрий Анатольевич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šuva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77072"/>
            <a:ext cx="1373138" cy="13731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07904" y="414908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Первый заместитель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Председателя Правительства РФ –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Шувалов Игорь Иванович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>
            <a:hlinkClick r:id="rId4"/>
          </p:cNvPr>
          <p:cNvSpPr/>
          <p:nvPr/>
        </p:nvSpPr>
        <p:spPr>
          <a:xfrm>
            <a:off x="3059832" y="5877272"/>
            <a:ext cx="328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Состав Правительства РФ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Великий (1682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1721 /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1725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upload.wikimedia.org/wikipedia/commons/thumb/7/72/Peter_der-Grosse_1838.jpg/280px-Peter_der-Grosse_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106" y="0"/>
            <a:ext cx="3008894" cy="393305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48680"/>
            <a:ext cx="60121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потешные полки;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строительство флота, реорганизация армии;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Азовские походы (1695 – 1696 гг.);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Великое посольство (1697 – 1698 гг.) – Рига, Кёнигсберг, Голландия, Англия, Австрия;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Северная война со Швецией (1700 – 1721 гг.);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Отец Отечества, Император Всероссийский;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Русско-турецкая война (1710 – 1713 гг.);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 Петербурга, Омска, присоединение Камчатки.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lanet-x.net.ua/img/petrI_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44"/>
            <a:ext cx="9144000" cy="707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http://www.spbfoto.spb.ru/foto/data/media/3/petro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2810808" cy="3744416"/>
          </a:xfrm>
          <a:prstGeom prst="rect">
            <a:avLst/>
          </a:prstGeom>
          <a:noFill/>
        </p:spPr>
      </p:pic>
      <p:pic>
        <p:nvPicPr>
          <p:cNvPr id="29700" name="Picture 4" descr="Петр Первый"/>
          <p:cNvPicPr>
            <a:picLocks noChangeAspect="1" noChangeArrowheads="1"/>
          </p:cNvPicPr>
          <p:nvPr/>
        </p:nvPicPr>
        <p:blipFill>
          <a:blip r:embed="rId3" cstate="print"/>
          <a:srcRect b="47621"/>
          <a:stretch>
            <a:fillRect/>
          </a:stretch>
        </p:blipFill>
        <p:spPr bwMode="auto">
          <a:xfrm>
            <a:off x="6115335" y="0"/>
            <a:ext cx="3028665" cy="3284984"/>
          </a:xfrm>
          <a:prstGeom prst="rect">
            <a:avLst/>
          </a:prstGeom>
          <a:noFill/>
        </p:spPr>
      </p:pic>
      <p:pic>
        <p:nvPicPr>
          <p:cNvPr id="29708" name="Picture 12" descr="http://i714.photobucket.com/albums/ww143/sergL_photos/Kr_KORELA_18-sept_2010_Mushtra/64e77b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7626" y="3284984"/>
            <a:ext cx="5356374" cy="3573016"/>
          </a:xfrm>
          <a:prstGeom prst="rect">
            <a:avLst/>
          </a:prstGeom>
          <a:noFill/>
        </p:spPr>
      </p:pic>
      <p:pic>
        <p:nvPicPr>
          <p:cNvPr id="29698" name="Picture 2" descr="Бородовые деньги"/>
          <p:cNvPicPr>
            <a:picLocks noChangeAspect="1" noChangeArrowheads="1"/>
          </p:cNvPicPr>
          <p:nvPr/>
        </p:nvPicPr>
        <p:blipFill>
          <a:blip r:embed="rId5" cstate="print"/>
          <a:srcRect r="3290" b="70000"/>
          <a:stretch>
            <a:fillRect/>
          </a:stretch>
        </p:blipFill>
        <p:spPr bwMode="auto">
          <a:xfrm>
            <a:off x="-1" y="-1"/>
            <a:ext cx="4061229" cy="4077073"/>
          </a:xfrm>
          <a:prstGeom prst="rect">
            <a:avLst/>
          </a:prstGeom>
          <a:noFill/>
        </p:spPr>
      </p:pic>
      <p:pic>
        <p:nvPicPr>
          <p:cNvPr id="29706" name="Picture 10" descr="http://www.rusizn.ru/images/armiya/0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005065"/>
            <a:ext cx="406794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збука"/>
          <p:cNvPicPr>
            <a:picLocks noChangeAspect="1" noChangeArrowheads="1"/>
          </p:cNvPicPr>
          <p:nvPr/>
        </p:nvPicPr>
        <p:blipFill>
          <a:blip r:embed="rId2" cstate="print"/>
          <a:srcRect b="11761"/>
          <a:stretch>
            <a:fillRect/>
          </a:stretch>
        </p:blipFill>
        <p:spPr bwMode="auto">
          <a:xfrm>
            <a:off x="1763688" y="0"/>
            <a:ext cx="5761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Анна Иоанновна (1730 – 1740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Анна Иоанн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365632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48680"/>
            <a:ext cx="5868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бироновщина;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Кабинета Министров;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Канцелярии тайных розыскных дел (1730 г.).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Файл:Rubl 1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995936" cy="2049222"/>
          </a:xfrm>
          <a:prstGeom prst="rect">
            <a:avLst/>
          </a:prstGeom>
          <a:noFill/>
        </p:spPr>
      </p:pic>
      <p:pic>
        <p:nvPicPr>
          <p:cNvPr id="27654" name="Picture 6" descr="Файл:Rubl 1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1776"/>
            <a:ext cx="4032448" cy="2016224"/>
          </a:xfrm>
          <a:prstGeom prst="rect">
            <a:avLst/>
          </a:prstGeom>
          <a:noFill/>
        </p:spPr>
      </p:pic>
      <p:pic>
        <p:nvPicPr>
          <p:cNvPr id="27656" name="Picture 8" descr="http://www.peoples.ru/family/lover/biron/biro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613" y="4365104"/>
            <a:ext cx="2800388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Елизавета Петровна (1741 – 1761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Елизавета Пет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420715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48680"/>
            <a:ext cx="56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Сенат – законодательный орган;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отмена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смертной казни (1756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 Московского университета (1755 г.).</a:t>
            </a:r>
          </a:p>
        </p:txBody>
      </p:sp>
      <p:pic>
        <p:nvPicPr>
          <p:cNvPr id="26628" name="Picture 4" descr="Файл:Рубль дворцового обихода Елизаветы 1756 золото 1,59 гр.jpg"/>
          <p:cNvPicPr>
            <a:picLocks noChangeAspect="1" noChangeArrowheads="1"/>
          </p:cNvPicPr>
          <p:nvPr/>
        </p:nvPicPr>
        <p:blipFill>
          <a:blip r:embed="rId3" cstate="print"/>
          <a:srcRect b="22149"/>
          <a:stretch>
            <a:fillRect/>
          </a:stretch>
        </p:blipFill>
        <p:spPr bwMode="auto">
          <a:xfrm>
            <a:off x="0" y="4676420"/>
            <a:ext cx="5004048" cy="218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Великая (1762 – 1796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Екатерина II Вели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658" y="0"/>
            <a:ext cx="3470342" cy="393305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48680"/>
            <a:ext cx="54360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преобразование Сената;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ликвидация Запорожской Сечи – основание города Екатеринодар;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присоединение Калмыкского ханства, разделение Сибири на губернии;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системы страхования;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регулирование цен на соль;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бумажных денег – ассигнаций;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черта оседлости для евреев, немецкие поселения в Поволжье;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присоединение Крыма, Восточной Украины, Белоруссии, Литвы;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ужесточение крепостного права → крестьянская война под предводительством Емельяна Пугачёва (1773 – 1775 гг.).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Павлович (1801 – 1825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Александр I Пав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987824" cy="408691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48680"/>
            <a:ext cx="6012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министерская реформа (1802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реформа;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послабление крепостного права;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военных поселений;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войны с Наполеоном (1805-1807 гг.; 1812 г.).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tainy.net/wp-content/uploads/2010/09/brdn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7707"/>
            <a:ext cx="3995936" cy="299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30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Освободитель (1855 – 1881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Александр II Никола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276" y="0"/>
            <a:ext cx="2865724" cy="33569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548680"/>
            <a:ext cx="6156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отмена крепостного права (19 марта 1861 г.);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судебная реформа (адвокаты);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присоединие Северного Кавказа, Дальнего Востока, части Грузии.</a:t>
            </a:r>
          </a:p>
        </p:txBody>
      </p:sp>
      <p:pic>
        <p:nvPicPr>
          <p:cNvPr id="23556" name="Picture 4" descr="http://a5.sphotos.ak.fbcdn.net/hphotos-ak-ash3/580738_2598044129201_1797697964_1563854_43544852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2197"/>
            <a:ext cx="2846852" cy="3795803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commons/thumb/3/3c/St._Petersburg_church.jpg/250px-St._Petersburg_chu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50" y="2996952"/>
            <a:ext cx="289868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(1894 – 1917 гг.)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Николай IIНиколай Александрович Ром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41577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48680"/>
            <a:ext cx="6300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русско-японская война;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революции 1905-1907 гг., 1917 г.;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Первая мировая война;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16-17 июля 1918 г. – расстрел императорской семьи.</a:t>
            </a:r>
          </a:p>
        </p:txBody>
      </p:sp>
      <p:pic>
        <p:nvPicPr>
          <p:cNvPr id="22532" name="Picture 4" descr="http://discussiya.com/wp-content/uploads/2008/07/romanov_famil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48000"/>
            <a:ext cx="40481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Список министерств РФ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экономического развития (Белоусов Андрей Рэмович)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по развитию Дальнего Востока (Ишаев Виктор Иванович)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природных ресурсов и экологии (Донской Сергей Ефимович)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внутренних дел (Колокольцев Владимир Александрович)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юстиции (Коновалов Александр Владимирович)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иностранных дел (Лавров Сергей Викторович)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образования и науки (Ливанов Дмитрий Викторович)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промышленности и торговли (Мантуров Денис Валентинович)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культуры (Мединский Владимир Ростиславович)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спорта (Мутко Виталий Леонтьевич)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связи и массовых коммуникаций (Никифоров Николай Анатольевич)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энергетики (Новак Александр Валентинович)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по делам гражданской обороны (Пучков Владимир Андреевич)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финансов (Силуанов Антон Германович)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здравоохранения (Скворцова Вероника Игоревна)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регионального развития (Слюняев Игорь Николаевич)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транспорта (Соколов Максим Юрьевич)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труда и социальной защиты (Топилин Максим Анатольевич)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сельского хозяйства (Фёдоров Николай Васильевич)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обороны (Шойгу Сергей Кужугетович)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905.su/img/russion-revolution-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096915" cy="3140968"/>
          </a:xfrm>
          <a:prstGeom prst="rect">
            <a:avLst/>
          </a:prstGeom>
          <a:noFill/>
        </p:spPr>
      </p:pic>
      <p:pic>
        <p:nvPicPr>
          <p:cNvPr id="21508" name="Picture 4" descr="http://russia.iratta.com/img/1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076056" cy="3140968"/>
          </a:xfrm>
          <a:prstGeom prst="rect">
            <a:avLst/>
          </a:prstGeom>
          <a:noFill/>
        </p:spPr>
      </p:pic>
      <p:pic>
        <p:nvPicPr>
          <p:cNvPr id="21510" name="Picture 6" descr="http://u.jimdo.com/www9/o/saa93955eb5403d19/img/i303568d5e634ce6e/1278596603/thumb/%D1%80%D0%BE%D1%81%D1%81%D0%B8%D1%8F-%D0%BD%D0%B8%D0%BA%D0%BE%D0%BB%D0%B0%D0%B9-ii-1-4-%D0%BA%D0%BE%D0%BF%D0%B5%D0%B9%D0%BA%D0%B8-1900-%D1%81-%D0%BF-%D0%B1-c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212976"/>
            <a:ext cx="3312367" cy="3312368"/>
          </a:xfrm>
          <a:prstGeom prst="rect">
            <a:avLst/>
          </a:prstGeom>
          <a:noFill/>
        </p:spPr>
      </p:pic>
      <p:pic>
        <p:nvPicPr>
          <p:cNvPr id="21512" name="Picture 8" descr="http://u.jimdo.com/www9/o/saa93955eb5403d19/img/ib6ad83e9d288f330/1279075079/thumb/%D1%80%D0%BE%D1%81%D1%81%D0%B8%D1%8F-%D0%BD%D0%B8%D0%BA%D0%BE%D0%BB%D0%B0%D0%B9-ii-3-%D0%BA%D0%BE%D0%BF%D0%B5%D0%B9%D0%BA%D0%B8-1915-c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252" y="321297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Đîńńčéńęŕ˙ čěďĺđč˙ â íŕ÷ŕëĺ 20 âĺęŕ. Ęŕđňŕ Đîńńčéńęîé čěďĺđčč íŕ 1914 ăîä. Ăđŕíčöű ăóáĺđíčé, îáëŕńňĺé č îęđóăîâ Đîńńčéńęîé čěďĺđčč, A0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Законодательная власть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88984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Федеральное собрание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- парламент Российской Федерации - является представительным и законодательным органом власти.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Федеральное собрание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состоит из двух палат - Совета Федерации и Государственной Думы. В Совет Федерации входят по два представителя от каждого субъекта Российской Федерации: по одному от представительного и исполнительного органов государственной власти. Государственная Дума состоит из 450 депутатов и избирается путем открытого голосования на 4 года.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Федеральное Собрание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является постоянно действующим органом.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>
            <a:hlinkClick r:id="rId2"/>
          </p:cNvPr>
          <p:cNvSpPr/>
          <p:nvPr/>
        </p:nvSpPr>
        <p:spPr>
          <a:xfrm>
            <a:off x="1187624" y="6165304"/>
            <a:ext cx="654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Полномочия Совета Федерации и Государственной Думы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GosD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93096"/>
            <a:ext cx="2709590" cy="1758976"/>
          </a:xfrm>
          <a:prstGeom prst="rect">
            <a:avLst/>
          </a:prstGeom>
        </p:spPr>
      </p:pic>
      <p:pic>
        <p:nvPicPr>
          <p:cNvPr id="6" name="Obrázek 5" descr="GosDum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93096"/>
            <a:ext cx="2664296" cy="1778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Совет Федерации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Matvien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1512168" cy="203248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131840" y="112474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Председатель Совета Федерации –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Матвиенко Валентина Ивановна</a:t>
            </a:r>
          </a:p>
          <a:p>
            <a:pPr algn="just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>
            <a:hlinkClick r:id="rId3"/>
          </p:cNvPr>
          <p:cNvSpPr/>
          <p:nvPr/>
        </p:nvSpPr>
        <p:spPr>
          <a:xfrm>
            <a:off x="3131840" y="2420888"/>
            <a:ext cx="4566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Официальный сайт Совета Федерации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314096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Государственная Дума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Naryšk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2112235" cy="15841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059832" y="3861048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Председатель Государственной Думы –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Нарышкин Сергей Евгеньевич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>
            <a:hlinkClick r:id="rId5"/>
          </p:cNvPr>
          <p:cNvSpPr/>
          <p:nvPr/>
        </p:nvSpPr>
        <p:spPr>
          <a:xfrm>
            <a:off x="3059832" y="5157192"/>
            <a:ext cx="502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Официальный сайт Государственной Думы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Судебная власть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764704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Правосудие в России осуществляется судами. </a:t>
            </a:r>
          </a:p>
          <a:p>
            <a:pPr algn="just"/>
            <a:r>
              <a:rPr lang="ru-RU" sz="2000" u="sng" dirty="0" smtClean="0">
                <a:latin typeface="Arial" pitchFamily="34" charset="0"/>
                <a:cs typeface="Arial" pitchFamily="34" charset="0"/>
                <a:hlinkClick r:id="rId2"/>
              </a:rPr>
              <a:t>Судебная власть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самостоятельна и действует независимо от  законодательной и исполнительной властей.</a:t>
            </a:r>
          </a:p>
          <a:p>
            <a:pPr algn="just"/>
            <a:r>
              <a:rPr lang="ru-RU" sz="2000" u="sng" dirty="0" smtClean="0">
                <a:latin typeface="Arial" pitchFamily="34" charset="0"/>
                <a:cs typeface="Arial" pitchFamily="34" charset="0"/>
                <a:hlinkClick r:id="rId2"/>
              </a:rPr>
              <a:t>Судебная система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России состоит из федеральных судов, конституционных (уставных) судов и мировых судей.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Возглавляют </a:t>
            </a:r>
            <a:r>
              <a:rPr lang="ru-RU" sz="2000" u="sng" dirty="0" smtClean="0">
                <a:latin typeface="Arial" pitchFamily="34" charset="0"/>
                <a:cs typeface="Arial" pitchFamily="34" charset="0"/>
                <a:hlinkClick r:id="rId2"/>
              </a:rPr>
              <a:t>судебную систему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Конституционный Суд РФ;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Верховный Суд РФ;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Высший Арбитражный Суд РФ.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Konstitutcionnyi_sud_Rossii_razreshil_otbirat_edinstvennoe_zhile_u_dolzhniq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77072"/>
            <a:ext cx="3456384" cy="228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2606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Гимн РФ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55976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Россия — священная наша держава,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Россия — любимая наша страна.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Могучая воля, великая слава —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Твоё достоянье на все времена!</a:t>
            </a:r>
          </a:p>
          <a:p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Славься, Отечество наше свободное,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Братских народов союз вековой,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Предками данная мудрость народная!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Славься, страна! Мы гордимся тобой!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От южных морей до полярного края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Раскинулись наши леса и поля.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Одна ты на свете! Одна ты такая —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Хранимая Богом родная земля!</a:t>
            </a:r>
          </a:p>
          <a:p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Славься, Отечество наше свободное,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Братских народов союз вековой,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Предками данная мудрость народная!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Славься, страна! Мы гордимся тобой!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Широкий простор для мечты и для жизни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Грядущие нам открывают года.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Нам силу даёт наша верность Отчизне.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Так было, так есть и так будет всегда!</a:t>
            </a:r>
          </a:p>
          <a:p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Славься, Отечество наше свободное,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Братских народов союз вековой,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Предками данная мудрость народная!</a:t>
            </a:r>
            <a:br>
              <a:rPr lang="ru-RU" sz="1500" i="1" dirty="0" smtClean="0">
                <a:latin typeface="Arial" pitchFamily="34" charset="0"/>
                <a:cs typeface="Arial" pitchFamily="34" charset="0"/>
              </a:rPr>
            </a:b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Славься, страна! Мы гордимся тобой!</a:t>
            </a:r>
            <a:endParaRPr lang="ru-RU" sz="15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>
            <a:hlinkClick r:id="rId2"/>
          </p:cNvPr>
          <p:cNvSpPr/>
          <p:nvPr/>
        </p:nvSpPr>
        <p:spPr>
          <a:xfrm>
            <a:off x="323528" y="90872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послушать гимн РФ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>
            <a:off x="900113" y="188913"/>
            <a:ext cx="75596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История России (краткий обзор)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Периодизация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1. Киевская Русь (конец 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– 1125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2. Московское государство (первая половина 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в. – 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в.)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3. Российская империя (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в. – 1917 / 1922 гг.)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4. СССР (1922 – 1991)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5. Российская Федерация</a:t>
            </a:r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1533</Words>
  <Application>Microsoft Office PowerPoint</Application>
  <PresentationFormat>Экран (4:3)</PresentationFormat>
  <Paragraphs>273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Motiv sady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Алёна</cp:lastModifiedBy>
  <cp:revision>27</cp:revision>
  <dcterms:created xsi:type="dcterms:W3CDTF">2013-03-04T18:01:01Z</dcterms:created>
  <dcterms:modified xsi:type="dcterms:W3CDTF">2013-03-19T15:34:54Z</dcterms:modified>
</cp:coreProperties>
</file>