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231468E-D752-4CBF-9757-A19D05CAD1DC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19227D7-0BEB-49BE-9107-54807BB594C9}" type="slidenum">
              <a:rPr lang="cs-CZ" smtClean="0"/>
              <a:t>‹Nº›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468E-D752-4CBF-9757-A19D05CAD1DC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27D7-0BEB-49BE-9107-54807BB594C9}" type="slidenum">
              <a:rPr lang="cs-CZ" smtClean="0"/>
              <a:t>‹Nº›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468E-D752-4CBF-9757-A19D05CAD1DC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27D7-0BEB-49BE-9107-54807BB594C9}" type="slidenum">
              <a:rPr lang="cs-CZ" smtClean="0"/>
              <a:t>‹Nº›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468E-D752-4CBF-9757-A19D05CAD1DC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27D7-0BEB-49BE-9107-54807BB594C9}" type="slidenum">
              <a:rPr lang="cs-CZ" smtClean="0"/>
              <a:t>‹Nº›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468E-D752-4CBF-9757-A19D05CAD1DC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27D7-0BEB-49BE-9107-54807BB594C9}" type="slidenum">
              <a:rPr lang="cs-CZ" smtClean="0"/>
              <a:t>‹Nº›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468E-D752-4CBF-9757-A19D05CAD1DC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27D7-0BEB-49BE-9107-54807BB594C9}" type="slidenum">
              <a:rPr lang="cs-CZ" smtClean="0"/>
              <a:t>‹Nº›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31468E-D752-4CBF-9757-A19D05CAD1DC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19227D7-0BEB-49BE-9107-54807BB594C9}" type="slidenum">
              <a:rPr lang="cs-CZ" smtClean="0"/>
              <a:t>‹Nº›</a:t>
            </a:fld>
            <a:endParaRPr lang="cs-CZ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231468E-D752-4CBF-9757-A19D05CAD1DC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19227D7-0BEB-49BE-9107-54807BB594C9}" type="slidenum">
              <a:rPr lang="cs-CZ" smtClean="0"/>
              <a:t>‹Nº›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468E-D752-4CBF-9757-A19D05CAD1DC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27D7-0BEB-49BE-9107-54807BB594C9}" type="slidenum">
              <a:rPr lang="cs-CZ" smtClean="0"/>
              <a:t>‹Nº›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468E-D752-4CBF-9757-A19D05CAD1DC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27D7-0BEB-49BE-9107-54807BB594C9}" type="slidenum">
              <a:rPr lang="cs-CZ" smtClean="0"/>
              <a:t>‹Nº›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468E-D752-4CBF-9757-A19D05CAD1DC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27D7-0BEB-49BE-9107-54807BB594C9}" type="slidenum">
              <a:rPr lang="cs-CZ" smtClean="0"/>
              <a:t>‹Nº›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231468E-D752-4CBF-9757-A19D05CAD1DC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19227D7-0BEB-49BE-9107-54807BB594C9}" type="slidenum">
              <a:rPr lang="cs-CZ" smtClean="0"/>
              <a:t>‹Nº›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IMPERFECTO DE SUBJUNTIVO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FORMACIÓN</a:t>
            </a:r>
            <a:endParaRPr lang="cs-CZ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 algn="just">
              <a:buFont typeface="Arial" pitchFamily="34" charset="0"/>
              <a:buChar char="•"/>
            </a:pPr>
            <a:r>
              <a:rPr lang="es-ES" dirty="0" smtClean="0"/>
              <a:t>El imperfecto de subjuntivo se forma a partir de la 3a persona del plural del pretérito indefinido, quitando la terminación </a:t>
            </a:r>
            <a:r>
              <a:rPr lang="es-ES" b="1" i="1" dirty="0" smtClean="0"/>
              <a:t>-ron</a:t>
            </a:r>
            <a:r>
              <a:rPr lang="es-ES" dirty="0" smtClean="0"/>
              <a:t>. Esto supone que todos los verbos que se ven afectados por una irregularidad de la raíz en esta persona del </a:t>
            </a:r>
            <a:r>
              <a:rPr lang="cs-CZ" dirty="0" smtClean="0"/>
              <a:t>préterit</a:t>
            </a:r>
            <a:r>
              <a:rPr lang="es-ES" dirty="0" smtClean="0"/>
              <a:t>o </a:t>
            </a:r>
            <a:r>
              <a:rPr lang="es-ES" dirty="0" smtClean="0"/>
              <a:t>indefinido son irregulares en el imperfecto de </a:t>
            </a:r>
            <a:r>
              <a:rPr lang="es-ES" dirty="0" smtClean="0"/>
              <a:t>subjuntivo</a:t>
            </a:r>
            <a:r>
              <a:rPr lang="cs-CZ" dirty="0" smtClean="0"/>
              <a:t>.</a:t>
            </a:r>
            <a:r>
              <a:rPr lang="es-ES" dirty="0" smtClean="0"/>
              <a:t> </a:t>
            </a:r>
            <a:r>
              <a:rPr lang="es-ES" dirty="0" smtClean="0"/>
              <a:t/>
            </a:r>
            <a:br>
              <a:rPr lang="es-ES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 TERMINACIONES</a:t>
            </a:r>
            <a:endParaRPr lang="cs-CZ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66928" indent="-457200">
              <a:buNone/>
            </a:pPr>
            <a:r>
              <a:rPr lang="cs-CZ" sz="2500" b="1" dirty="0" smtClean="0"/>
              <a:t>-RA</a:t>
            </a:r>
          </a:p>
          <a:p>
            <a:pPr marL="566928" indent="-457200">
              <a:buNone/>
            </a:pPr>
            <a:endParaRPr lang="cs-CZ" sz="2500" dirty="0" smtClean="0"/>
          </a:p>
          <a:p>
            <a:pPr marL="566928" indent="-457200">
              <a:buNone/>
            </a:pPr>
            <a:r>
              <a:rPr lang="cs-CZ" sz="2500" dirty="0" smtClean="0"/>
              <a:t>habla</a:t>
            </a:r>
            <a:r>
              <a:rPr lang="cs-CZ" sz="2500" dirty="0" smtClean="0">
                <a:solidFill>
                  <a:srgbClr val="FF0000"/>
                </a:solidFill>
              </a:rPr>
              <a:t>ra</a:t>
            </a:r>
          </a:p>
          <a:p>
            <a:pPr marL="566928" indent="-457200">
              <a:buNone/>
            </a:pPr>
            <a:r>
              <a:rPr lang="cs-CZ" sz="2500" dirty="0" smtClean="0"/>
              <a:t>h</a:t>
            </a:r>
            <a:r>
              <a:rPr lang="cs-CZ" sz="2500" dirty="0" smtClean="0"/>
              <a:t>abla</a:t>
            </a:r>
            <a:r>
              <a:rPr lang="cs-CZ" sz="2500" dirty="0" smtClean="0">
                <a:solidFill>
                  <a:srgbClr val="FF0000"/>
                </a:solidFill>
              </a:rPr>
              <a:t>ras</a:t>
            </a:r>
          </a:p>
          <a:p>
            <a:pPr marL="566928" indent="-457200">
              <a:buNone/>
            </a:pPr>
            <a:r>
              <a:rPr lang="cs-CZ" sz="2500" dirty="0" smtClean="0"/>
              <a:t>h</a:t>
            </a:r>
            <a:r>
              <a:rPr lang="cs-CZ" sz="2500" dirty="0" smtClean="0"/>
              <a:t>abla</a:t>
            </a:r>
            <a:r>
              <a:rPr lang="cs-CZ" sz="2500" dirty="0" smtClean="0">
                <a:solidFill>
                  <a:srgbClr val="FF0000"/>
                </a:solidFill>
              </a:rPr>
              <a:t>ra</a:t>
            </a:r>
          </a:p>
          <a:p>
            <a:pPr marL="566928" indent="-457200">
              <a:buAutoNum type="arabicPeriod"/>
            </a:pPr>
            <a:endParaRPr lang="cs-CZ" sz="2500" dirty="0" smtClean="0"/>
          </a:p>
          <a:p>
            <a:pPr>
              <a:buNone/>
            </a:pPr>
            <a:r>
              <a:rPr lang="cs-CZ" sz="2500" dirty="0" smtClean="0"/>
              <a:t>h</a:t>
            </a:r>
            <a:r>
              <a:rPr lang="cs-CZ" sz="2500" dirty="0" smtClean="0"/>
              <a:t>abl</a:t>
            </a:r>
            <a:r>
              <a:rPr lang="cs-CZ" sz="2500" b="1" dirty="0" smtClean="0"/>
              <a:t>á</a:t>
            </a:r>
            <a:r>
              <a:rPr lang="cs-CZ" sz="2500" dirty="0" smtClean="0">
                <a:solidFill>
                  <a:srgbClr val="FF0000"/>
                </a:solidFill>
              </a:rPr>
              <a:t>ramos</a:t>
            </a:r>
          </a:p>
          <a:p>
            <a:pPr>
              <a:buNone/>
            </a:pPr>
            <a:r>
              <a:rPr lang="cs-CZ" sz="2500" dirty="0" smtClean="0"/>
              <a:t>h</a:t>
            </a:r>
            <a:r>
              <a:rPr lang="cs-CZ" sz="2500" dirty="0" smtClean="0"/>
              <a:t>abla</a:t>
            </a:r>
            <a:r>
              <a:rPr lang="cs-CZ" sz="2500" dirty="0" smtClean="0">
                <a:solidFill>
                  <a:srgbClr val="FF0000"/>
                </a:solidFill>
              </a:rPr>
              <a:t>rais</a:t>
            </a:r>
          </a:p>
          <a:p>
            <a:pPr>
              <a:buNone/>
            </a:pPr>
            <a:r>
              <a:rPr lang="cs-CZ" sz="2500" dirty="0" smtClean="0"/>
              <a:t>h</a:t>
            </a:r>
            <a:r>
              <a:rPr lang="cs-CZ" sz="2500" dirty="0" smtClean="0"/>
              <a:t>abla</a:t>
            </a:r>
            <a:r>
              <a:rPr lang="cs-CZ" sz="2500" dirty="0" smtClean="0">
                <a:solidFill>
                  <a:srgbClr val="FF0000"/>
                </a:solidFill>
              </a:rPr>
              <a:t>ran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-</a:t>
            </a:r>
            <a:r>
              <a:rPr lang="cs-CZ" sz="2500" b="1" dirty="0" smtClean="0"/>
              <a:t>SE</a:t>
            </a:r>
          </a:p>
          <a:p>
            <a:pPr>
              <a:buNone/>
            </a:pPr>
            <a:endParaRPr lang="cs-CZ" sz="2500" dirty="0" smtClean="0"/>
          </a:p>
          <a:p>
            <a:pPr>
              <a:buNone/>
            </a:pPr>
            <a:r>
              <a:rPr lang="cs-CZ" sz="2500" dirty="0" smtClean="0"/>
              <a:t>h</a:t>
            </a:r>
            <a:r>
              <a:rPr lang="cs-CZ" sz="2500" dirty="0" smtClean="0"/>
              <a:t>abla</a:t>
            </a:r>
            <a:r>
              <a:rPr lang="cs-CZ" sz="2500" dirty="0" smtClean="0">
                <a:solidFill>
                  <a:srgbClr val="FF0000"/>
                </a:solidFill>
              </a:rPr>
              <a:t>se</a:t>
            </a:r>
          </a:p>
          <a:p>
            <a:pPr>
              <a:buNone/>
            </a:pPr>
            <a:r>
              <a:rPr lang="cs-CZ" sz="2500" dirty="0" smtClean="0"/>
              <a:t>h</a:t>
            </a:r>
            <a:r>
              <a:rPr lang="cs-CZ" sz="2500" dirty="0" smtClean="0"/>
              <a:t>abla</a:t>
            </a:r>
            <a:r>
              <a:rPr lang="cs-CZ" sz="2500" dirty="0" smtClean="0">
                <a:solidFill>
                  <a:srgbClr val="FF0000"/>
                </a:solidFill>
              </a:rPr>
              <a:t>ses</a:t>
            </a:r>
          </a:p>
          <a:p>
            <a:pPr>
              <a:buNone/>
            </a:pPr>
            <a:r>
              <a:rPr lang="cs-CZ" sz="2500" dirty="0" smtClean="0"/>
              <a:t>h</a:t>
            </a:r>
            <a:r>
              <a:rPr lang="cs-CZ" sz="2500" dirty="0" smtClean="0"/>
              <a:t>abla</a:t>
            </a:r>
            <a:r>
              <a:rPr lang="cs-CZ" sz="2500" dirty="0" smtClean="0">
                <a:solidFill>
                  <a:srgbClr val="FF0000"/>
                </a:solidFill>
              </a:rPr>
              <a:t>se</a:t>
            </a:r>
          </a:p>
          <a:p>
            <a:pPr>
              <a:buNone/>
            </a:pPr>
            <a:endParaRPr lang="cs-CZ" sz="2500" dirty="0" smtClean="0"/>
          </a:p>
          <a:p>
            <a:pPr>
              <a:buNone/>
            </a:pPr>
            <a:r>
              <a:rPr lang="cs-CZ" sz="2500" dirty="0" smtClean="0"/>
              <a:t>h</a:t>
            </a:r>
            <a:r>
              <a:rPr lang="cs-CZ" sz="2500" dirty="0" smtClean="0"/>
              <a:t>abl</a:t>
            </a:r>
            <a:r>
              <a:rPr lang="cs-CZ" sz="2500" b="1" dirty="0" smtClean="0"/>
              <a:t>á</a:t>
            </a:r>
            <a:r>
              <a:rPr lang="cs-CZ" sz="2500" dirty="0" smtClean="0">
                <a:solidFill>
                  <a:srgbClr val="FF0000"/>
                </a:solidFill>
              </a:rPr>
              <a:t>semos</a:t>
            </a:r>
          </a:p>
          <a:p>
            <a:pPr>
              <a:buNone/>
            </a:pPr>
            <a:r>
              <a:rPr lang="cs-CZ" sz="2500" dirty="0" smtClean="0"/>
              <a:t>h</a:t>
            </a:r>
            <a:r>
              <a:rPr lang="cs-CZ" sz="2500" dirty="0" smtClean="0"/>
              <a:t>abla</a:t>
            </a:r>
            <a:r>
              <a:rPr lang="cs-CZ" sz="2500" dirty="0" smtClean="0">
                <a:solidFill>
                  <a:srgbClr val="FF0000"/>
                </a:solidFill>
              </a:rPr>
              <a:t>seis</a:t>
            </a:r>
          </a:p>
          <a:p>
            <a:pPr>
              <a:buNone/>
            </a:pPr>
            <a:r>
              <a:rPr lang="cs-CZ" sz="2500" dirty="0" smtClean="0"/>
              <a:t>h</a:t>
            </a:r>
            <a:r>
              <a:rPr lang="cs-CZ" sz="2500" dirty="0" smtClean="0"/>
              <a:t>abla</a:t>
            </a:r>
            <a:r>
              <a:rPr lang="cs-CZ" sz="2500" dirty="0" smtClean="0">
                <a:solidFill>
                  <a:srgbClr val="FF0000"/>
                </a:solidFill>
              </a:rPr>
              <a:t>sen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VERBOS IRREGULARES - ejemplos</a:t>
            </a:r>
            <a:endParaRPr lang="cs-CZ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dirty="0" smtClean="0"/>
              <a:t>ANDAR - </a:t>
            </a:r>
            <a:r>
              <a:rPr lang="cs-CZ" b="1" dirty="0" smtClean="0"/>
              <a:t>anduvie-</a:t>
            </a:r>
            <a:r>
              <a:rPr lang="cs-CZ" dirty="0" smtClean="0"/>
              <a:t> anduviera </a:t>
            </a:r>
            <a:r>
              <a:rPr lang="cs-CZ" dirty="0" smtClean="0"/>
              <a:t>o </a:t>
            </a:r>
            <a:r>
              <a:rPr lang="cs-CZ" dirty="0" smtClean="0"/>
              <a:t>anduviese</a:t>
            </a:r>
            <a:endParaRPr lang="cs-CZ" dirty="0" smtClean="0"/>
          </a:p>
          <a:p>
            <a:r>
              <a:rPr lang="cs-CZ" dirty="0" smtClean="0"/>
              <a:t>CABER - </a:t>
            </a:r>
            <a:r>
              <a:rPr lang="cs-CZ" b="1" dirty="0" smtClean="0"/>
              <a:t>cupie-</a:t>
            </a:r>
            <a:r>
              <a:rPr lang="cs-CZ" dirty="0" smtClean="0"/>
              <a:t> cupiera </a:t>
            </a:r>
            <a:r>
              <a:rPr lang="cs-CZ" dirty="0" smtClean="0"/>
              <a:t>o </a:t>
            </a:r>
            <a:r>
              <a:rPr lang="cs-CZ" dirty="0" smtClean="0"/>
              <a:t>cupiese</a:t>
            </a:r>
            <a:endParaRPr lang="cs-CZ" dirty="0" smtClean="0"/>
          </a:p>
          <a:p>
            <a:r>
              <a:rPr lang="cs-CZ" dirty="0" smtClean="0"/>
              <a:t>DECIR - </a:t>
            </a:r>
            <a:r>
              <a:rPr lang="cs-CZ" b="1" dirty="0" smtClean="0"/>
              <a:t>dije-</a:t>
            </a:r>
            <a:r>
              <a:rPr lang="cs-CZ" dirty="0" smtClean="0"/>
              <a:t> dijera </a:t>
            </a:r>
            <a:r>
              <a:rPr lang="cs-CZ" dirty="0" smtClean="0"/>
              <a:t>o </a:t>
            </a:r>
            <a:r>
              <a:rPr lang="cs-CZ" dirty="0" smtClean="0"/>
              <a:t>dijese</a:t>
            </a:r>
            <a:endParaRPr lang="cs-CZ" dirty="0" smtClean="0"/>
          </a:p>
          <a:p>
            <a:r>
              <a:rPr lang="cs-CZ" dirty="0" smtClean="0"/>
              <a:t>ESTAR - </a:t>
            </a:r>
            <a:r>
              <a:rPr lang="cs-CZ" b="1" dirty="0" smtClean="0"/>
              <a:t>estuvie-</a:t>
            </a:r>
            <a:r>
              <a:rPr lang="cs-CZ" dirty="0" smtClean="0"/>
              <a:t> estuviera  o estuviese</a:t>
            </a:r>
            <a:endParaRPr lang="cs-CZ" dirty="0" smtClean="0"/>
          </a:p>
          <a:p>
            <a:r>
              <a:rPr lang="cs-CZ" dirty="0" smtClean="0"/>
              <a:t>HABER - </a:t>
            </a:r>
            <a:r>
              <a:rPr lang="cs-CZ" b="1" dirty="0" smtClean="0"/>
              <a:t>hubie-</a:t>
            </a:r>
            <a:r>
              <a:rPr lang="cs-CZ" dirty="0" smtClean="0"/>
              <a:t> hubiera </a:t>
            </a:r>
            <a:r>
              <a:rPr lang="cs-CZ" dirty="0" smtClean="0"/>
              <a:t>o </a:t>
            </a:r>
            <a:r>
              <a:rPr lang="cs-CZ" dirty="0" smtClean="0"/>
              <a:t>hubiese</a:t>
            </a:r>
            <a:endParaRPr lang="cs-CZ" dirty="0" smtClean="0"/>
          </a:p>
          <a:p>
            <a:r>
              <a:rPr lang="cs-CZ" dirty="0" smtClean="0"/>
              <a:t>HACER - </a:t>
            </a:r>
            <a:r>
              <a:rPr lang="cs-CZ" b="1" dirty="0" smtClean="0"/>
              <a:t>hicie-</a:t>
            </a:r>
            <a:r>
              <a:rPr lang="cs-CZ" dirty="0" smtClean="0"/>
              <a:t> hiciera o hiciese</a:t>
            </a:r>
            <a:endParaRPr lang="cs-CZ" dirty="0" smtClean="0"/>
          </a:p>
          <a:p>
            <a:r>
              <a:rPr lang="cs-CZ" dirty="0" smtClean="0"/>
              <a:t>PODER - </a:t>
            </a:r>
            <a:r>
              <a:rPr lang="cs-CZ" b="1" dirty="0" smtClean="0"/>
              <a:t>pudie-</a:t>
            </a:r>
            <a:r>
              <a:rPr lang="cs-CZ" dirty="0" smtClean="0"/>
              <a:t> pudiera </a:t>
            </a:r>
            <a:r>
              <a:rPr lang="cs-CZ" dirty="0" smtClean="0"/>
              <a:t>o </a:t>
            </a:r>
            <a:r>
              <a:rPr lang="cs-CZ" dirty="0" smtClean="0"/>
              <a:t>pudiese</a:t>
            </a:r>
            <a:endParaRPr lang="cs-CZ" dirty="0" smtClean="0"/>
          </a:p>
          <a:p>
            <a:r>
              <a:rPr lang="cs-CZ" dirty="0" smtClean="0"/>
              <a:t>PONER - </a:t>
            </a:r>
            <a:r>
              <a:rPr lang="cs-CZ" b="1" dirty="0" smtClean="0"/>
              <a:t>pusie-</a:t>
            </a:r>
            <a:r>
              <a:rPr lang="cs-CZ" dirty="0" smtClean="0"/>
              <a:t> pusiera </a:t>
            </a:r>
            <a:r>
              <a:rPr lang="cs-CZ" dirty="0" smtClean="0"/>
              <a:t>o </a:t>
            </a:r>
            <a:r>
              <a:rPr lang="cs-CZ" dirty="0" smtClean="0"/>
              <a:t>pusiese</a:t>
            </a:r>
            <a:endParaRPr lang="cs-CZ" dirty="0" smtClean="0"/>
          </a:p>
          <a:p>
            <a:r>
              <a:rPr lang="cs-CZ" dirty="0" smtClean="0"/>
              <a:t>QUERER - </a:t>
            </a:r>
            <a:r>
              <a:rPr lang="cs-CZ" b="1" dirty="0" smtClean="0"/>
              <a:t>quisie-</a:t>
            </a:r>
            <a:r>
              <a:rPr lang="cs-CZ" dirty="0" smtClean="0"/>
              <a:t>quisiera </a:t>
            </a:r>
            <a:r>
              <a:rPr lang="cs-CZ" dirty="0" smtClean="0"/>
              <a:t>o </a:t>
            </a:r>
            <a:r>
              <a:rPr lang="cs-CZ" dirty="0" smtClean="0"/>
              <a:t>quisiese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VERBOS IRREGULARES - ejemplos</a:t>
            </a:r>
            <a:endParaRPr lang="cs-CZ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SABER - </a:t>
            </a:r>
            <a:r>
              <a:rPr lang="cs-CZ" b="1" dirty="0" smtClean="0"/>
              <a:t>supie-</a:t>
            </a:r>
            <a:r>
              <a:rPr lang="cs-CZ" dirty="0" smtClean="0"/>
              <a:t> supiera o supiese</a:t>
            </a:r>
          </a:p>
          <a:p>
            <a:r>
              <a:rPr lang="cs-CZ" dirty="0" smtClean="0"/>
              <a:t>TENER - </a:t>
            </a:r>
            <a:r>
              <a:rPr lang="cs-CZ" b="1" dirty="0" smtClean="0"/>
              <a:t>tuvie-</a:t>
            </a:r>
            <a:r>
              <a:rPr lang="cs-CZ" dirty="0" smtClean="0"/>
              <a:t> tuviera o tuviese</a:t>
            </a:r>
          </a:p>
          <a:p>
            <a:r>
              <a:rPr lang="cs-CZ" dirty="0" smtClean="0"/>
              <a:t>TRAER - </a:t>
            </a:r>
            <a:r>
              <a:rPr lang="cs-CZ" b="1" dirty="0" smtClean="0"/>
              <a:t>traje-</a:t>
            </a:r>
            <a:r>
              <a:rPr lang="cs-CZ" dirty="0" smtClean="0"/>
              <a:t> trajera o trajese</a:t>
            </a:r>
          </a:p>
          <a:p>
            <a:r>
              <a:rPr lang="cs-CZ" dirty="0" smtClean="0"/>
              <a:t>VENIR </a:t>
            </a:r>
            <a:r>
              <a:rPr lang="cs-CZ" dirty="0" smtClean="0"/>
              <a:t>– </a:t>
            </a:r>
            <a:r>
              <a:rPr lang="cs-CZ" b="1" dirty="0" smtClean="0"/>
              <a:t>vinie-</a:t>
            </a:r>
            <a:r>
              <a:rPr lang="cs-CZ" dirty="0" smtClean="0"/>
              <a:t> </a:t>
            </a:r>
            <a:r>
              <a:rPr lang="cs-CZ" dirty="0" smtClean="0"/>
              <a:t>viniera o </a:t>
            </a:r>
            <a:r>
              <a:rPr lang="cs-CZ" dirty="0" smtClean="0"/>
              <a:t>viniese</a:t>
            </a:r>
            <a:endParaRPr lang="cs-CZ" dirty="0" smtClean="0"/>
          </a:p>
          <a:p>
            <a:r>
              <a:rPr lang="cs-CZ" dirty="0" smtClean="0"/>
              <a:t>CONDUCIR – </a:t>
            </a:r>
            <a:r>
              <a:rPr lang="cs-CZ" b="1" dirty="0" smtClean="0"/>
              <a:t>con</a:t>
            </a:r>
            <a:r>
              <a:rPr lang="cs-CZ" b="1" dirty="0" smtClean="0">
                <a:solidFill>
                  <a:srgbClr val="FF0000"/>
                </a:solidFill>
              </a:rPr>
              <a:t>duj</a:t>
            </a:r>
            <a:r>
              <a:rPr lang="cs-CZ" b="1" dirty="0" smtClean="0"/>
              <a:t>e- </a:t>
            </a:r>
            <a:r>
              <a:rPr lang="cs-CZ" dirty="0" smtClean="0"/>
              <a:t>condujera o condujese</a:t>
            </a:r>
          </a:p>
          <a:p>
            <a:r>
              <a:rPr lang="cs-CZ" dirty="0" smtClean="0"/>
              <a:t>TRADUCIR – </a:t>
            </a:r>
            <a:r>
              <a:rPr lang="cs-CZ" b="1" dirty="0" smtClean="0"/>
              <a:t>tra</a:t>
            </a:r>
            <a:r>
              <a:rPr lang="cs-CZ" b="1" dirty="0" smtClean="0">
                <a:solidFill>
                  <a:srgbClr val="FF0000"/>
                </a:solidFill>
              </a:rPr>
              <a:t>duj</a:t>
            </a:r>
            <a:r>
              <a:rPr lang="cs-CZ" b="1" dirty="0" smtClean="0"/>
              <a:t>e</a:t>
            </a:r>
            <a:r>
              <a:rPr lang="cs-CZ" b="1" i="1" dirty="0" smtClean="0"/>
              <a:t>- </a:t>
            </a:r>
            <a:r>
              <a:rPr lang="cs-CZ" dirty="0" smtClean="0"/>
              <a:t>tradujera o tradujese</a:t>
            </a:r>
          </a:p>
          <a:p>
            <a:r>
              <a:rPr lang="cs-CZ" dirty="0" smtClean="0"/>
              <a:t>SER / IR – </a:t>
            </a:r>
            <a:r>
              <a:rPr lang="cs-CZ" b="1" dirty="0" smtClean="0">
                <a:solidFill>
                  <a:srgbClr val="FF0000"/>
                </a:solidFill>
              </a:rPr>
              <a:t>fue</a:t>
            </a:r>
            <a:r>
              <a:rPr lang="cs-CZ" b="1" dirty="0" smtClean="0"/>
              <a:t> – </a:t>
            </a:r>
            <a:r>
              <a:rPr lang="cs-CZ" dirty="0" smtClean="0"/>
              <a:t>fuera o fuese</a:t>
            </a:r>
          </a:p>
          <a:p>
            <a:r>
              <a:rPr lang="cs-CZ" dirty="0" smtClean="0"/>
              <a:t>PEDIR – </a:t>
            </a:r>
            <a:r>
              <a:rPr lang="cs-CZ" b="1" dirty="0" smtClean="0"/>
              <a:t>p</a:t>
            </a:r>
            <a:r>
              <a:rPr lang="cs-CZ" b="1" dirty="0" smtClean="0">
                <a:solidFill>
                  <a:srgbClr val="FF0000"/>
                </a:solidFill>
              </a:rPr>
              <a:t>i</a:t>
            </a:r>
            <a:r>
              <a:rPr lang="cs-CZ" b="1" dirty="0" smtClean="0"/>
              <a:t>die </a:t>
            </a:r>
            <a:r>
              <a:rPr lang="cs-CZ" dirty="0" smtClean="0"/>
              <a:t>– pidiera o pidiese</a:t>
            </a:r>
          </a:p>
          <a:p>
            <a:r>
              <a:rPr lang="cs-CZ" dirty="0" smtClean="0"/>
              <a:t>DORMIR – </a:t>
            </a:r>
            <a:r>
              <a:rPr lang="cs-CZ" b="1" dirty="0" smtClean="0"/>
              <a:t>d</a:t>
            </a:r>
            <a:r>
              <a:rPr lang="cs-CZ" b="1" dirty="0" smtClean="0">
                <a:solidFill>
                  <a:srgbClr val="FF0000"/>
                </a:solidFill>
              </a:rPr>
              <a:t>u</a:t>
            </a:r>
            <a:r>
              <a:rPr lang="cs-CZ" b="1" dirty="0" smtClean="0"/>
              <a:t>rmie</a:t>
            </a:r>
            <a:r>
              <a:rPr lang="cs-CZ" b="1" i="1" dirty="0" smtClean="0"/>
              <a:t> </a:t>
            </a:r>
            <a:r>
              <a:rPr lang="cs-CZ" dirty="0" smtClean="0"/>
              <a:t>– durmiera o durmiese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USO</a:t>
            </a:r>
            <a:endParaRPr lang="cs-CZ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</a:t>
            </a:r>
            <a:r>
              <a:rPr lang="cs-CZ" dirty="0" smtClean="0"/>
              <a:t>mperfecto de subjuntivo se usa para referirse al pasado.</a:t>
            </a:r>
          </a:p>
          <a:p>
            <a:pPr>
              <a:buNone/>
            </a:pPr>
            <a:endParaRPr lang="cs-CZ" dirty="0" smtClean="0"/>
          </a:p>
          <a:p>
            <a:pPr marL="916686" lvl="1" indent="-514350"/>
            <a:r>
              <a:rPr lang="cs-CZ" dirty="0" smtClean="0">
                <a:solidFill>
                  <a:schemeClr val="tx1"/>
                </a:solidFill>
              </a:rPr>
              <a:t>Para expresar subjetividad:</a:t>
            </a:r>
          </a:p>
          <a:p>
            <a:pPr marL="916686" lvl="1" indent="-514350">
              <a:buFont typeface="+mj-lt"/>
              <a:buAutoNum type="arabicPeriod"/>
            </a:pPr>
            <a:r>
              <a:rPr lang="es-ES" sz="2200" i="1" dirty="0" smtClean="0">
                <a:solidFill>
                  <a:srgbClr val="FF0000"/>
                </a:solidFill>
              </a:rPr>
              <a:t>Quería</a:t>
            </a:r>
            <a:r>
              <a:rPr lang="es-ES" sz="2200" i="1" dirty="0" smtClean="0"/>
              <a:t> que lo hicieras.</a:t>
            </a:r>
            <a:endParaRPr lang="cs-CZ" sz="2200" i="1" dirty="0" smtClean="0"/>
          </a:p>
          <a:p>
            <a:pPr marL="916686" lvl="1" indent="-514350">
              <a:buFont typeface="+mj-lt"/>
              <a:buAutoNum type="arabicPeriod"/>
            </a:pPr>
            <a:r>
              <a:rPr lang="es-ES" sz="2200" i="1" dirty="0" smtClean="0">
                <a:solidFill>
                  <a:srgbClr val="FF0000"/>
                </a:solidFill>
              </a:rPr>
              <a:t>Fue</a:t>
            </a:r>
            <a:r>
              <a:rPr lang="es-ES" sz="2200" i="1" dirty="0" smtClean="0"/>
              <a:t> una lástima que no pudiera venir.</a:t>
            </a:r>
            <a:endParaRPr lang="cs-CZ" sz="2200" i="1" dirty="0" smtClean="0"/>
          </a:p>
          <a:p>
            <a:pPr marL="916686" lvl="1" indent="-514350">
              <a:buFont typeface="+mj-lt"/>
              <a:buAutoNum type="arabicPeriod"/>
            </a:pPr>
            <a:r>
              <a:rPr lang="es-ES" sz="2200" i="1" dirty="0" smtClean="0"/>
              <a:t>Yo no lo </a:t>
            </a:r>
            <a:r>
              <a:rPr lang="es-ES" sz="2200" i="1" dirty="0" smtClean="0">
                <a:solidFill>
                  <a:srgbClr val="FF0000"/>
                </a:solidFill>
              </a:rPr>
              <a:t>haría</a:t>
            </a:r>
            <a:r>
              <a:rPr lang="es-ES" sz="2200" i="1" dirty="0" smtClean="0"/>
              <a:t> aunque me </a:t>
            </a:r>
            <a:r>
              <a:rPr lang="es-ES" sz="2200" i="1" dirty="0" smtClean="0"/>
              <a:t>paga</a:t>
            </a:r>
            <a:r>
              <a:rPr lang="cs-CZ" sz="2200" i="1" dirty="0" smtClean="0"/>
              <a:t>ras</a:t>
            </a:r>
            <a:r>
              <a:rPr lang="es-ES" sz="2200" i="1" dirty="0" smtClean="0"/>
              <a:t> </a:t>
            </a:r>
            <a:r>
              <a:rPr lang="es-ES" sz="2200" i="1" dirty="0" smtClean="0"/>
              <a:t>mucho dinero.</a:t>
            </a:r>
            <a:endParaRPr lang="cs-CZ" sz="2200" i="1" dirty="0" smtClean="0"/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Font typeface="+mj-lt"/>
              <a:buAutoNum type="arabicPeriod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USO</a:t>
            </a:r>
            <a:endParaRPr lang="cs-CZ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6686" lvl="1" indent="-514350"/>
            <a:r>
              <a:rPr lang="cs-CZ" dirty="0" smtClean="0">
                <a:solidFill>
                  <a:schemeClr val="tx1"/>
                </a:solidFill>
              </a:rPr>
              <a:t>Es una forma educada de pedir las cosas:</a:t>
            </a:r>
          </a:p>
          <a:p>
            <a:pPr marL="916686" lvl="1" indent="-514350">
              <a:buFont typeface="+mj-lt"/>
              <a:buAutoNum type="arabicPeriod"/>
            </a:pPr>
            <a:r>
              <a:rPr lang="es-ES" i="1" dirty="0" smtClean="0"/>
              <a:t>Quisiera dos libros, por </a:t>
            </a:r>
            <a:r>
              <a:rPr lang="es-ES" i="1" dirty="0" smtClean="0"/>
              <a:t>favor.</a:t>
            </a:r>
            <a:endParaRPr lang="cs-CZ" i="1" dirty="0" smtClean="0"/>
          </a:p>
          <a:p>
            <a:pPr marL="916686" lvl="1" indent="-514350">
              <a:buFont typeface="+mj-lt"/>
              <a:buAutoNum type="arabicPeriod"/>
            </a:pPr>
            <a:r>
              <a:rPr lang="es-ES" i="1" dirty="0" smtClean="0"/>
              <a:t>Quisiéramos </a:t>
            </a:r>
            <a:r>
              <a:rPr lang="es-ES" i="1" dirty="0" smtClean="0"/>
              <a:t>cenar, por favor</a:t>
            </a:r>
            <a:r>
              <a:rPr lang="es-ES" i="1" dirty="0" smtClean="0"/>
              <a:t>.</a:t>
            </a:r>
            <a:endParaRPr lang="cs-CZ" i="1" dirty="0" smtClean="0"/>
          </a:p>
          <a:p>
            <a:pPr marL="916686" lvl="1" indent="-514350">
              <a:buFont typeface="+mj-lt"/>
              <a:buAutoNum type="arabicPeriod"/>
            </a:pPr>
            <a:endParaRPr lang="cs-CZ" i="1" dirty="0" smtClean="0"/>
          </a:p>
          <a:p>
            <a:pPr marL="916686" lvl="1" indent="-514350"/>
            <a:r>
              <a:rPr lang="cs-CZ" dirty="0" smtClean="0">
                <a:solidFill>
                  <a:schemeClr val="tx1"/>
                </a:solidFill>
              </a:rPr>
              <a:t>En oraciones condicionales:</a:t>
            </a:r>
          </a:p>
          <a:p>
            <a:pPr marL="916686" lvl="1" indent="-514350">
              <a:buFont typeface="+mj-lt"/>
              <a:buAutoNum type="arabicPeriod"/>
            </a:pPr>
            <a:r>
              <a:rPr lang="es-ES" b="1" i="1" dirty="0" smtClean="0"/>
              <a:t>Si</a:t>
            </a:r>
            <a:r>
              <a:rPr lang="es-ES" i="1" dirty="0" smtClean="0"/>
              <a:t> tuviera dinero, iría </a:t>
            </a:r>
            <a:r>
              <a:rPr lang="es-ES" i="1" dirty="0" smtClean="0"/>
              <a:t>contigo.</a:t>
            </a:r>
            <a:endParaRPr lang="cs-CZ" i="1" dirty="0" smtClean="0"/>
          </a:p>
          <a:p>
            <a:pPr marL="916686" lvl="1" indent="-514350">
              <a:buFont typeface="+mj-lt"/>
              <a:buAutoNum type="arabicPeriod"/>
            </a:pPr>
            <a:r>
              <a:rPr lang="es-ES" i="1" dirty="0" smtClean="0"/>
              <a:t>Nos </a:t>
            </a:r>
            <a:r>
              <a:rPr lang="es-ES" i="1" dirty="0" smtClean="0"/>
              <a:t>miraron </a:t>
            </a:r>
            <a:r>
              <a:rPr lang="es-ES" b="1" i="1" dirty="0" smtClean="0"/>
              <a:t>como si </a:t>
            </a:r>
            <a:r>
              <a:rPr lang="cs-CZ" i="1" dirty="0" smtClean="0"/>
              <a:t>fuéramos</a:t>
            </a:r>
            <a:r>
              <a:rPr lang="es-ES" i="1" dirty="0" smtClean="0"/>
              <a:t> </a:t>
            </a:r>
            <a:r>
              <a:rPr lang="es-ES" i="1" dirty="0" smtClean="0"/>
              <a:t>locos.</a:t>
            </a:r>
          </a:p>
          <a:p>
            <a:pPr marL="916686" lvl="1" indent="-514350">
              <a:buFont typeface="+mj-lt"/>
              <a:buAutoNum type="arabicPeriod"/>
            </a:pPr>
            <a:endParaRPr lang="es-ES" i="1" dirty="0" smtClean="0"/>
          </a:p>
          <a:p>
            <a:pPr marL="916686" lvl="1" indent="-51435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</TotalTime>
  <Words>277</Words>
  <Application>Microsoft Office PowerPoint</Application>
  <PresentationFormat>Presentación en pantalla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Urbano</vt:lpstr>
      <vt:lpstr>IMPERFECTO DE SUBJUNTIVO</vt:lpstr>
      <vt:lpstr>FORMACIÓN</vt:lpstr>
      <vt:lpstr>DOS TERMINACIONES</vt:lpstr>
      <vt:lpstr>VERBOS IRREGULARES - ejemplos</vt:lpstr>
      <vt:lpstr>VERBOS IRREGULARES - ejemplos</vt:lpstr>
      <vt:lpstr>USO</vt:lpstr>
      <vt:lpstr>USO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IMPERFECTO DE SUBJUNTIVO</dc:title>
  <dc:creator>Lucinka</dc:creator>
  <cp:lastModifiedBy>Lucinka</cp:lastModifiedBy>
  <cp:revision>4</cp:revision>
  <dcterms:created xsi:type="dcterms:W3CDTF">2012-03-07T05:52:37Z</dcterms:created>
  <dcterms:modified xsi:type="dcterms:W3CDTF">2012-03-07T06:31:01Z</dcterms:modified>
</cp:coreProperties>
</file>