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74" r:id="rId4"/>
    <p:sldId id="273" r:id="rId5"/>
    <p:sldId id="279" r:id="rId6"/>
    <p:sldId id="280" r:id="rId7"/>
    <p:sldId id="281" r:id="rId8"/>
    <p:sldId id="275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2" r:id="rId18"/>
    <p:sldId id="27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9E0D-8CA7-4F24-B076-88E027A9F72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626C-AE85-4413-8C4C-F905ED5A3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FD6408-59AC-413E-BE61-200C76A41A86}" type="slidenum">
              <a:rPr lang="cs-CZ"/>
              <a:pPr/>
              <a:t>11</a:t>
            </a:fld>
            <a:endParaRPr lang="cs-CZ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0CDC5-8008-4838-9C35-B4ADCC66476F}" type="slidenum">
              <a:rPr lang="cs-CZ"/>
              <a:pPr/>
              <a:t>12</a:t>
            </a:fld>
            <a:endParaRPr lang="cs-CZ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C30937-E753-46AF-ADC3-0F4F891DB4B4}" type="slidenum">
              <a:rPr lang="cs-CZ"/>
              <a:pPr/>
              <a:t>13</a:t>
            </a:fld>
            <a:endParaRPr lang="cs-CZ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15E9D9-7322-463A-8D38-3D05C634D944}" type="slidenum">
              <a:rPr lang="cs-CZ"/>
              <a:pPr/>
              <a:t>14</a:t>
            </a:fld>
            <a:endParaRPr lang="cs-CZ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97F11-EFFD-45E6-B9AD-5636D847EF5C}" type="slidenum">
              <a:rPr lang="cs-CZ"/>
              <a:pPr/>
              <a:t>15</a:t>
            </a:fld>
            <a:endParaRPr lang="cs-CZ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B07025-87C3-4F7F-9644-2A4DEE799F96}" type="slidenum">
              <a:rPr lang="cs-CZ"/>
              <a:pPr/>
              <a:t>16</a:t>
            </a:fld>
            <a:endParaRPr lang="cs-CZ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2505-6621-4D2B-A4DB-B44CB7112652}" type="datetimeFigureOut">
              <a:rPr lang="cs-CZ" smtClean="0"/>
              <a:t>11.5.2013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80E-3E25-496A-AEDA-BD8F0C03363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EcziigZR3tM" TargetMode="External"/><Relationship Id="rId2" Type="http://schemas.openxmlformats.org/officeDocument/2006/relationships/hyperlink" Target="http://education-portal.com/academy/lesson/knowledge-organization-schemata-and-scrip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Organizace znalostí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znalostí (KO)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 provádějí paměťové instituce – archivy, knihovny, muzea, galerie, ale i specialisté na online databáze a Internet</a:t>
            </a:r>
          </a:p>
          <a:p>
            <a:r>
              <a:rPr lang="cs-CZ" dirty="0" smtClean="0"/>
              <a:t>základní funkce KO v ISK:</a:t>
            </a:r>
          </a:p>
          <a:p>
            <a:r>
              <a:rPr lang="cs-CZ" b="1" dirty="0" smtClean="0"/>
              <a:t>vyhledávácí </a:t>
            </a:r>
            <a:r>
              <a:rPr lang="cs-CZ" b="1" dirty="0" err="1" smtClean="0"/>
              <a:t>fc</a:t>
            </a:r>
            <a:r>
              <a:rPr lang="cs-CZ" b="1" dirty="0" smtClean="0"/>
              <a:t>. </a:t>
            </a:r>
            <a:r>
              <a:rPr lang="cs-CZ" dirty="0" smtClean="0"/>
              <a:t>- usnadnit vyhledávání v katalozích a bibliografiích</a:t>
            </a:r>
          </a:p>
          <a:p>
            <a:r>
              <a:rPr lang="cs-CZ" b="1" dirty="0" err="1" smtClean="0"/>
              <a:t>fc</a:t>
            </a:r>
            <a:r>
              <a:rPr lang="cs-CZ" b="1" dirty="0" smtClean="0"/>
              <a:t>. dokumentových informací </a:t>
            </a:r>
            <a:r>
              <a:rPr lang="cs-CZ" dirty="0" smtClean="0"/>
              <a:t>– poskytnout informace o dokumentu a o tom, jak dokument získat</a:t>
            </a:r>
          </a:p>
          <a:p>
            <a:r>
              <a:rPr lang="cs-CZ" b="1" dirty="0" smtClean="0"/>
              <a:t>pořádací </a:t>
            </a:r>
            <a:r>
              <a:rPr lang="cs-CZ" b="1" dirty="0" err="1" smtClean="0"/>
              <a:t>fc</a:t>
            </a:r>
            <a:r>
              <a:rPr lang="cs-CZ" b="1" dirty="0" smtClean="0"/>
              <a:t>. </a:t>
            </a:r>
            <a:r>
              <a:rPr lang="cs-CZ" dirty="0" smtClean="0"/>
              <a:t>– uspořádání regálů apod.</a:t>
            </a:r>
          </a:p>
          <a:p>
            <a:r>
              <a:rPr lang="cs-CZ" dirty="0" smtClean="0"/>
              <a:t>tradiční organizační systémy – klasifikace a tezaury – slouží k vyhledávání tištěných médií</a:t>
            </a:r>
          </a:p>
          <a:p>
            <a:r>
              <a:rPr lang="cs-CZ" dirty="0" smtClean="0"/>
              <a:t>KO – spojeno s nástroji pro digitální prostředí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5256212" cy="5716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b="1">
                <a:solidFill>
                  <a:srgbClr val="000000"/>
                </a:solidFill>
                <a:latin typeface="Georgia" pitchFamily="16" charset="0"/>
              </a:rPr>
              <a:t>Hierarchie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Pseudo-Dionysios</a:t>
            </a:r>
            <a:r>
              <a:rPr lang="cs-CZ" sz="2400" b="1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Areopagita 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1380 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hierarchie andělů – triáda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první hierarchie s více než </a:t>
            </a:r>
          </a:p>
          <a:p>
            <a:pPr marL="271463" indent="-27146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    jednou </a:t>
            </a:r>
            <a:r>
              <a:rPr lang="en-US" sz="2400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úrovní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1. koule - </a:t>
            </a:r>
            <a:r>
              <a:rPr lang="en-US" sz="2400">
                <a:solidFill>
                  <a:srgbClr val="000000"/>
                </a:solidFill>
                <a:latin typeface="Georgia" pitchFamily="16" charset="0"/>
              </a:rPr>
              <a:t>Seraphim, Cherubim a Tr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ůny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2. koule</a:t>
            </a:r>
            <a:r>
              <a:rPr lang="en-US" sz="2400">
                <a:solidFill>
                  <a:srgbClr val="000000"/>
                </a:solidFill>
                <a:latin typeface="Georgia" pitchFamily="16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- Nadvlády, Cnosti a Síly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3. koule – Knížectví, </a:t>
            </a:r>
            <a:r>
              <a:rPr lang="en-US" sz="2400">
                <a:solidFill>
                  <a:srgbClr val="000000"/>
                </a:solidFill>
                <a:latin typeface="Georgia" pitchFamily="16" charset="0"/>
              </a:rPr>
              <a:t>Archan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děli </a:t>
            </a:r>
            <a:r>
              <a:rPr lang="en-US" sz="2400">
                <a:solidFill>
                  <a:srgbClr val="000000"/>
                </a:solidFill>
                <a:latin typeface="Georgia" pitchFamily="16" charset="0"/>
              </a:rPr>
              <a:t>a An</a:t>
            </a:r>
            <a:r>
              <a:rPr lang="cs-CZ" sz="2400">
                <a:solidFill>
                  <a:srgbClr val="000000"/>
                </a:solidFill>
                <a:latin typeface="Georgia" pitchFamily="16" charset="0"/>
              </a:rPr>
              <a:t>děli</a:t>
            </a:r>
          </a:p>
          <a:p>
            <a:pPr marL="271463" indent="-271463">
              <a:spcBef>
                <a:spcPts val="67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7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7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7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41438"/>
            <a:ext cx="3886200" cy="513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602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b="1">
                <a:solidFill>
                  <a:srgbClr val="000000"/>
                </a:solidFill>
                <a:latin typeface="Georgia" pitchFamily="16" charset="0"/>
              </a:rPr>
              <a:t>Taxonomie 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nejznámější vědecká hierarchie –živých organismů – Carl Linné (1735)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taxonomie z řec. </a:t>
            </a:r>
            <a:r>
              <a:rPr lang="cs-CZ" sz="2800" i="1">
                <a:solidFill>
                  <a:srgbClr val="000000"/>
                </a:solidFill>
                <a:latin typeface="Georgia" pitchFamily="16" charset="0"/>
              </a:rPr>
              <a:t>taxis</a:t>
            </a: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 – uspořádání, </a:t>
            </a:r>
            <a:r>
              <a:rPr lang="cs-CZ" sz="2800" i="1">
                <a:solidFill>
                  <a:srgbClr val="000000"/>
                </a:solidFill>
                <a:latin typeface="Georgia" pitchFamily="16" charset="0"/>
              </a:rPr>
              <a:t>nomos</a:t>
            </a: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 – zákon. Taxon = biologická skupina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fylogenetické dělní (historické – od nejjednodušších k nejsložitějším)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>
                <a:solidFill>
                  <a:srgbClr val="000000"/>
                </a:solidFill>
                <a:latin typeface="Georgia" pitchFamily="16" charset="0"/>
              </a:rPr>
              <a:t>říše(regnum), kmen, oddělení (phyllum, divisio), třída (classis), řád (ordo), čeleď (familia), rod (genus), druh (species)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628775"/>
            <a:ext cx="142875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7677150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6643687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63713" y="6237288"/>
            <a:ext cx="59769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Systema Naturae,  Linaeus, 1735 (excerpt)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48150" y="1412875"/>
            <a:ext cx="4895850" cy="421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25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 b="1">
                <a:solidFill>
                  <a:srgbClr val="000000"/>
                </a:solidFill>
                <a:latin typeface="Georgia" pitchFamily="16" charset="0"/>
              </a:rPr>
              <a:t>Kružnice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>
                <a:solidFill>
                  <a:srgbClr val="000000"/>
                </a:solidFill>
                <a:latin typeface="Georgia" pitchFamily="16" charset="0"/>
              </a:rPr>
              <a:t>kruh jako tvar vhodný pro organizaci konceptů - geometrie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>
                <a:solidFill>
                  <a:srgbClr val="000000"/>
                </a:solidFill>
                <a:latin typeface="Georgia" pitchFamily="16" charset="0"/>
              </a:rPr>
              <a:t>prekopernikovské znázornění solárního systému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>
                <a:solidFill>
                  <a:srgbClr val="000000"/>
                </a:solidFill>
                <a:latin typeface="Georgia" pitchFamily="16" charset="0"/>
              </a:rPr>
              <a:t>zobrazení konceptuálních vztahů, mentálních a symbolických reprezentací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5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3952875" cy="376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5516563"/>
            <a:ext cx="8964612" cy="134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r>
              <a:rPr lang="cs-CZ" sz="2500">
                <a:solidFill>
                  <a:srgbClr val="000000"/>
                </a:solidFill>
                <a:latin typeface="Georgia" pitchFamily="16" charset="0"/>
              </a:rPr>
              <a:t>omezení stromů, kružnic – nejsou schopny reprezentovat znalosti ze dvou schémat současně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Georgia" pitchFamily="16" charset="0"/>
              </a:rPr>
              <a:t>Principy organizace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16238" y="1412875"/>
            <a:ext cx="3024187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 algn="ctr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b="1">
                <a:solidFill>
                  <a:srgbClr val="000000"/>
                </a:solidFill>
                <a:latin typeface="Georgia" pitchFamily="16" charset="0"/>
              </a:rPr>
              <a:t>Kružnice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2898775" cy="283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1613"/>
            <a:ext cx="3384550" cy="284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14875"/>
            <a:ext cx="21336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960813"/>
            <a:ext cx="3671887" cy="289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889000"/>
            <a:ext cx="3097213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Myšlenkové a konceptuální mapy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50696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1268760"/>
            <a:ext cx="4752528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standart pro reprezentaci a výměnu informací</a:t>
            </a:r>
          </a:p>
          <a:p>
            <a:r>
              <a:rPr lang="cs-CZ" dirty="0" smtClean="0"/>
              <a:t>standardizovaná forma technologie pro sémantický web</a:t>
            </a:r>
          </a:p>
          <a:p>
            <a:r>
              <a:rPr lang="cs-CZ" dirty="0" smtClean="0"/>
              <a:t>skládá se z:</a:t>
            </a:r>
          </a:p>
          <a:p>
            <a:r>
              <a:rPr lang="cs-CZ" b="1" dirty="0" smtClean="0"/>
              <a:t>témat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repre</a:t>
            </a:r>
            <a:r>
              <a:rPr lang="cs-CZ" dirty="0" err="1" smtClean="0"/>
              <a:t>zentace</a:t>
            </a:r>
            <a:r>
              <a:rPr lang="cs-CZ" dirty="0" smtClean="0"/>
              <a:t> jakéhokoli konceptu (lidé, země, organizace, události, softwaru apod.) </a:t>
            </a:r>
            <a:endParaRPr lang="en-US" dirty="0" smtClean="0"/>
          </a:p>
          <a:p>
            <a:r>
              <a:rPr lang="cs-CZ" b="1" dirty="0" smtClean="0"/>
              <a:t>vztahy</a:t>
            </a:r>
            <a:r>
              <a:rPr lang="cs-CZ" b="1" dirty="0"/>
              <a:t>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repre</a:t>
            </a:r>
            <a:r>
              <a:rPr lang="cs-CZ" dirty="0" err="1" smtClean="0"/>
              <a:t>zentace</a:t>
            </a:r>
            <a:r>
              <a:rPr lang="cs-CZ" dirty="0" smtClean="0"/>
              <a:t> vztahů mezi tématy</a:t>
            </a:r>
          </a:p>
          <a:p>
            <a:r>
              <a:rPr lang="cs-CZ" b="1" dirty="0" smtClean="0"/>
              <a:t>výskyt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repre</a:t>
            </a:r>
            <a:r>
              <a:rPr lang="cs-CZ" dirty="0" err="1" smtClean="0"/>
              <a:t>zentace</a:t>
            </a:r>
            <a:r>
              <a:rPr lang="cs-CZ" dirty="0" smtClean="0"/>
              <a:t> zdrojů informace relevantních pro určité téma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038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764708" cy="28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znalostí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Knowledge Organization: Schemata and </a:t>
            </a:r>
            <a:r>
              <a:rPr lang="en-US" b="1" dirty="0" smtClean="0"/>
              <a:t>Scripts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://education-portal.com/academy/lesson/knowledge-organization-schemata-and-scripts.html</a:t>
            </a:r>
            <a:endParaRPr lang="cs-CZ" dirty="0"/>
          </a:p>
          <a:p>
            <a:endParaRPr lang="cs-CZ" dirty="0" smtClean="0"/>
          </a:p>
          <a:p>
            <a:r>
              <a:rPr lang="cs-CZ" b="1" dirty="0" err="1"/>
              <a:t>Quanta</a:t>
            </a:r>
            <a:r>
              <a:rPr lang="cs-CZ" b="1" dirty="0"/>
              <a:t> -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 smtClean="0"/>
              <a:t>Organization</a:t>
            </a:r>
            <a:endParaRPr lang="cs-CZ" dirty="0"/>
          </a:p>
          <a:p>
            <a:r>
              <a:rPr lang="cs-CZ" dirty="0">
                <a:hlinkClick r:id="rId3"/>
              </a:rPr>
              <a:t>http://youtu.be/EcziigZR3tM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7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a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/>
              <a:t>jazyk – když mluvíme, rozlišujeme předměty, které předtím byly součástí plynulé, nerozlišené zkušenosti vědomí</a:t>
            </a:r>
          </a:p>
          <a:p>
            <a:r>
              <a:rPr lang="cs-CZ" dirty="0" smtClean="0"/>
              <a:t>předmětům přidělujeme pojmy a koncepty</a:t>
            </a:r>
          </a:p>
          <a:p>
            <a:r>
              <a:rPr lang="cs-CZ" dirty="0" smtClean="0"/>
              <a:t>pomocí pojmů sdělujeme informační obsah</a:t>
            </a:r>
          </a:p>
          <a:p>
            <a:r>
              <a:rPr lang="cs-CZ" dirty="0" smtClean="0"/>
              <a:t>verbalizace – digitalizace komunikace</a:t>
            </a:r>
          </a:p>
          <a:p>
            <a:r>
              <a:rPr lang="cs-CZ" dirty="0" smtClean="0"/>
              <a:t>analogová komunikace je vztahová, neverbální, ale může být vokální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lnSpc>
                <a:spcPct val="95000"/>
              </a:lnSpc>
              <a:spcBef>
                <a:spcPts val="538"/>
              </a:spcBef>
              <a:buClr>
                <a:srgbClr val="D16349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klasifikace čili třídění – jedna z nejdůležitějších složek poznání</a:t>
            </a:r>
          </a:p>
          <a:p>
            <a:pPr marL="271463" indent="-271463">
              <a:lnSpc>
                <a:spcPct val="95000"/>
              </a:lnSpc>
              <a:spcBef>
                <a:spcPts val="538"/>
              </a:spcBef>
              <a:buClr>
                <a:srgbClr val="D16349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klasifikace či kategorie jiných skupin – srovnáním sociální kontext</a:t>
            </a:r>
          </a:p>
          <a:p>
            <a:pPr marL="271463" indent="-271463">
              <a:lnSpc>
                <a:spcPct val="95000"/>
              </a:lnSpc>
              <a:spcBef>
                <a:spcPts val="538"/>
              </a:spcBef>
              <a:buClr>
                <a:srgbClr val="D16349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závislost kategorií na čase – posun ve významech slov, zcela jiný kontext</a:t>
            </a:r>
          </a:p>
          <a:p>
            <a:pPr marL="271463" indent="-271463">
              <a:lnSpc>
                <a:spcPct val="95000"/>
              </a:lnSpc>
              <a:spcBef>
                <a:spcPts val="538"/>
              </a:spcBef>
              <a:buClr>
                <a:srgbClr val="D16349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Kategorie – z řečtiny: sloveso - predikovat, význam - soudní žaloba, přisouzení činu 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cs-CZ" dirty="0" smtClean="0">
                <a:latin typeface="+mn-lt"/>
              </a:rPr>
              <a:t>Teorie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196975"/>
            <a:ext cx="8502650" cy="4824413"/>
          </a:xfrm>
        </p:spPr>
        <p:txBody>
          <a:bodyPr/>
          <a:lstStyle/>
          <a:p>
            <a:pPr eaLnBrk="1">
              <a:buFont typeface="Arial" pitchFamily="34" charset="0"/>
              <a:buChar char="•"/>
              <a:defRPr/>
            </a:pPr>
            <a:r>
              <a:rPr lang="cs-CZ" sz="2350" b="1" dirty="0" smtClean="0"/>
              <a:t>interdisciplinární obor</a:t>
            </a:r>
            <a:r>
              <a:rPr lang="cs-CZ" sz="2350" dirty="0" smtClean="0"/>
              <a:t>: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cs-CZ" sz="2350" dirty="0" smtClean="0"/>
              <a:t>všeobecná teorie (</a:t>
            </a:r>
            <a:r>
              <a:rPr lang="cs-CZ" sz="2350" dirty="0" err="1" smtClean="0"/>
              <a:t>Dupré</a:t>
            </a:r>
            <a:r>
              <a:rPr lang="cs-CZ" sz="2350" dirty="0" smtClean="0"/>
              <a:t>)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cs-CZ" sz="2350" dirty="0" smtClean="0"/>
              <a:t>filosofové oborových klasifikací (např. biologie, mentálních nemocí)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cs-CZ" sz="2350" dirty="0" smtClean="0"/>
              <a:t>vědci zabývající se klasifikací v jejich oboru (chemie, biologie, sociologie)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cs-CZ" sz="2350" dirty="0" smtClean="0"/>
              <a:t>vědci zkoumající klasifikaci matematicky, statisticky, metodologicky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cs-CZ" sz="2350" dirty="0" smtClean="0"/>
              <a:t>vědci zkoumající, jak děti, dospělí, jazykové či sociální skupiny, kultury klasifikují (psychologie, sociologie, lingvistika, antropologie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cs-CZ" dirty="0" smtClean="0">
                <a:latin typeface="+mn-lt"/>
              </a:rPr>
              <a:t>Teorie klasifikace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/>
            <a:r>
              <a:rPr lang="cs-CZ" dirty="0" smtClean="0"/>
              <a:t>vědci z informační a knihovní vědy – klasifikace zaznamenaných znalostí</a:t>
            </a:r>
          </a:p>
          <a:p>
            <a:pPr eaLnBrk="1">
              <a:buFont typeface="Wingdings" pitchFamily="2" charset="2"/>
              <a:buChar char="§"/>
            </a:pPr>
            <a:r>
              <a:rPr lang="cs-CZ" dirty="0" smtClean="0"/>
              <a:t>výzkum metod uspořádání knih na regálech</a:t>
            </a:r>
          </a:p>
          <a:p>
            <a:pPr eaLnBrk="1">
              <a:buFont typeface="Wingdings" pitchFamily="2" charset="2"/>
              <a:buChar char="§"/>
            </a:pPr>
            <a:r>
              <a:rPr lang="cs-CZ" dirty="0" smtClean="0"/>
              <a:t>stavba předmětového katalogu</a:t>
            </a:r>
          </a:p>
          <a:p>
            <a:pPr eaLnBrk="1">
              <a:buFont typeface="Wingdings" pitchFamily="2" charset="2"/>
              <a:buChar char="§"/>
            </a:pPr>
            <a:r>
              <a:rPr lang="cs-CZ" dirty="0" smtClean="0"/>
              <a:t>vyhledávání informací v bibliografických databázích</a:t>
            </a:r>
          </a:p>
          <a:p>
            <a:pPr eaLnBrk="1">
              <a:buFont typeface="Wingdings" pitchFamily="2" charset="2"/>
              <a:buChar char="§"/>
            </a:pPr>
            <a:r>
              <a:rPr lang="cs-CZ" dirty="0" smtClean="0"/>
              <a:t>konstrukce systémů organizace a pořádání znalostí(KOS) </a:t>
            </a:r>
          </a:p>
          <a:p>
            <a:pPr eaLnBrk="1">
              <a:buFont typeface="Wingdings" pitchFamily="2" charset="2"/>
              <a:buChar char="§"/>
            </a:pPr>
            <a:r>
              <a:rPr lang="cs-CZ" dirty="0" smtClean="0"/>
              <a:t>při klasifikaci knih jsou koncepty odvozeny z literatury, žádné z těchto konceptů a vztahů nejsou tvořeny primárně profesionály v oboru</a:t>
            </a:r>
          </a:p>
          <a:p>
            <a:pPr eaLnBrk="1"/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15.5.2011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cs-CZ" dirty="0" smtClean="0">
                <a:latin typeface="+mn-lt"/>
              </a:rPr>
              <a:t>Bibliografická klasifikace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" pitchFamily="2" charset="2"/>
              <a:buChar char="§"/>
            </a:pPr>
            <a:r>
              <a:rPr lang="cs-CZ" smtClean="0"/>
              <a:t>dnes spojena s technologiemi</a:t>
            </a:r>
          </a:p>
          <a:p>
            <a:pPr eaLnBrk="1">
              <a:buFont typeface="Wingdings" pitchFamily="2" charset="2"/>
              <a:buChar char="§"/>
            </a:pPr>
            <a:r>
              <a:rPr lang="cs-CZ" smtClean="0"/>
              <a:t>oblast ovládají počítačoví vědci</a:t>
            </a:r>
          </a:p>
          <a:p>
            <a:pPr eaLnBrk="1">
              <a:buFont typeface="Georgia" charset="0"/>
              <a:buChar char="–"/>
            </a:pPr>
            <a:r>
              <a:rPr lang="cs-CZ" smtClean="0"/>
              <a:t>automatická klasifikace</a:t>
            </a:r>
          </a:p>
          <a:p>
            <a:pPr eaLnBrk="1">
              <a:buFont typeface="Georgia" charset="0"/>
              <a:buChar char="–"/>
            </a:pPr>
            <a:r>
              <a:rPr lang="cs-CZ" smtClean="0"/>
              <a:t>principy ontologií</a:t>
            </a:r>
          </a:p>
          <a:p>
            <a:pPr eaLnBrk="1">
              <a:buFont typeface="Georgia" charset="0"/>
              <a:buChar char="–"/>
            </a:pPr>
            <a:r>
              <a:rPr lang="cs-CZ" smtClean="0"/>
              <a:t>bibliometrické mapy</a:t>
            </a:r>
          </a:p>
          <a:p>
            <a:pPr eaLnBrk="1">
              <a:buFont typeface="Georgia" charset="0"/>
              <a:buChar char="–"/>
            </a:pPr>
            <a:r>
              <a:rPr lang="cs-CZ" smtClean="0"/>
              <a:t>folksonomie</a:t>
            </a:r>
          </a:p>
          <a:p>
            <a:pPr eaLnBrk="1">
              <a:buFont typeface="Wingdings" pitchFamily="2" charset="2"/>
              <a:buChar char="§"/>
            </a:pPr>
            <a:endParaRPr lang="cs-CZ" smtClean="0"/>
          </a:p>
          <a:p>
            <a:pPr eaLnBrk="1"/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15.5.2011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rganizace znalostí (KO)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r>
              <a:rPr lang="cs-CZ" dirty="0" smtClean="0"/>
              <a:t>poskytuje optimální podmínky k identifikaci a vyhledávání dokumentů</a:t>
            </a:r>
          </a:p>
          <a:p>
            <a:r>
              <a:rPr lang="cs-CZ" dirty="0" smtClean="0"/>
              <a:t>zpřístupňuje uživatelům dokumenty během jejich prohlížení a hledání </a:t>
            </a:r>
          </a:p>
          <a:p>
            <a:r>
              <a:rPr lang="cs-CZ" dirty="0" smtClean="0"/>
              <a:t>V užším pojetí je KO organizace znalostí je o povaze a kvalitě procesů organizování znalostí a o systémech organizace znalostí</a:t>
            </a:r>
          </a:p>
          <a:p>
            <a:r>
              <a:rPr lang="cs-CZ" dirty="0" smtClean="0"/>
              <a:t>organizační činnosti: popis dokumentů, indexování, deskriptivní klasifikace, kategorizace, třídění, pořádání, předmětová analýza</a:t>
            </a:r>
          </a:p>
          <a:p>
            <a:r>
              <a:rPr lang="cs-CZ" dirty="0" smtClean="0"/>
              <a:t>organizační systémy: bibliografické záznamy, klasifikační systémy (DDT, LCC, MDT), tezaury, sémantické sítě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znalostí (KO)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širokém pojetí: KO je o sociální dělbě mentální práce</a:t>
            </a:r>
          </a:p>
          <a:p>
            <a:r>
              <a:rPr lang="cs-CZ" dirty="0" smtClean="0"/>
              <a:t>uspořádání univerzit a výzkumných institucí, struktura vědeckých disciplín a profesí, sociální organizaci médií, produkci a šíření znalostí</a:t>
            </a:r>
          </a:p>
          <a:p>
            <a:r>
              <a:rPr lang="cs-CZ" dirty="0" smtClean="0"/>
              <a:t>sociální organizace znalostí – jak je znalost sociálně uspořádána</a:t>
            </a:r>
          </a:p>
          <a:p>
            <a:r>
              <a:rPr lang="cs-CZ" dirty="0" smtClean="0"/>
              <a:t>kognitivní organizace znalostí – jak je organizována realita </a:t>
            </a:r>
            <a:r>
              <a:rPr lang="cs-CZ" dirty="0" smtClean="0">
                <a:sym typeface="Symbol"/>
              </a:rPr>
              <a:t> strukturu reality studují jednotlivé vědy</a:t>
            </a:r>
          </a:p>
          <a:p>
            <a:r>
              <a:rPr lang="cs-CZ" dirty="0" smtClean="0">
                <a:sym typeface="Symbol"/>
              </a:rPr>
              <a:t>př. chemie – periodická tabulka prvků, biologie – taxonomie druhů, lingvistika – jazykové stromy atd.</a:t>
            </a:r>
          </a:p>
          <a:p>
            <a:r>
              <a:rPr lang="cs-CZ" dirty="0" smtClean="0">
                <a:sym typeface="Symbol"/>
              </a:rPr>
              <a:t>všeobecná teorie o struktuře reality – metafyzika a ontologie (filosofická)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695</Words>
  <Application>Microsoft Office PowerPoint</Application>
  <PresentationFormat>Předvádění na obrazovce (4:3)</PresentationFormat>
  <Paragraphs>104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Organizace znalostí</vt:lpstr>
      <vt:lpstr>Organizace znalostí</vt:lpstr>
      <vt:lpstr>Klasifikace a jazyk</vt:lpstr>
      <vt:lpstr>Teorie klasifikace</vt:lpstr>
      <vt:lpstr>Teorie klasifikace</vt:lpstr>
      <vt:lpstr>Teorie klasifikace</vt:lpstr>
      <vt:lpstr>Bibliografická klasifikace </vt:lpstr>
      <vt:lpstr>Organizace znalostí (KO)</vt:lpstr>
      <vt:lpstr>Organizace znalostí (KO)</vt:lpstr>
      <vt:lpstr>Organizace znalostí (KO)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Myšlenkové a konceptuální mapy</vt:lpstr>
      <vt:lpstr>Tematické mapy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Michal</cp:lastModifiedBy>
  <cp:revision>9</cp:revision>
  <dcterms:created xsi:type="dcterms:W3CDTF">2012-04-20T06:25:47Z</dcterms:created>
  <dcterms:modified xsi:type="dcterms:W3CDTF">2013-05-11T11:01:40Z</dcterms:modified>
</cp:coreProperties>
</file>