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78" r:id="rId8"/>
    <p:sldId id="266" r:id="rId9"/>
    <p:sldId id="267" r:id="rId10"/>
    <p:sldId id="269" r:id="rId11"/>
    <p:sldId id="276" r:id="rId12"/>
    <p:sldId id="268" r:id="rId13"/>
    <p:sldId id="270" r:id="rId14"/>
    <p:sldId id="279" r:id="rId15"/>
    <p:sldId id="272" r:id="rId16"/>
    <p:sldId id="271" r:id="rId17"/>
    <p:sldId id="273" r:id="rId18"/>
    <p:sldId id="275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/>
          <a:lstStyle>
            <a:lvl1pPr>
              <a:lnSpc>
                <a:spcPct val="100000"/>
              </a:lnSpc>
              <a:defRPr sz="66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15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13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365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3700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1B421-0E04-42ED-ADE9-0F9D3EB316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32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itchFamily="34" charset="0"/>
              <a:buChar char="•"/>
              <a:defRPr sz="2800" b="0"/>
            </a:lvl1pPr>
            <a:lvl2pPr>
              <a:defRPr sz="2400"/>
            </a:lvl2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5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45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41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00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22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41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98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3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56C5036-A924-4CF3-BB00-06E23B4C41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zadrazilova@phil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lf.phil.muni.cz/elf2/course/view.php?id=377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kurzmkm@gmail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psaní odborných textů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vikba30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Jaro 2013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přednášek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7620000" cy="4824536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Proč psát, co psát, kde to zveřejnit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Struktura a výstavba textu, druhy odborných textů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Fáze tvorby textu, výběr tématu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Obsah, formální požadavky, techniky psaní, stylistika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Vyhledávání informací, EIZ, hodnocení IZ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Český jazyk – gramatika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Typy a užití redukovaného textu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Citace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Plagiátorství, etické aspekty tvorby textu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Kritické čtení – metody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Kritické psaní – metody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Shrnutí, závěrečná přednáška, odevzdání 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PŘEDMĚTU VIKBA30</a:t>
            </a:r>
            <a:endParaRPr lang="cs-CZ" dirty="0"/>
          </a:p>
        </p:txBody>
      </p:sp>
      <p:pic>
        <p:nvPicPr>
          <p:cNvPr id="4" name="Zástupný symbol pro obsah 3" descr="Bloom digitalni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772816"/>
            <a:ext cx="3890198" cy="32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1691680" y="5229200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/>
              <a:t>Bloomova</a:t>
            </a:r>
            <a:r>
              <a:rPr lang="cs-CZ" sz="2400" b="1" dirty="0" smtClean="0"/>
              <a:t> taxonomie výukových cílů</a:t>
            </a:r>
            <a:endParaRPr lang="cs-CZ" sz="2400" b="1" dirty="0"/>
          </a:p>
        </p:txBody>
      </p:sp>
      <p:cxnSp>
        <p:nvCxnSpPr>
          <p:cNvPr id="7" name="Přímá spojovací šipka 6"/>
          <p:cNvCxnSpPr/>
          <p:nvPr/>
        </p:nvCxnSpPr>
        <p:spPr>
          <a:xfrm flipH="1" flipV="1">
            <a:off x="6948264" y="1916832"/>
            <a:ext cx="72008" cy="28803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podstata tématu odborného psaní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Zařazení tématu do kurikula</a:t>
            </a:r>
          </a:p>
          <a:p>
            <a:r>
              <a:rPr lang="cs-CZ" dirty="0" smtClean="0"/>
              <a:t>Smysl tvorby odborných textů</a:t>
            </a:r>
          </a:p>
          <a:p>
            <a:r>
              <a:rPr lang="cs-CZ" dirty="0" smtClean="0"/>
              <a:t>Motivace – je psaní důležité?</a:t>
            </a:r>
          </a:p>
          <a:p>
            <a:r>
              <a:rPr lang="cs-CZ" dirty="0" smtClean="0"/>
              <a:t>Kritické myšlení – </a:t>
            </a:r>
            <a:r>
              <a:rPr lang="cs-CZ" dirty="0" err="1" smtClean="0"/>
              <a:t>Reading</a:t>
            </a:r>
            <a:r>
              <a:rPr lang="en-US" dirty="0" smtClean="0"/>
              <a:t>&amp;</a:t>
            </a:r>
            <a:r>
              <a:rPr lang="cs-CZ" dirty="0" err="1" smtClean="0"/>
              <a:t>Writing</a:t>
            </a:r>
            <a:r>
              <a:rPr lang="cs-CZ" dirty="0" smtClean="0"/>
              <a:t> </a:t>
            </a:r>
            <a:r>
              <a:rPr lang="en-US" dirty="0" smtClean="0"/>
              <a:t>for </a:t>
            </a:r>
            <a:r>
              <a:rPr lang="cs-CZ" dirty="0" err="1" smtClean="0"/>
              <a:t>Critical</a:t>
            </a:r>
            <a:r>
              <a:rPr lang="cs-CZ" dirty="0" smtClean="0"/>
              <a:t> </a:t>
            </a:r>
            <a:r>
              <a:rPr lang="cs-CZ" dirty="0" err="1" smtClean="0"/>
              <a:t>Thinking</a:t>
            </a:r>
            <a:r>
              <a:rPr lang="cs-CZ" dirty="0" smtClean="0"/>
              <a:t> (RWCT)</a:t>
            </a:r>
            <a:endParaRPr lang="en-US" dirty="0" smtClean="0"/>
          </a:p>
          <a:p>
            <a:r>
              <a:rPr lang="en-US" dirty="0" err="1" smtClean="0"/>
              <a:t>Tvorba</a:t>
            </a:r>
            <a:r>
              <a:rPr lang="en-US" dirty="0" smtClean="0"/>
              <a:t> </a:t>
            </a:r>
            <a:r>
              <a:rPr lang="en-US" dirty="0" err="1" smtClean="0"/>
              <a:t>textu</a:t>
            </a:r>
            <a:r>
              <a:rPr lang="cs-CZ" dirty="0" smtClean="0"/>
              <a:t> v průběhu vzdělávacího procesu –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cs-CZ" dirty="0" smtClean="0"/>
              <a:t>ZŠ, SŠ a VŠ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Odborný 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Musí splňovat obsahové i formální náležitosti</a:t>
            </a:r>
          </a:p>
          <a:p>
            <a:r>
              <a:rPr lang="cs-CZ" dirty="0" smtClean="0"/>
              <a:t>Obsahuje odbornou terminologii</a:t>
            </a:r>
          </a:p>
          <a:p>
            <a:r>
              <a:rPr lang="cs-CZ" dirty="0" smtClean="0"/>
              <a:t>Autor se snaží čtenáři něco vysvětlit nebo popsat</a:t>
            </a:r>
          </a:p>
          <a:p>
            <a:r>
              <a:rPr lang="cs-CZ" dirty="0" smtClean="0"/>
              <a:t>Logika výstavby textu postupuje od známého k neznámému</a:t>
            </a:r>
          </a:p>
          <a:p>
            <a:r>
              <a:rPr lang="cs-CZ" dirty="0" smtClean="0"/>
              <a:t>Autor píše pro určitého čtenáře, ne pro sebe, ale také ne pro všechno lidstvo</a:t>
            </a:r>
          </a:p>
          <a:p>
            <a:r>
              <a:rPr lang="cs-CZ" dirty="0" smtClean="0"/>
              <a:t>Odborný text má vždy specifické zaměření</a:t>
            </a:r>
          </a:p>
          <a:p>
            <a:r>
              <a:rPr lang="cs-CZ" dirty="0" smtClean="0"/>
              <a:t>Snaží se o objektivitu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10 zásad jak napsat nudný odborný 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Nesoustřeďte se na téma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Vyvarujte se originality a osobního zaujetí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Pište co </a:t>
            </a:r>
            <a:r>
              <a:rPr lang="cs-CZ" dirty="0" smtClean="0"/>
              <a:t>n  e  </a:t>
            </a:r>
            <a:r>
              <a:rPr lang="cs-CZ" dirty="0" smtClean="0"/>
              <a:t>j </a:t>
            </a:r>
            <a:r>
              <a:rPr lang="cs-CZ" dirty="0" smtClean="0"/>
              <a:t> d  e  l  š  </a:t>
            </a:r>
            <a:r>
              <a:rPr lang="cs-CZ" dirty="0" smtClean="0"/>
              <a:t>í články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Odstraňte z textu všechny výsledky a </a:t>
            </a:r>
            <a:r>
              <a:rPr lang="cs-CZ" dirty="0" smtClean="0"/>
              <a:t>závěry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Vynechte ilustrace, zejména ty dobré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Opomeňte logické uvažování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Používejte mnoho zkratek a technických termínů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Zapomeňte na </a:t>
            </a:r>
            <a:r>
              <a:rPr lang="cs-CZ" dirty="0" smtClean="0"/>
              <a:t>veškeré náznaky humoru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Degradujte zajímavé údaje na statistická data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Citujte obecně známá data a </a:t>
            </a:r>
            <a:r>
              <a:rPr lang="cs-CZ" dirty="0" err="1" smtClean="0"/>
              <a:t>autocitujte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4614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Odborný text není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Umělecký text</a:t>
            </a:r>
          </a:p>
          <a:p>
            <a:pPr lvl="1"/>
            <a:r>
              <a:rPr lang="cs-CZ" dirty="0" smtClean="0"/>
              <a:t>Většinou obsahuje zápletku</a:t>
            </a:r>
          </a:p>
          <a:p>
            <a:pPr lvl="1"/>
            <a:r>
              <a:rPr lang="cs-CZ" dirty="0" smtClean="0"/>
              <a:t>Jeho účelem je čtenáře pobavit nebo jim poskytnout umělecký zážitek</a:t>
            </a:r>
          </a:p>
          <a:p>
            <a:pPr lvl="1"/>
            <a:r>
              <a:rPr lang="cs-CZ" dirty="0" smtClean="0"/>
              <a:t>Je epický, vytváří postupné dějové linie</a:t>
            </a:r>
          </a:p>
          <a:p>
            <a:r>
              <a:rPr lang="cs-CZ" b="1" dirty="0" smtClean="0"/>
              <a:t>Publicistický text</a:t>
            </a:r>
          </a:p>
          <a:p>
            <a:pPr lvl="1"/>
            <a:r>
              <a:rPr lang="cs-CZ" dirty="0" smtClean="0"/>
              <a:t>Je aktuální, přesvědčivý, poučný, ironický, vtipný…</a:t>
            </a:r>
          </a:p>
          <a:p>
            <a:pPr lvl="1"/>
            <a:r>
              <a:rPr lang="cs-CZ" dirty="0" smtClean="0"/>
              <a:t>Klade důraz na rozmanité jazykové prostředky</a:t>
            </a:r>
          </a:p>
          <a:p>
            <a:pPr lvl="1"/>
            <a:r>
              <a:rPr lang="cs-CZ" dirty="0" smtClean="0"/>
              <a:t>Obsahuje hovorové výrazy, metaforické a expresivní věty, přímou řeč</a:t>
            </a:r>
          </a:p>
          <a:p>
            <a:pPr lvl="1"/>
            <a:r>
              <a:rPr lang="cs-CZ" dirty="0" smtClean="0"/>
              <a:t>Snaží se maximálně zaujmout čtenáře</a:t>
            </a:r>
          </a:p>
          <a:p>
            <a:pPr lvl="1"/>
            <a:r>
              <a:rPr lang="cs-CZ" dirty="0" smtClean="0"/>
              <a:t>Bývá subjektivní</a:t>
            </a:r>
          </a:p>
          <a:p>
            <a:pPr algn="ctr">
              <a:buNone/>
            </a:pPr>
            <a:r>
              <a:rPr lang="cs-CZ" b="1" dirty="0" smtClean="0"/>
              <a:t>NEODKAZUJÍ SE NA POUŽITÉ ZDROJE!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Není to jen o psaní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Pochopení tématu</a:t>
            </a:r>
          </a:p>
          <a:p>
            <a:r>
              <a:rPr lang="cs-CZ" dirty="0" smtClean="0"/>
              <a:t>Vyhledání relevantních zdrojů</a:t>
            </a:r>
          </a:p>
          <a:p>
            <a:r>
              <a:rPr lang="cs-CZ" dirty="0" smtClean="0"/>
              <a:t>Důkladné zpracování materiálů</a:t>
            </a:r>
          </a:p>
          <a:p>
            <a:r>
              <a:rPr lang="cs-CZ" dirty="0" smtClean="0"/>
              <a:t>Stručné a výstižné vyjadřování myšlenek</a:t>
            </a:r>
          </a:p>
          <a:p>
            <a:r>
              <a:rPr lang="cs-CZ" dirty="0" smtClean="0"/>
              <a:t>Kritický přístup ke čtenému i psanému textu</a:t>
            </a:r>
          </a:p>
          <a:p>
            <a:r>
              <a:rPr lang="cs-CZ" dirty="0" smtClean="0"/>
              <a:t>Rozlišení podstatného od nepodstatného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Pozitivní Motivace k psaní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Psaní mě nadevše baví, jsem grafoman</a:t>
            </a:r>
          </a:p>
          <a:p>
            <a:r>
              <a:rPr lang="cs-CZ" dirty="0" smtClean="0"/>
              <a:t>Těším se, že si někdo konečně bude muset přečíst můj výtvor</a:t>
            </a:r>
          </a:p>
          <a:p>
            <a:r>
              <a:rPr lang="cs-CZ" dirty="0" smtClean="0"/>
              <a:t>Musím všem svěřit své geniální myšlenky</a:t>
            </a:r>
          </a:p>
          <a:p>
            <a:r>
              <a:rPr lang="cs-CZ" dirty="0" smtClean="0"/>
              <a:t>Nudím se a tak píšu</a:t>
            </a:r>
          </a:p>
          <a:p>
            <a:r>
              <a:rPr lang="cs-CZ" dirty="0" smtClean="0"/>
              <a:t>Neumím nic jiného než psát</a:t>
            </a:r>
          </a:p>
          <a:p>
            <a:r>
              <a:rPr lang="cs-CZ" dirty="0" smtClean="0"/>
              <a:t>Mám potřebu vyjádřit se jinak než orálně</a:t>
            </a:r>
          </a:p>
          <a:p>
            <a:r>
              <a:rPr lang="cs-CZ" dirty="0" smtClean="0"/>
              <a:t>Chci, aby po mě něco zbylo</a:t>
            </a:r>
          </a:p>
          <a:p>
            <a:r>
              <a:rPr lang="cs-CZ" b="1" dirty="0" smtClean="0"/>
              <a:t>Chci změnit svět!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12 knih, které změnily svět</a:t>
            </a:r>
            <a:endParaRPr lang="cs-CZ" dirty="0"/>
          </a:p>
        </p:txBody>
      </p:sp>
      <p:pic>
        <p:nvPicPr>
          <p:cNvPr id="4" name="Zástupný symbol pro obsah 3" descr="Dvanáct knih, které změnily svět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827584" y="1844824"/>
            <a:ext cx="2942475" cy="38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3995936" y="1700808"/>
            <a:ext cx="4176464" cy="4525963"/>
          </a:xfrm>
        </p:spPr>
        <p:txBody>
          <a:bodyPr/>
          <a:lstStyle/>
          <a:p>
            <a:r>
              <a:rPr lang="cs-CZ" dirty="0" smtClean="0"/>
              <a:t>O původu druhů</a:t>
            </a:r>
          </a:p>
          <a:p>
            <a:r>
              <a:rPr lang="cs-CZ" b="0" dirty="0" smtClean="0"/>
              <a:t>(Charles Darwin 1859)</a:t>
            </a:r>
          </a:p>
          <a:p>
            <a:endParaRPr lang="cs-CZ" dirty="0" smtClean="0"/>
          </a:p>
          <a:p>
            <a:r>
              <a:rPr lang="cs-CZ" b="0" i="1" dirty="0" smtClean="0"/>
              <a:t>Ale taky:</a:t>
            </a:r>
          </a:p>
          <a:p>
            <a:r>
              <a:rPr lang="cs-CZ" dirty="0" smtClean="0"/>
              <a:t>Pravidla fotbalové asociace </a:t>
            </a:r>
            <a:r>
              <a:rPr lang="cs-CZ" b="0" dirty="0" smtClean="0"/>
              <a:t>(1863)</a:t>
            </a:r>
            <a:endParaRPr lang="cs-CZ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NEZAPOMEŇTE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/>
              <a:t>KDO PÍŠE DOBŘE, OBVYKLE PÍŠE I RÁD</a:t>
            </a:r>
          </a:p>
          <a:p>
            <a:r>
              <a:rPr lang="cs-CZ" sz="3600" dirty="0" smtClean="0"/>
              <a:t>KDO PÍŠE RÁD, VĚTŠINOU PÍŠE I DOBŘE</a:t>
            </a:r>
          </a:p>
          <a:p>
            <a:endParaRPr lang="cs-CZ" sz="3600" dirty="0" smtClean="0"/>
          </a:p>
          <a:p>
            <a:pPr algn="r">
              <a:buNone/>
            </a:pPr>
            <a:r>
              <a:rPr lang="cs-CZ" sz="3600" dirty="0" smtClean="0"/>
              <a:t>a naopak...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/>
              <a:t>Zajištění předmětu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cs-CZ" b="1" dirty="0" smtClean="0"/>
              <a:t>Vyučující: </a:t>
            </a:r>
            <a:r>
              <a:rPr lang="cs-CZ" dirty="0" smtClean="0"/>
              <a:t>	PhDr. Iva Zadražilová</a:t>
            </a:r>
          </a:p>
          <a:p>
            <a:pPr algn="just">
              <a:buNone/>
            </a:pPr>
            <a:r>
              <a:rPr lang="cs-CZ" dirty="0" smtClean="0"/>
              <a:t>			(KISK, CEINVE)</a:t>
            </a:r>
          </a:p>
          <a:p>
            <a:pPr algn="just">
              <a:buNone/>
            </a:pPr>
            <a:r>
              <a:rPr lang="cs-CZ" b="1" dirty="0" smtClean="0"/>
              <a:t>Kontaktní e-mail: </a:t>
            </a:r>
            <a:r>
              <a:rPr lang="cs-CZ" dirty="0" err="1" smtClean="0">
                <a:hlinkClick r:id="rId2"/>
              </a:rPr>
              <a:t>zadrazilova</a:t>
            </a:r>
            <a:r>
              <a:rPr lang="en-US" dirty="0" smtClean="0">
                <a:hlinkClick r:id="rId2"/>
              </a:rPr>
              <a:t>@</a:t>
            </a:r>
            <a:r>
              <a:rPr lang="en-US" dirty="0" err="1" smtClean="0">
                <a:hlinkClick r:id="rId2"/>
              </a:rPr>
              <a:t>phil.muni.cz</a:t>
            </a:r>
            <a:endParaRPr lang="en-US" dirty="0" smtClean="0"/>
          </a:p>
          <a:p>
            <a:pPr algn="just">
              <a:buNone/>
            </a:pPr>
            <a:r>
              <a:rPr lang="en-US" b="1" dirty="0" err="1" smtClean="0"/>
              <a:t>Konz</a:t>
            </a:r>
            <a:r>
              <a:rPr lang="cs-CZ" b="1" dirty="0" err="1" smtClean="0"/>
              <a:t>ult</a:t>
            </a:r>
            <a:r>
              <a:rPr lang="en-US" b="1" dirty="0" smtClean="0"/>
              <a:t>a</a:t>
            </a:r>
            <a:r>
              <a:rPr lang="cs-CZ" b="1" dirty="0" smtClean="0"/>
              <a:t>ční hodiny: </a:t>
            </a:r>
            <a:r>
              <a:rPr lang="cs-CZ" dirty="0" smtClean="0"/>
              <a:t>dle domluvy, kancelář vedle </a:t>
            </a:r>
            <a:r>
              <a:rPr lang="cs-CZ" dirty="0" smtClean="0"/>
              <a:t>učebny C14</a:t>
            </a:r>
            <a:endParaRPr lang="en-US" dirty="0" smtClean="0"/>
          </a:p>
          <a:p>
            <a:pPr algn="just">
              <a:buNone/>
            </a:pPr>
            <a:endParaRPr lang="cs-CZ" b="1" dirty="0" smtClean="0"/>
          </a:p>
          <a:p>
            <a:pPr algn="just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Výuka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každý týden přednáška</a:t>
            </a:r>
          </a:p>
          <a:p>
            <a:r>
              <a:rPr lang="cs-CZ" dirty="0" smtClean="0"/>
              <a:t>pátek 9:10 – </a:t>
            </a:r>
            <a:r>
              <a:rPr lang="cs-CZ" dirty="0" err="1" smtClean="0"/>
              <a:t>10</a:t>
            </a:r>
            <a:r>
              <a:rPr lang="cs-CZ" dirty="0" smtClean="0"/>
              <a:t>:45</a:t>
            </a:r>
          </a:p>
          <a:p>
            <a:r>
              <a:rPr lang="cs-CZ" dirty="0" smtClean="0"/>
              <a:t>učebna C14</a:t>
            </a:r>
          </a:p>
          <a:p>
            <a:r>
              <a:rPr lang="cs-CZ" dirty="0" smtClean="0"/>
              <a:t>prezenční studenti max. 2 absence bez omluvy</a:t>
            </a:r>
          </a:p>
          <a:p>
            <a:r>
              <a:rPr lang="cs-CZ" dirty="0" smtClean="0"/>
              <a:t>kombinovaní studenti musí absolvovat min. 5 libovolných přednášek</a:t>
            </a:r>
          </a:p>
          <a:p>
            <a:r>
              <a:rPr lang="cs-CZ" dirty="0" smtClean="0"/>
              <a:t>povinný e-</a:t>
            </a:r>
            <a:r>
              <a:rPr lang="cs-CZ" dirty="0" err="1" smtClean="0"/>
              <a:t>learningový</a:t>
            </a:r>
            <a:r>
              <a:rPr lang="cs-CZ" dirty="0" smtClean="0"/>
              <a:t> kurz – každý týden nový modul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e-learningový kurz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přes e-portál MU – </a:t>
            </a:r>
            <a:r>
              <a:rPr lang="cs-CZ" b="1" dirty="0" smtClean="0"/>
              <a:t>ELF (elf.</a:t>
            </a:r>
            <a:r>
              <a:rPr lang="cs-CZ" b="1" dirty="0" err="1" smtClean="0"/>
              <a:t>phil.muni.cz</a:t>
            </a:r>
            <a:r>
              <a:rPr lang="cs-CZ" b="1" dirty="0" smtClean="0"/>
              <a:t>)</a:t>
            </a:r>
          </a:p>
          <a:p>
            <a:r>
              <a:rPr lang="cs-CZ" b="1" dirty="0" smtClean="0"/>
              <a:t>přístup: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elf.phil.muni.cz/elf2/course/view.php?id=377</a:t>
            </a:r>
            <a:endParaRPr lang="cs-CZ" dirty="0" smtClean="0"/>
          </a:p>
          <a:p>
            <a:r>
              <a:rPr lang="cs-CZ" b="1" dirty="0" smtClean="0"/>
              <a:t>přihlášení: </a:t>
            </a:r>
            <a:r>
              <a:rPr lang="cs-CZ" dirty="0" smtClean="0"/>
              <a:t>UČO a sekundární heslo</a:t>
            </a:r>
          </a:p>
          <a:p>
            <a:r>
              <a:rPr lang="cs-CZ" b="1" dirty="0" smtClean="0"/>
              <a:t>heslo: </a:t>
            </a:r>
            <a:r>
              <a:rPr lang="cs-CZ" dirty="0" err="1" smtClean="0"/>
              <a:t>kritickemysleni</a:t>
            </a:r>
            <a:endParaRPr lang="cs-CZ" dirty="0" smtClean="0"/>
          </a:p>
          <a:p>
            <a:r>
              <a:rPr lang="cs-CZ" b="1" dirty="0" smtClean="0"/>
              <a:t>předmět: </a:t>
            </a:r>
            <a:r>
              <a:rPr lang="cs-CZ" dirty="0" smtClean="0"/>
              <a:t>VIKBA30 Psaní odborných textů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kurz metody kritického 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výstup projektu studentů 4. ročníku v rámci předmětu Aplikační seminář</a:t>
            </a:r>
          </a:p>
          <a:p>
            <a:r>
              <a:rPr lang="cs-CZ" dirty="0" smtClean="0"/>
              <a:t>Akreditovaný celouniverzitní předmět MKM11</a:t>
            </a:r>
          </a:p>
          <a:p>
            <a:r>
              <a:rPr lang="cs-CZ" b="1" dirty="0" smtClean="0"/>
              <a:t>projektový tým: </a:t>
            </a:r>
          </a:p>
          <a:p>
            <a:pPr lvl="1"/>
            <a:r>
              <a:rPr lang="cs-CZ" sz="2000" dirty="0" smtClean="0"/>
              <a:t>Bc. Lucie Dvořáková</a:t>
            </a:r>
          </a:p>
          <a:p>
            <a:pPr lvl="1"/>
            <a:r>
              <a:rPr lang="cs-CZ" sz="2000" dirty="0" smtClean="0"/>
              <a:t>Bc. Kateřina Štruncová</a:t>
            </a:r>
          </a:p>
          <a:p>
            <a:pPr lvl="1"/>
            <a:r>
              <a:rPr lang="cs-CZ" sz="2000" dirty="0" smtClean="0"/>
              <a:t>Mgr. Adéla </a:t>
            </a:r>
            <a:r>
              <a:rPr lang="cs-CZ" sz="2000" dirty="0" err="1" smtClean="0"/>
              <a:t>Ťažká</a:t>
            </a:r>
            <a:r>
              <a:rPr lang="cs-CZ" sz="2000" dirty="0" smtClean="0"/>
              <a:t> </a:t>
            </a:r>
          </a:p>
          <a:p>
            <a:r>
              <a:rPr lang="cs-CZ" b="1" dirty="0" smtClean="0"/>
              <a:t>kontakt</a:t>
            </a:r>
            <a:r>
              <a:rPr lang="cs-CZ" dirty="0" smtClean="0"/>
              <a:t>: </a:t>
            </a:r>
            <a:r>
              <a:rPr lang="cs-CZ" b="1" dirty="0" err="1" smtClean="0">
                <a:hlinkClick r:id="rId2"/>
              </a:rPr>
              <a:t>kurzmkm</a:t>
            </a:r>
            <a:r>
              <a:rPr lang="cs-CZ" b="1" dirty="0" smtClean="0">
                <a:hlinkClick r:id="rId2"/>
              </a:rPr>
              <a:t>@</a:t>
            </a:r>
            <a:r>
              <a:rPr lang="cs-CZ" b="1" dirty="0" err="1" smtClean="0">
                <a:hlinkClick r:id="rId2"/>
              </a:rPr>
              <a:t>gmail.com</a:t>
            </a:r>
            <a:endParaRPr lang="cs-CZ" b="1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vypracování seminární práce</a:t>
            </a:r>
          </a:p>
          <a:p>
            <a:r>
              <a:rPr lang="cs-CZ" dirty="0" smtClean="0"/>
              <a:t>absolvování e-kurzu MKM včetně splnění všech povinných úkolů a testů</a:t>
            </a:r>
          </a:p>
          <a:p>
            <a:r>
              <a:rPr lang="cs-CZ" dirty="0" smtClean="0"/>
              <a:t>povinná účast na přednáškách </a:t>
            </a:r>
          </a:p>
          <a:p>
            <a:pPr algn="r">
              <a:buNone/>
            </a:pP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Postupová zkouška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Ověření znalostí po roce studia</a:t>
            </a:r>
          </a:p>
          <a:p>
            <a:r>
              <a:rPr lang="cs-CZ" dirty="0" smtClean="0"/>
              <a:t>Skládá se ze tří částí:</a:t>
            </a:r>
          </a:p>
          <a:p>
            <a:r>
              <a:rPr lang="cs-CZ" sz="2400" dirty="0" smtClean="0"/>
              <a:t>1. Okruh Informační věda (zkoušející PhDr. Michal Lorenz, Ph.D.</a:t>
            </a:r>
          </a:p>
          <a:p>
            <a:r>
              <a:rPr lang="cs-CZ" sz="2400" dirty="0" smtClean="0"/>
              <a:t>2. Okruh Nástroje a možnosti internetu (zkoušející PhDr. Petr Škyřík, Ph.D.)</a:t>
            </a:r>
          </a:p>
          <a:p>
            <a:r>
              <a:rPr lang="cs-CZ" sz="2400" dirty="0" smtClean="0"/>
              <a:t>3. Obhajoba seminární práce (zkoušející PhDr. Iva Zadražilová)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3611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témata jsou vypsána v </a:t>
            </a:r>
            <a:r>
              <a:rPr lang="cs-CZ" dirty="0" err="1" smtClean="0"/>
              <a:t>ISu</a:t>
            </a:r>
            <a:r>
              <a:rPr lang="cs-CZ" dirty="0" smtClean="0"/>
              <a:t>, přihlašování od </a:t>
            </a:r>
            <a:r>
              <a:rPr lang="cs-CZ" b="1" dirty="0" smtClean="0"/>
              <a:t>22.2. 2013, 16:00h</a:t>
            </a:r>
          </a:p>
          <a:p>
            <a:r>
              <a:rPr lang="cs-CZ" dirty="0" smtClean="0"/>
              <a:t>balík Témata pro seminární práci k postupové zkoušce</a:t>
            </a:r>
          </a:p>
          <a:p>
            <a:r>
              <a:rPr lang="cs-CZ" dirty="0" smtClean="0"/>
              <a:t>93 různých témat</a:t>
            </a:r>
          </a:p>
          <a:p>
            <a:r>
              <a:rPr lang="cs-CZ" dirty="0" smtClean="0"/>
              <a:t>1 téma = 1 student</a:t>
            </a:r>
          </a:p>
          <a:p>
            <a:r>
              <a:rPr lang="cs-CZ" dirty="0" smtClean="0"/>
              <a:t>seminární práce bude prezentována i v rámci postupové zkoušky</a:t>
            </a:r>
          </a:p>
          <a:p>
            <a:pPr algn="ctr">
              <a:buNone/>
            </a:pPr>
            <a:r>
              <a:rPr lang="cs-CZ" b="1" dirty="0" smtClean="0"/>
              <a:t>ROZSAH PRÁCE: minimálně 18 000 znaků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ODEVZDÁNÍ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cs-CZ" b="1" dirty="0" smtClean="0"/>
              <a:t>Termín odevzdání: </a:t>
            </a:r>
            <a:r>
              <a:rPr lang="cs-CZ" b="1" dirty="0" smtClean="0">
                <a:solidFill>
                  <a:srgbClr val="C00000"/>
                </a:solidFill>
              </a:rPr>
              <a:t>17. KVĚTNA 2013</a:t>
            </a:r>
          </a:p>
          <a:p>
            <a:r>
              <a:rPr lang="cs-CZ" b="1" dirty="0" smtClean="0"/>
              <a:t>Způsob odevzdání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tištěná forma</a:t>
            </a:r>
          </a:p>
          <a:p>
            <a:pPr lvl="1"/>
            <a:r>
              <a:rPr lang="cs-CZ" dirty="0" smtClean="0"/>
              <a:t>1 kopie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utná formální úprava!</a:t>
            </a:r>
          </a:p>
          <a:p>
            <a:r>
              <a:rPr lang="cs-CZ" b="1" dirty="0" smtClean="0"/>
              <a:t>Možnosti odevzdání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osobně vyučujícímu</a:t>
            </a:r>
          </a:p>
          <a:p>
            <a:pPr lvl="1"/>
            <a:r>
              <a:rPr lang="cs-CZ" dirty="0" smtClean="0"/>
              <a:t>osobně na sekretariát KISK</a:t>
            </a:r>
          </a:p>
          <a:p>
            <a:pPr lvl="1"/>
            <a:r>
              <a:rPr lang="cs-CZ" dirty="0" smtClean="0"/>
              <a:t>(do schránky na dveřích kanceláře – krajní možnost)</a:t>
            </a:r>
          </a:p>
          <a:p>
            <a:pPr lvl="1"/>
            <a:endParaRPr lang="cs-CZ" dirty="0" smtClean="0"/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muj template</Template>
  <TotalTime>2068</TotalTime>
  <Words>711</Words>
  <Application>Microsoft Office PowerPoint</Application>
  <PresentationFormat>Předvádění na obrazovce (4:3)</PresentationFormat>
  <Paragraphs>135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Základní</vt:lpstr>
      <vt:lpstr>psaní odborných textů</vt:lpstr>
      <vt:lpstr>Zajištění předmětu</vt:lpstr>
      <vt:lpstr>Výuka</vt:lpstr>
      <vt:lpstr>e-learningový kurz</vt:lpstr>
      <vt:lpstr>kurz metody kritického myšlení</vt:lpstr>
      <vt:lpstr>ukončení předmětu</vt:lpstr>
      <vt:lpstr>Postupová zkouška</vt:lpstr>
      <vt:lpstr>seminární práce</vt:lpstr>
      <vt:lpstr>ODEVZDÁNÍ PRÁCE</vt:lpstr>
      <vt:lpstr>OSNOVA přednášek</vt:lpstr>
      <vt:lpstr>CÍLE PŘEDMĚTU VIKBA30</vt:lpstr>
      <vt:lpstr>podstata tématu odborného psaní</vt:lpstr>
      <vt:lpstr>Odborný text</vt:lpstr>
      <vt:lpstr>10 zásad jak napsat nudný odborný text</vt:lpstr>
      <vt:lpstr>Odborný text není</vt:lpstr>
      <vt:lpstr>Není to jen o psaní</vt:lpstr>
      <vt:lpstr>Pozitivní Motivace k psaní</vt:lpstr>
      <vt:lpstr>12 knih, které změnily svět</vt:lpstr>
      <vt:lpstr>NEZAPOMEŇTE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VIKMA09</dc:title>
  <dc:creator>DELL1</dc:creator>
  <cp:lastModifiedBy>Iva Zadražilová</cp:lastModifiedBy>
  <cp:revision>197</cp:revision>
  <dcterms:created xsi:type="dcterms:W3CDTF">2010-02-20T15:14:09Z</dcterms:created>
  <dcterms:modified xsi:type="dcterms:W3CDTF">2013-02-22T07:23:16Z</dcterms:modified>
</cp:coreProperties>
</file>