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sldIdLst>
    <p:sldId id="256" r:id="rId2"/>
    <p:sldId id="261" r:id="rId3"/>
    <p:sldId id="264" r:id="rId4"/>
    <p:sldId id="271" r:id="rId5"/>
    <p:sldId id="257" r:id="rId6"/>
    <p:sldId id="258" r:id="rId7"/>
    <p:sldId id="274" r:id="rId8"/>
    <p:sldId id="259" r:id="rId9"/>
    <p:sldId id="265" r:id="rId10"/>
    <p:sldId id="266" r:id="rId11"/>
    <p:sldId id="267" r:id="rId12"/>
    <p:sldId id="272" r:id="rId13"/>
    <p:sldId id="273" r:id="rId14"/>
    <p:sldId id="260" r:id="rId15"/>
    <p:sldId id="263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E657-3913-4440-8AA6-171470A367C5}" type="datetimeFigureOut">
              <a:rPr lang="cs-CZ" smtClean="0"/>
              <a:t>7.3.2013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7279771-1B68-4449-9074-6E9F6B41C6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E657-3913-4440-8AA6-171470A367C5}" type="datetimeFigureOut">
              <a:rPr lang="cs-CZ" smtClean="0"/>
              <a:t>7.3.2013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79771-1B68-4449-9074-6E9F6B41C6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E657-3913-4440-8AA6-171470A367C5}" type="datetimeFigureOut">
              <a:rPr lang="cs-CZ" smtClean="0"/>
              <a:t>7.3.2013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79771-1B68-4449-9074-6E9F6B41C6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E657-3913-4440-8AA6-171470A367C5}" type="datetimeFigureOut">
              <a:rPr lang="cs-CZ" smtClean="0"/>
              <a:t>7.3.2013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79771-1B68-4449-9074-6E9F6B41C6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E657-3913-4440-8AA6-171470A367C5}" type="datetimeFigureOut">
              <a:rPr lang="cs-CZ" smtClean="0"/>
              <a:t>7.3.2013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279771-1B68-4449-9074-6E9F6B41C6F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E657-3913-4440-8AA6-171470A367C5}" type="datetimeFigureOut">
              <a:rPr lang="cs-CZ" smtClean="0"/>
              <a:t>7.3.2013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79771-1B68-4449-9074-6E9F6B41C6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E657-3913-4440-8AA6-171470A367C5}" type="datetimeFigureOut">
              <a:rPr lang="cs-CZ" smtClean="0"/>
              <a:t>7.3.2013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79771-1B68-4449-9074-6E9F6B41C6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E657-3913-4440-8AA6-171470A367C5}" type="datetimeFigureOut">
              <a:rPr lang="cs-CZ" smtClean="0"/>
              <a:t>7.3.2013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79771-1B68-4449-9074-6E9F6B41C6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E657-3913-4440-8AA6-171470A367C5}" type="datetimeFigureOut">
              <a:rPr lang="cs-CZ" smtClean="0"/>
              <a:t>7.3.2013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79771-1B68-4449-9074-6E9F6B41C6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E657-3913-4440-8AA6-171470A367C5}" type="datetimeFigureOut">
              <a:rPr lang="cs-CZ" smtClean="0"/>
              <a:t>7.3.2013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79771-1B68-4449-9074-6E9F6B41C6F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E657-3913-4440-8AA6-171470A367C5}" type="datetimeFigureOut">
              <a:rPr lang="cs-CZ" smtClean="0"/>
              <a:t>7.3.2013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7279771-1B68-4449-9074-6E9F6B41C6F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F7DE657-3913-4440-8AA6-171470A367C5}" type="datetimeFigureOut">
              <a:rPr lang="cs-CZ" smtClean="0"/>
              <a:t>7.3.2013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7279771-1B68-4449-9074-6E9F6B41C6F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zectise.cz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prezi.com/mahffllwdjca/sq4r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Práce s textem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vikba30</a:t>
            </a:r>
          </a:p>
          <a:p>
            <a:r>
              <a:rPr lang="cs-CZ" dirty="0">
                <a:solidFill>
                  <a:schemeClr val="tx1"/>
                </a:solidFill>
              </a:rPr>
              <a:t>Jaro </a:t>
            </a:r>
            <a:r>
              <a:rPr lang="cs-CZ" dirty="0" smtClean="0">
                <a:solidFill>
                  <a:schemeClr val="tx1"/>
                </a:solidFill>
              </a:rPr>
              <a:t>2013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515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Čtenářské návyky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11560" y="1556792"/>
            <a:ext cx="3291840" cy="639762"/>
          </a:xfrm>
        </p:spPr>
        <p:txBody>
          <a:bodyPr/>
          <a:lstStyle/>
          <a:p>
            <a:r>
              <a:rPr lang="cs-CZ" dirty="0" smtClean="0"/>
              <a:t>Dobré návyky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1560" y="2276872"/>
            <a:ext cx="3672408" cy="3840480"/>
          </a:xfrm>
        </p:spPr>
        <p:txBody>
          <a:bodyPr>
            <a:normAutofit fontScale="92500"/>
          </a:bodyPr>
          <a:lstStyle/>
          <a:p>
            <a:r>
              <a:rPr lang="cs-CZ" dirty="0"/>
              <a:t>Celková orientace v textu </a:t>
            </a:r>
            <a:r>
              <a:rPr lang="cs-CZ" b="0" dirty="0"/>
              <a:t>– dobrý čtenář dokáže rychlé postřehnout souvislosti díky vnímání textu jako celku.  </a:t>
            </a:r>
          </a:p>
          <a:p>
            <a:r>
              <a:rPr lang="cs-CZ" dirty="0"/>
              <a:t>Čtení bez regresí </a:t>
            </a:r>
            <a:r>
              <a:rPr lang="cs-CZ" b="0" dirty="0"/>
              <a:t>– dobrý čtenář se plně koncentruje na to, co dělá, neodbíhá zbytečně myšlenkami</a:t>
            </a:r>
            <a:r>
              <a:rPr lang="cs-CZ" dirty="0"/>
              <a:t>.  </a:t>
            </a:r>
          </a:p>
          <a:p>
            <a:endParaRPr lang="cs-CZ" dirty="0"/>
          </a:p>
          <a:p>
            <a:endParaRPr lang="cs-CZ" b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860032" y="1556792"/>
            <a:ext cx="3291840" cy="639762"/>
          </a:xfrm>
        </p:spPr>
        <p:txBody>
          <a:bodyPr/>
          <a:lstStyle/>
          <a:p>
            <a:r>
              <a:rPr lang="cs-CZ" dirty="0" smtClean="0"/>
              <a:t>Špatné návyky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932040" y="2276872"/>
            <a:ext cx="3672408" cy="3840480"/>
          </a:xfrm>
        </p:spPr>
        <p:txBody>
          <a:bodyPr>
            <a:normAutofit fontScale="62500" lnSpcReduction="20000"/>
          </a:bodyPr>
          <a:lstStyle/>
          <a:p>
            <a:r>
              <a:rPr lang="cs-CZ" sz="2600" dirty="0"/>
              <a:t>Čtení slovo za slovem </a:t>
            </a:r>
            <a:r>
              <a:rPr lang="cs-CZ" sz="2600" b="0" dirty="0"/>
              <a:t>– špatný čtenář čte slovo za slovem, nevnímá okamžitě širší souvislosti. Díky tomu mu může celkový obsah unikat, nebo mu trvá příliš dlouho, než souvislosti pochopí. </a:t>
            </a:r>
            <a:r>
              <a:rPr lang="cs-CZ" sz="2600" b="0" dirty="0" smtClean="0"/>
              <a:t>Nečtěte </a:t>
            </a:r>
            <a:r>
              <a:rPr lang="cs-CZ" sz="2600" b="0" dirty="0"/>
              <a:t>slovo za slov, naučte se fixovat více slov a později i celé </a:t>
            </a:r>
            <a:r>
              <a:rPr lang="cs-CZ" sz="2600" b="0" dirty="0" smtClean="0"/>
              <a:t>věty.</a:t>
            </a:r>
          </a:p>
          <a:p>
            <a:r>
              <a:rPr lang="cs-CZ" sz="2600" dirty="0" smtClean="0"/>
              <a:t>Neustálé </a:t>
            </a:r>
            <a:r>
              <a:rPr lang="cs-CZ" sz="2600" dirty="0"/>
              <a:t>vracení se v textu </a:t>
            </a:r>
            <a:r>
              <a:rPr lang="cs-CZ" sz="2600" b="0" dirty="0"/>
              <a:t>– k tomu dochází především, pokud se čtenář plně nesoustředí a nemá cíl, který v knize hledá. Omezte vracení se pohledem na již přečtená slova a věty. Pokud přesně nerozumíte napoprvé tomu, co čtete, čtěte dál. Až danou část přečtete, budete textu rozumět z celkového kontextu a s časovým odstupem.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42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Čtenářské návyky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11560" y="1556792"/>
            <a:ext cx="3291840" cy="639762"/>
          </a:xfrm>
        </p:spPr>
        <p:txBody>
          <a:bodyPr/>
          <a:lstStyle/>
          <a:p>
            <a:r>
              <a:rPr lang="cs-CZ" dirty="0" smtClean="0"/>
              <a:t>Dobré návyky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1560" y="2276872"/>
            <a:ext cx="3672408" cy="384048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Čtení bez zbytečných pohybů </a:t>
            </a:r>
            <a:r>
              <a:rPr lang="cs-CZ" b="0" dirty="0"/>
              <a:t>– dobrý čtenář má tělo uvolněné, dochází pouze k pohybu očí. Držení těla i uspořádání pracovního prostředí je v souladu s ergonomickými pravidly.</a:t>
            </a:r>
          </a:p>
          <a:p>
            <a:r>
              <a:rPr lang="cs-CZ" dirty="0"/>
              <a:t>Čtení potichu </a:t>
            </a:r>
            <a:r>
              <a:rPr lang="cs-CZ" b="0" dirty="0"/>
              <a:t>– dobrý čtenář čte potichu a nevydává při čtení žádné zvuky. </a:t>
            </a:r>
          </a:p>
          <a:p>
            <a:endParaRPr lang="cs-CZ" dirty="0"/>
          </a:p>
          <a:p>
            <a:endParaRPr lang="cs-CZ" b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860032" y="1556792"/>
            <a:ext cx="3291840" cy="639762"/>
          </a:xfrm>
        </p:spPr>
        <p:txBody>
          <a:bodyPr/>
          <a:lstStyle/>
          <a:p>
            <a:r>
              <a:rPr lang="cs-CZ" dirty="0" smtClean="0"/>
              <a:t>Špatné návyky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932040" y="2276872"/>
            <a:ext cx="3672408" cy="384048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Špatné držení těla a zbytečné pohyby </a:t>
            </a:r>
            <a:r>
              <a:rPr lang="cs-CZ" b="0" dirty="0"/>
              <a:t>– dochází ke zbytečné zátěži pro svaly a vzniká předčasná tělesná únava. Patří sem také pomalé ukazování si v textu, pohybování rty při čtení </a:t>
            </a:r>
            <a:r>
              <a:rPr lang="cs-CZ" b="0" dirty="0" smtClean="0"/>
              <a:t>atp. Omezte </a:t>
            </a:r>
            <a:r>
              <a:rPr lang="cs-CZ" b="0" dirty="0"/>
              <a:t>pohyby při čtení pouze na pohyby očí. </a:t>
            </a:r>
          </a:p>
          <a:p>
            <a:r>
              <a:rPr lang="cs-CZ" dirty="0"/>
              <a:t>Čtení nahlas </a:t>
            </a:r>
            <a:r>
              <a:rPr lang="cs-CZ" b="0" dirty="0"/>
              <a:t>– špatný čtenář při čtení šeptá anebo čte přímo </a:t>
            </a:r>
            <a:r>
              <a:rPr lang="cs-CZ" b="0" dirty="0" smtClean="0"/>
              <a:t>nahlas. Zbavte </a:t>
            </a:r>
            <a:r>
              <a:rPr lang="cs-CZ" b="0" dirty="0"/>
              <a:t>se zvukových zlozvyků při čtení, jelikož vás velmi zpomalují a navíc narušují i soustředění na danou činnost.</a:t>
            </a:r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281434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Tipy na práci s odborným článkem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•    </a:t>
            </a:r>
            <a:r>
              <a:rPr lang="cs-CZ" b="0" dirty="0"/>
              <a:t>Představte si rozhovor s autorem textu. Pokládejte mu otázky a zapisujte si je. Klidně s ním nesouhlaste, přete se, vyjadřujte svůj názor. Polemizujte. Můžete použít i podvojný deník: do jednoho sloupce napište myšlenku autora, do druhého vaše stanovisko. Získáte tak odstup od textu a budete moci snadněji tvořit vlastní názor. </a:t>
            </a:r>
          </a:p>
          <a:p>
            <a:r>
              <a:rPr lang="cs-CZ" b="0" dirty="0"/>
              <a:t>•    Zapisujte si všechny myšlenky, které vás k textu napadají. Ať vám nezapadnou, pak si na ně již nemusíte vzpomenout. </a:t>
            </a:r>
          </a:p>
          <a:p>
            <a:r>
              <a:rPr lang="cs-CZ" b="0" dirty="0"/>
              <a:t>•    Střídejte rychlé čtení s pomalým důkladným čtením. I v náročných textech se najdou části, které lze přečíst rychle, pochopit je, ale nedělat si k nim poznámky. </a:t>
            </a:r>
          </a:p>
          <a:p>
            <a:r>
              <a:rPr lang="cs-CZ" b="0" dirty="0"/>
              <a:t>•    Zkuste si tvořit myšlenkovou mapu, pomocí které si přehledně shrnete informace a budete navíc vnímat souvislosti. </a:t>
            </a:r>
          </a:p>
          <a:p>
            <a:r>
              <a:rPr lang="cs-CZ" b="0" dirty="0"/>
              <a:t>•    Naučte se používat zkratky. Pište zkratky slov, kreslete si jednoduché symboly (plus, minus, fajfka, křížek, kolečko) a určete si, co jaký symbol bude znamenat. </a:t>
            </a:r>
          </a:p>
        </p:txBody>
      </p:sp>
    </p:spTree>
    <p:extLst>
      <p:ext uri="{BB962C8B-B14F-4D97-AF65-F5344CB8AC3E}">
        <p14:creationId xmlns:p14="http://schemas.microsoft.com/office/powerpoint/2010/main" val="250999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Tipy na práci s odbornou knihou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Přečtěte si titulní stranu, zadní stranu, záložky (pokud jsou). </a:t>
            </a:r>
          </a:p>
          <a:p>
            <a:r>
              <a:rPr lang="cs-CZ" b="0" dirty="0"/>
              <a:t>•    Následně se přesuňte k obsahu a prostudujte si názvy kapitol. Získáte tak   </a:t>
            </a:r>
            <a:r>
              <a:rPr lang="cs-CZ" b="0" dirty="0" smtClean="0"/>
              <a:t>           základní přehled </a:t>
            </a:r>
            <a:r>
              <a:rPr lang="cs-CZ" b="0" dirty="0"/>
              <a:t>o tom, co kniha přináší. </a:t>
            </a:r>
          </a:p>
          <a:p>
            <a:r>
              <a:rPr lang="cs-CZ" b="0" dirty="0"/>
              <a:t>•    Nezapomeňte se podívat i na rejstřík(y). Pokud je kniha obsahuje, můžete si rychle přečíst shrnutí kapitol. </a:t>
            </a:r>
          </a:p>
          <a:p>
            <a:r>
              <a:rPr lang="cs-CZ" b="0" dirty="0"/>
              <a:t>•    Pokud je to pro vás důležité (já to však velmi doporučuji), podívejte se i na obrázky, tabulky, přílohy, doslovy, zvýrazněné části textu. </a:t>
            </a:r>
            <a:endParaRPr lang="cs-CZ" b="0" dirty="0" smtClean="0"/>
          </a:p>
          <a:p>
            <a:r>
              <a:rPr lang="cs-CZ" dirty="0" smtClean="0"/>
              <a:t>Po </a:t>
            </a:r>
            <a:r>
              <a:rPr lang="cs-CZ" dirty="0"/>
              <a:t>této práci usuďte, zda se vám vyplatí celou knihu přečíst. Položte si např. tyto otázky</a:t>
            </a:r>
            <a:r>
              <a:rPr lang="cs-CZ" dirty="0" smtClean="0"/>
              <a:t>:</a:t>
            </a:r>
            <a:endParaRPr lang="cs-CZ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Neznám </a:t>
            </a:r>
            <a:r>
              <a:rPr lang="cs-CZ" b="0" dirty="0"/>
              <a:t>již některé informace v knize uváděné?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Nestačí </a:t>
            </a:r>
            <a:r>
              <a:rPr lang="cs-CZ" b="0" dirty="0"/>
              <a:t>mi přečíst jen určité kapitoly? Navazují kapitoly nutně na sebe?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Je </a:t>
            </a:r>
            <a:r>
              <a:rPr lang="cs-CZ" b="0" dirty="0"/>
              <a:t>v knize informace důležitá pro mě?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Vyhovuje </a:t>
            </a:r>
            <a:r>
              <a:rPr lang="cs-CZ" b="0" dirty="0"/>
              <a:t>mi styl psaní autora? Není problematika popsána i v jiné knize, která mi více vyhovuje?</a:t>
            </a:r>
          </a:p>
        </p:txBody>
      </p:sp>
    </p:spTree>
    <p:extLst>
      <p:ext uri="{BB962C8B-B14F-4D97-AF65-F5344CB8AC3E}">
        <p14:creationId xmlns:p14="http://schemas.microsoft.com/office/powerpoint/2010/main" val="140750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Efektivní čtení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Je nadřazeným pojmem ostatních druhů čtení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Předpokládá, že efektivní čtenář zná a kombinuje různé metody čtení (aktivní čtení, rychločtení, kritické čtení…)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Čtenář klade autorovi (v duchu) otázky, vyjadřuje souhlas a nesouhlas, porovnává s ostatními autory,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Vypořádává se s protikladnými argumenty, vytváří si svůj názor a dovede nové myšlenky a informace </a:t>
            </a:r>
            <a:r>
              <a:rPr lang="cs-CZ" b="0" dirty="0" smtClean="0"/>
              <a:t>aplikovat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Je to čtení s pochopením, čtení s aktivním poznáváním, čtení během kterého je čtenář zapojen do procesu učení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Jedná se o čtení s uvědomováním si významů a souvislostí</a:t>
            </a:r>
            <a:endParaRPr lang="cs-CZ" b="0" dirty="0" smtClean="0"/>
          </a:p>
          <a:p>
            <a:endParaRPr lang="cs-CZ" b="0" dirty="0" smtClean="0"/>
          </a:p>
        </p:txBody>
      </p:sp>
    </p:spTree>
    <p:extLst>
      <p:ext uri="{BB962C8B-B14F-4D97-AF65-F5344CB8AC3E}">
        <p14:creationId xmlns:p14="http://schemas.microsoft.com/office/powerpoint/2010/main" val="375173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rychločtení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U nenáročných textů čtou netrénovaní lidé rychlostí mezi 125 a 225 slovy za </a:t>
            </a:r>
            <a:r>
              <a:rPr lang="cs-CZ" b="0" dirty="0" smtClean="0"/>
              <a:t>minutu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Průměrná rychlost po aplikování metod rychločtení se může zvýšit až na 500 </a:t>
            </a:r>
            <a:r>
              <a:rPr lang="cs-CZ" b="0" dirty="0"/>
              <a:t>slov za </a:t>
            </a:r>
            <a:r>
              <a:rPr lang="cs-CZ" b="0" dirty="0" smtClean="0"/>
              <a:t>minutu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V</a:t>
            </a:r>
            <a:r>
              <a:rPr lang="cs-CZ" b="0" dirty="0" smtClean="0"/>
              <a:t>ětší </a:t>
            </a:r>
            <a:r>
              <a:rPr lang="cs-CZ" b="0" dirty="0"/>
              <a:t>rychlost neznamená nižší porozumění, naopak je dokázáno, že při rychlém čtení si lidé pamatují </a:t>
            </a:r>
            <a:r>
              <a:rPr lang="cs-CZ" b="0" dirty="0" smtClean="0"/>
              <a:t>více (cca 60 %)</a:t>
            </a:r>
          </a:p>
          <a:p>
            <a:r>
              <a:rPr lang="cs-CZ" dirty="0">
                <a:solidFill>
                  <a:srgbClr val="0070C0"/>
                </a:solidFill>
              </a:rPr>
              <a:t>ROZEČTI SE - </a:t>
            </a:r>
            <a:r>
              <a:rPr lang="cs-CZ" dirty="0">
                <a:solidFill>
                  <a:srgbClr val="0070C0"/>
                </a:solidFill>
                <a:hlinkClick r:id="rId2"/>
              </a:rPr>
              <a:t>http://www.rozectise.cz</a:t>
            </a:r>
            <a:r>
              <a:rPr lang="cs-CZ" b="0" dirty="0" smtClean="0">
                <a:hlinkClick r:id="rId2"/>
              </a:rPr>
              <a:t>/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E-</a:t>
            </a:r>
            <a:r>
              <a:rPr lang="cs-CZ" b="0" dirty="0" err="1" smtClean="0"/>
              <a:t>learningový</a:t>
            </a:r>
            <a:r>
              <a:rPr lang="cs-CZ" b="0" dirty="0" smtClean="0"/>
              <a:t> kurz rychločtení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Naučí vás postupně </a:t>
            </a:r>
            <a:r>
              <a:rPr lang="cs-CZ" b="0" dirty="0"/>
              <a:t>přečíst více znaků v textu najednou </a:t>
            </a:r>
            <a:r>
              <a:rPr lang="cs-CZ" b="0" dirty="0" smtClean="0"/>
              <a:t>a </a:t>
            </a:r>
            <a:r>
              <a:rPr lang="cs-CZ" b="0" dirty="0"/>
              <a:t>současně se pohybovat plynuleji po řádku díky lepším očním fixacím a </a:t>
            </a:r>
            <a:r>
              <a:rPr lang="cs-CZ" b="0" dirty="0" smtClean="0"/>
              <a:t>správným </a:t>
            </a:r>
            <a:r>
              <a:rPr lang="cs-CZ" b="0" dirty="0"/>
              <a:t>čtecím návykům</a:t>
            </a:r>
            <a:r>
              <a:rPr lang="cs-CZ" b="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Zvýšíte rychlost svého čtení – ušetříte čas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Pro studenty MU – sleva 30% (stačí registrace přes mail s koncovkou muni.cz)</a:t>
            </a:r>
          </a:p>
          <a:p>
            <a:endParaRPr lang="cs-CZ" b="0" dirty="0" smtClean="0"/>
          </a:p>
          <a:p>
            <a:endParaRPr lang="cs-CZ" b="0" dirty="0" smtClean="0"/>
          </a:p>
          <a:p>
            <a:endParaRPr lang="cs-CZ" b="0" dirty="0" smtClean="0"/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354041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sq3r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SURVAY </a:t>
            </a:r>
            <a:r>
              <a:rPr lang="cs-CZ" b="0" dirty="0" smtClean="0"/>
              <a:t>- V </a:t>
            </a:r>
            <a:r>
              <a:rPr lang="cs-CZ" b="0" dirty="0"/>
              <a:t>této fázi by si měl čtenář udělat celkovou představu o textu jako celku, jeho obsahu a struktuře.</a:t>
            </a:r>
          </a:p>
          <a:p>
            <a:r>
              <a:rPr lang="cs-CZ" dirty="0" smtClean="0"/>
              <a:t>QUESTION</a:t>
            </a:r>
            <a:r>
              <a:rPr lang="cs-CZ" b="0" dirty="0" smtClean="0"/>
              <a:t> - </a:t>
            </a:r>
            <a:r>
              <a:rPr lang="cs-CZ" b="0" dirty="0"/>
              <a:t>Pokud člověk zjistí, že daný dokument vyhovuje (alespoň teoreticky) jeho potřebám, je na místě si položit otázky, na které v něm chceme nalézt odpověď.</a:t>
            </a:r>
          </a:p>
          <a:p>
            <a:r>
              <a:rPr lang="cs-CZ" dirty="0" smtClean="0"/>
              <a:t>READ</a:t>
            </a:r>
            <a:r>
              <a:rPr lang="cs-CZ" b="0" dirty="0" smtClean="0"/>
              <a:t> - </a:t>
            </a:r>
            <a:r>
              <a:rPr lang="cs-CZ" b="0" dirty="0"/>
              <a:t>Až třetím krokem je čtení textu jako celku. Čtení je přitom orientováno na hledání odpovědí na zvolené otázky.</a:t>
            </a:r>
          </a:p>
          <a:p>
            <a:r>
              <a:rPr lang="cs-CZ" dirty="0" smtClean="0"/>
              <a:t>RECITE</a:t>
            </a:r>
            <a:r>
              <a:rPr lang="cs-CZ" b="0" dirty="0" smtClean="0"/>
              <a:t> - Čtvrtým </a:t>
            </a:r>
            <a:r>
              <a:rPr lang="cs-CZ" b="0" dirty="0"/>
              <a:t>krokem je rekapitulace toho, co se čtenář dozvěděl a zda text podal uspokojivé odpovědi na jeho otázky.</a:t>
            </a:r>
          </a:p>
          <a:p>
            <a:r>
              <a:rPr lang="cs-CZ" dirty="0" smtClean="0"/>
              <a:t>REVIEW</a:t>
            </a:r>
            <a:r>
              <a:rPr lang="cs-CZ" b="0" dirty="0" smtClean="0"/>
              <a:t> - Posledním </a:t>
            </a:r>
            <a:r>
              <a:rPr lang="cs-CZ" b="0" dirty="0"/>
              <a:t>krokem je projití textu jako celku a jeho zopakování. Tím, že si jej čtenář zopakuje, zapamatuje si z něj více </a:t>
            </a:r>
            <a:r>
              <a:rPr lang="cs-CZ" b="0" dirty="0" smtClean="0"/>
              <a:t>informací</a:t>
            </a:r>
          </a:p>
          <a:p>
            <a:r>
              <a:rPr lang="cs-CZ" b="0" dirty="0"/>
              <a:t>VÍCE NAJDETE ZDE - </a:t>
            </a:r>
            <a:r>
              <a:rPr lang="cs-CZ" b="0" dirty="0">
                <a:hlinkClick r:id="rId2"/>
              </a:rPr>
              <a:t>http://prezi.com/mahffllwdjca/sq4r</a:t>
            </a:r>
            <a:r>
              <a:rPr lang="cs-CZ" b="0" dirty="0" smtClean="0">
                <a:hlinkClick r:id="rId2"/>
              </a:rPr>
              <a:t>/</a:t>
            </a:r>
            <a:endParaRPr lang="cs-CZ" b="0" dirty="0" smtClean="0"/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265002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i.n.s.e.r.t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Zkratka pro </a:t>
            </a:r>
            <a:r>
              <a:rPr lang="cs-CZ" b="0" dirty="0" err="1" smtClean="0"/>
              <a:t>Interactive</a:t>
            </a:r>
            <a:r>
              <a:rPr lang="cs-CZ" b="0" dirty="0" smtClean="0"/>
              <a:t> </a:t>
            </a:r>
            <a:r>
              <a:rPr lang="cs-CZ" b="0" dirty="0" err="1" smtClean="0"/>
              <a:t>Notting</a:t>
            </a:r>
            <a:r>
              <a:rPr lang="cs-CZ" b="0" dirty="0" smtClean="0"/>
              <a:t> Systém </a:t>
            </a:r>
            <a:r>
              <a:rPr lang="cs-CZ" b="0" dirty="0" err="1" smtClean="0"/>
              <a:t>for</a:t>
            </a:r>
            <a:r>
              <a:rPr lang="cs-CZ" b="0" dirty="0" smtClean="0"/>
              <a:t> </a:t>
            </a:r>
            <a:r>
              <a:rPr lang="cs-CZ" b="0" dirty="0" err="1" smtClean="0"/>
              <a:t>Effective</a:t>
            </a:r>
            <a:r>
              <a:rPr lang="cs-CZ" b="0" dirty="0" smtClean="0"/>
              <a:t> </a:t>
            </a:r>
            <a:r>
              <a:rPr lang="cs-CZ" b="0" dirty="0" err="1" smtClean="0"/>
              <a:t>Reading</a:t>
            </a:r>
            <a:r>
              <a:rPr lang="cs-CZ" b="0" dirty="0" smtClean="0"/>
              <a:t> and </a:t>
            </a:r>
            <a:r>
              <a:rPr lang="cs-CZ" b="0" dirty="0" err="1" smtClean="0"/>
              <a:t>Thinking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Jedna z metod RWCT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Cílem je získat z textu informace, které potřebujeme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Používá značkování textu – znaménka 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Označujeme jimi svůj vztah k informacím, které se v textu vyskytují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Značky pomohou i ke zpětné rychlé orientaci v textu a k extrahování zásadních poznatků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Je to nástroj umožňující aktivně sledovat čtený text</a:t>
            </a:r>
            <a:endParaRPr lang="cs-CZ" b="0" dirty="0" smtClean="0"/>
          </a:p>
          <a:p>
            <a:endParaRPr lang="cs-CZ" b="0" dirty="0" smtClean="0"/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222164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ZNAMÉNKA K OZNAČENÍ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0" dirty="0">
                <a:solidFill>
                  <a:srgbClr val="00B050"/>
                </a:solidFill>
              </a:rPr>
              <a:t>√</a:t>
            </a:r>
            <a:r>
              <a:rPr lang="cs-CZ" b="0" dirty="0"/>
              <a:t>	</a:t>
            </a:r>
            <a:r>
              <a:rPr lang="cs-CZ" b="0" dirty="0" smtClean="0"/>
              <a:t>Udělejte </a:t>
            </a:r>
            <a:r>
              <a:rPr lang="cs-CZ" b="0" dirty="0"/>
              <a:t>fajfku na okraji textu, jestliže určitá informace v </a:t>
            </a:r>
            <a:r>
              <a:rPr lang="cs-CZ" b="0" dirty="0" smtClean="0"/>
              <a:t>	textu je vám známá a potvrzuje</a:t>
            </a:r>
            <a:r>
              <a:rPr lang="cs-CZ" b="0" dirty="0"/>
              <a:t>, </a:t>
            </a:r>
            <a:r>
              <a:rPr lang="cs-CZ" b="0" dirty="0" smtClean="0"/>
              <a:t>co jste už věděli</a:t>
            </a:r>
            <a:endParaRPr lang="cs-CZ" b="0" dirty="0"/>
          </a:p>
          <a:p>
            <a:r>
              <a:rPr lang="cs-CZ" b="0" dirty="0">
                <a:solidFill>
                  <a:srgbClr val="FF0000"/>
                </a:solidFill>
              </a:rPr>
              <a:t>–</a:t>
            </a:r>
            <a:r>
              <a:rPr lang="cs-CZ" b="0" dirty="0"/>
              <a:t>	</a:t>
            </a:r>
            <a:r>
              <a:rPr lang="cs-CZ" b="0" dirty="0" smtClean="0"/>
              <a:t>Udělejte mínus</a:t>
            </a:r>
            <a:r>
              <a:rPr lang="cs-CZ" b="0" dirty="0"/>
              <a:t>, jestliže je informace, kterou </a:t>
            </a:r>
            <a:r>
              <a:rPr lang="cs-CZ" b="0" dirty="0" smtClean="0"/>
              <a:t>čtete, </a:t>
            </a:r>
            <a:r>
              <a:rPr lang="cs-CZ" b="0" dirty="0"/>
              <a:t>v </a:t>
            </a:r>
            <a:r>
              <a:rPr lang="cs-CZ" b="0" dirty="0" smtClean="0"/>
              <a:t>	rozporu s </a:t>
            </a:r>
            <a:r>
              <a:rPr lang="cs-CZ" b="0" dirty="0"/>
              <a:t>tím, co </a:t>
            </a:r>
            <a:r>
              <a:rPr lang="cs-CZ" b="0" dirty="0" smtClean="0"/>
              <a:t>víte. </a:t>
            </a:r>
            <a:r>
              <a:rPr lang="cs-CZ" b="0" dirty="0"/>
              <a:t>Tímto znaménkem </a:t>
            </a:r>
            <a:r>
              <a:rPr lang="cs-CZ" b="0" dirty="0" smtClean="0"/>
              <a:t>můžete </a:t>
            </a:r>
            <a:r>
              <a:rPr lang="cs-CZ" b="0" dirty="0"/>
              <a:t>označit </a:t>
            </a:r>
            <a:r>
              <a:rPr lang="cs-CZ" b="0" dirty="0" smtClean="0"/>
              <a:t>	také nějaký </a:t>
            </a:r>
            <a:r>
              <a:rPr lang="cs-CZ" b="0" dirty="0"/>
              <a:t>rozpor uvnitř textu.</a:t>
            </a:r>
          </a:p>
          <a:p>
            <a:r>
              <a:rPr lang="cs-CZ" dirty="0">
                <a:solidFill>
                  <a:srgbClr val="0070C0"/>
                </a:solidFill>
              </a:rPr>
              <a:t>+</a:t>
            </a:r>
            <a:r>
              <a:rPr lang="cs-CZ" b="0" dirty="0"/>
              <a:t>	</a:t>
            </a:r>
            <a:r>
              <a:rPr lang="cs-CZ" b="0" dirty="0" smtClean="0"/>
              <a:t>Udělejte </a:t>
            </a:r>
            <a:r>
              <a:rPr lang="cs-CZ" b="0" dirty="0"/>
              <a:t>plus, jestliže informace, kterou se </a:t>
            </a:r>
            <a:r>
              <a:rPr lang="cs-CZ" b="0" dirty="0" smtClean="0"/>
              <a:t>dozvídáte, </a:t>
            </a:r>
            <a:r>
              <a:rPr lang="cs-CZ" b="0" dirty="0"/>
              <a:t>je </a:t>
            </a:r>
            <a:r>
              <a:rPr lang="cs-CZ" b="0" dirty="0" smtClean="0"/>
              <a:t>	pro vás nová.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r>
              <a:rPr lang="cs-CZ" b="0" dirty="0"/>
              <a:t>	</a:t>
            </a:r>
            <a:r>
              <a:rPr lang="cs-CZ" b="0" dirty="0" smtClean="0"/>
              <a:t>Udělejte </a:t>
            </a:r>
            <a:r>
              <a:rPr lang="cs-CZ" b="0" dirty="0"/>
              <a:t>otazník, jestliže se objeví informace, které </a:t>
            </a:r>
            <a:r>
              <a:rPr lang="cs-CZ" b="0" dirty="0" smtClean="0"/>
              <a:t>	nerozumíte, </a:t>
            </a:r>
            <a:r>
              <a:rPr lang="cs-CZ" b="0" dirty="0"/>
              <a:t>která </a:t>
            </a:r>
            <a:r>
              <a:rPr lang="cs-CZ" b="0" dirty="0" smtClean="0"/>
              <a:t>vás </a:t>
            </a:r>
            <a:r>
              <a:rPr lang="cs-CZ" b="0" dirty="0"/>
              <a:t>mate nebo o které </a:t>
            </a:r>
            <a:r>
              <a:rPr lang="cs-CZ" b="0" dirty="0" smtClean="0"/>
              <a:t>byste se chtěli 	dozvědět </a:t>
            </a:r>
            <a:r>
              <a:rPr lang="cs-CZ" b="0" dirty="0"/>
              <a:t>více.</a:t>
            </a:r>
          </a:p>
        </p:txBody>
      </p:sp>
    </p:spTree>
    <p:extLst>
      <p:ext uri="{BB962C8B-B14F-4D97-AF65-F5344CB8AC3E}">
        <p14:creationId xmlns:p14="http://schemas.microsoft.com/office/powerpoint/2010/main" val="75830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Pár slov na začátek…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Nikdo nečeká, že student přečte, pochopí a bude schopen zpaměti reprodukovat veškeré znalosti z povinné nebo doporučené literatury </a:t>
            </a:r>
            <a:r>
              <a:rPr lang="cs-CZ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>
                <a:sym typeface="Wingdings" pitchFamily="2" charset="2"/>
              </a:rPr>
              <a:t>Všechnu předepsanou literaturu </a:t>
            </a:r>
            <a:r>
              <a:rPr lang="cs-CZ" b="0" dirty="0" smtClean="0">
                <a:sym typeface="Wingdings" pitchFamily="2" charset="2"/>
              </a:rPr>
              <a:t>obvykle důkladně </a:t>
            </a:r>
            <a:r>
              <a:rPr lang="cs-CZ" b="0" dirty="0" smtClean="0">
                <a:sym typeface="Wingdings" pitchFamily="2" charset="2"/>
              </a:rPr>
              <a:t>prostudovat nelze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>
                <a:sym typeface="Wingdings" pitchFamily="2" charset="2"/>
              </a:rPr>
              <a:t>Není možné </a:t>
            </a:r>
            <a:r>
              <a:rPr lang="cs-CZ" b="0" dirty="0" smtClean="0">
                <a:sym typeface="Wingdings" pitchFamily="2" charset="2"/>
              </a:rPr>
              <a:t>zapamatovat </a:t>
            </a:r>
            <a:r>
              <a:rPr lang="cs-CZ" b="0" dirty="0" smtClean="0">
                <a:sym typeface="Wingdings" pitchFamily="2" charset="2"/>
              </a:rPr>
              <a:t>si vše, co člověk přečte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>
                <a:sym typeface="Wingdings" pitchFamily="2" charset="2"/>
              </a:rPr>
              <a:t>Některé tituly stačí přečíst pouze informativně a zaměřit se na podstatné pasáže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>
                <a:sym typeface="Wingdings" pitchFamily="2" charset="2"/>
              </a:rPr>
              <a:t>Každý nějak začínal!</a:t>
            </a:r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331617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Je nutné zaměřit se na důležité pasáže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Vypisovat si argumenty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Hledat klíčová slova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Pamatovat si příběhy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Aktivně s textem pracovat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Pochopit, o co v textu jde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Dohledávat si termíny a slova, které nejsou jasné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Mít po ruce další zdroje</a:t>
            </a:r>
          </a:p>
          <a:p>
            <a:pPr marL="342900" indent="-342900">
              <a:buFont typeface="Arial" pitchFamily="34" charset="0"/>
              <a:buChar char="•"/>
            </a:pPr>
            <a:endParaRPr lang="cs-CZ" b="0" dirty="0" smtClean="0"/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381604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318466"/>
              </p:ext>
            </p:extLst>
          </p:nvPr>
        </p:nvGraphicFramePr>
        <p:xfrm>
          <a:off x="899592" y="908720"/>
          <a:ext cx="7416824" cy="571509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7861"/>
                <a:gridCol w="5425268"/>
                <a:gridCol w="723615"/>
                <a:gridCol w="720080"/>
              </a:tblGrid>
              <a:tr h="4197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Číslo</a:t>
                      </a:r>
                      <a:endParaRPr lang="cs-CZ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Charakteristika čtenáře</a:t>
                      </a:r>
                      <a:endParaRPr lang="cs-CZ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Ano</a:t>
                      </a:r>
                      <a:endParaRPr lang="cs-CZ" sz="14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Ne</a:t>
                      </a:r>
                      <a:endParaRPr lang="cs-CZ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56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cs-CZ" sz="14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Čtu méně doporučené literatury, než se ode mě v předmětu očekává.</a:t>
                      </a:r>
                      <a:endParaRPr lang="cs-CZ" sz="14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56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2</a:t>
                      </a:r>
                      <a:endParaRPr lang="cs-CZ" sz="14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Velmi se snažím zapamatovat si to, co čtu – důležitá fakta na každé stránce.</a:t>
                      </a:r>
                      <a:endParaRPr lang="cs-CZ" sz="14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12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3</a:t>
                      </a:r>
                      <a:endParaRPr lang="cs-CZ" sz="14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Když čtu, snažím se hledat souvislosti s informacemi v jiných blízkých tématech.</a:t>
                      </a:r>
                      <a:endParaRPr lang="cs-CZ" sz="14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12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4</a:t>
                      </a:r>
                      <a:endParaRPr lang="cs-CZ" sz="14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Když čtu článek nebo knihu, snažím se přesně pochopit, co chtěl autor svým textem sdělit.</a:t>
                      </a:r>
                      <a:endParaRPr lang="cs-CZ" sz="14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56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5</a:t>
                      </a:r>
                      <a:endParaRPr lang="cs-CZ" sz="14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Často se sám sebe ptám, co vlastně čtu a o co autorovi vlastně jde.</a:t>
                      </a:r>
                      <a:endParaRPr lang="cs-CZ" sz="14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12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6</a:t>
                      </a:r>
                      <a:endParaRPr lang="cs-CZ" sz="14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Když čtu, soustředím se především na to naučit se pár informací, které jsou nutné k tomu, abych zkoušku zvládl.</a:t>
                      </a:r>
                      <a:endParaRPr lang="cs-CZ" sz="14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12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7</a:t>
                      </a:r>
                      <a:endParaRPr lang="cs-CZ" sz="14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Když čtu, občas se zastavím a snažím se reflektovat, co mi text dává a co si pamatuju.</a:t>
                      </a:r>
                      <a:endParaRPr lang="cs-CZ" sz="14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12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8</a:t>
                      </a:r>
                      <a:endParaRPr lang="cs-CZ" sz="14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Když čtu, pečlivě se zaměřuji na detaily, abych zjistil, jak zapadají do zbytku textu.</a:t>
                      </a:r>
                      <a:endParaRPr lang="cs-CZ" sz="14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12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9</a:t>
                      </a:r>
                      <a:endParaRPr lang="cs-CZ" sz="14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Mám rád knihy, které vybízejí k zamyšlení a vysvětlují to, co bylo nakousnuto v přednáškách a seminářích.</a:t>
                      </a:r>
                      <a:endParaRPr lang="cs-CZ" sz="14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12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10</a:t>
                      </a:r>
                      <a:endParaRPr lang="cs-CZ" sz="14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Mám rád knihy, ve kterých najdu základní fakta a informace, které lze snadno pochopit.</a:t>
                      </a:r>
                      <a:endParaRPr lang="cs-CZ" sz="14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12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11</a:t>
                      </a:r>
                      <a:endParaRPr lang="cs-CZ" sz="14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Když si najdu nějaký časopisecký článek k tématu, přečtu jej od začátku do konce.</a:t>
                      </a:r>
                      <a:endParaRPr lang="cs-CZ" sz="14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56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12</a:t>
                      </a:r>
                      <a:endParaRPr lang="cs-CZ" sz="14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Dělám si při čtení poznámky.</a:t>
                      </a:r>
                      <a:endParaRPr lang="cs-CZ" sz="14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cs-CZ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cs-CZ" sz="12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20838" y="2247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82646" y="344677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/>
                </a:solidFill>
                <a:latin typeface="+mj-lt"/>
              </a:rPr>
              <a:t>JAKÝ JSEM TYP ČTENÁŘE?</a:t>
            </a:r>
            <a:endParaRPr lang="cs-CZ" sz="20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962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Umíte číst odborný text?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11560" y="1556792"/>
            <a:ext cx="3291840" cy="639762"/>
          </a:xfrm>
        </p:spPr>
        <p:txBody>
          <a:bodyPr/>
          <a:lstStyle/>
          <a:p>
            <a:r>
              <a:rPr lang="cs-CZ" dirty="0" smtClean="0"/>
              <a:t>Autoři učebnic: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4" y="2204864"/>
            <a:ext cx="3651880" cy="3840480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Sledují didaktické cíle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Dávají návody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Zvýrazňují důležité pasáže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Postupují od jednoduchých věcí ke složitým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Opakují již řečené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Informace logicky řadí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Píšou názorně, přehledně a systematicky</a:t>
            </a:r>
            <a:endParaRPr lang="cs-CZ" b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16016" y="1556792"/>
            <a:ext cx="3291840" cy="639762"/>
          </a:xfrm>
        </p:spPr>
        <p:txBody>
          <a:bodyPr/>
          <a:lstStyle/>
          <a:p>
            <a:r>
              <a:rPr lang="cs-CZ" dirty="0" smtClean="0"/>
              <a:t>Autoři odborných textů: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427984" y="2259366"/>
            <a:ext cx="4104456" cy="384048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Předpokládají poučeného čtenáře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Pojmy používají, nevysvětlují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Čtenáře nevedou, ale informují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Používají odbornou terminologii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12787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 čtením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Zkuste se zamyslet, proč vám učitel tento text vybral k prostudování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Uvědomte si, proč chcete odborný text číst a co z něho chcete získat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Připomeňte si, co o daném tématu už víte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Vzpomeňte si, zdali jste už od zadaného autora něco četli nebo jste o něm slyšeli</a:t>
            </a:r>
          </a:p>
          <a:p>
            <a:r>
              <a:rPr lang="cs-CZ" dirty="0" smtClean="0"/>
              <a:t>A NAKONEC:</a:t>
            </a:r>
          </a:p>
          <a:p>
            <a:r>
              <a:rPr lang="cs-CZ" b="0" dirty="0" smtClean="0"/>
              <a:t>Sepište si otázky, které vás k danému tématu napadají a na které byste chtěli po přečtení textu získat odpověď.</a:t>
            </a:r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7149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Nezadatelná práva čtenáře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84784"/>
            <a:ext cx="6745560" cy="504056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cs-CZ" dirty="0" smtClean="0"/>
              <a:t>Právo nečíst</a:t>
            </a:r>
          </a:p>
          <a:p>
            <a:pPr marL="457200" indent="-457200">
              <a:buAutoNum type="arabicPeriod"/>
            </a:pPr>
            <a:r>
              <a:rPr lang="cs-CZ" dirty="0" smtClean="0"/>
              <a:t>Právo přeskakovat stránky</a:t>
            </a:r>
          </a:p>
          <a:p>
            <a:pPr marL="457200" indent="-457200">
              <a:buAutoNum type="arabicPeriod"/>
            </a:pPr>
            <a:r>
              <a:rPr lang="cs-CZ" dirty="0" smtClean="0"/>
              <a:t>Právo knihu nedočíst</a:t>
            </a:r>
          </a:p>
          <a:p>
            <a:pPr marL="457200" indent="-457200">
              <a:buAutoNum type="arabicPeriod"/>
            </a:pPr>
            <a:r>
              <a:rPr lang="cs-CZ" dirty="0" smtClean="0"/>
              <a:t>Právo číst tutéž knihu znovu</a:t>
            </a:r>
          </a:p>
          <a:p>
            <a:pPr marL="457200" indent="-457200">
              <a:buAutoNum type="arabicPeriod"/>
            </a:pPr>
            <a:r>
              <a:rPr lang="cs-CZ" dirty="0" smtClean="0"/>
              <a:t>Právo číst cokoliv</a:t>
            </a:r>
          </a:p>
          <a:p>
            <a:pPr marL="457200" indent="-457200">
              <a:buAutoNum type="arabicPeriod"/>
            </a:pPr>
            <a:r>
              <a:rPr lang="cs-CZ" dirty="0" smtClean="0"/>
              <a:t>Právo na bovarysmus</a:t>
            </a:r>
          </a:p>
          <a:p>
            <a:pPr marL="457200" indent="-457200">
              <a:buAutoNum type="arabicPeriod"/>
            </a:pPr>
            <a:r>
              <a:rPr lang="cs-CZ" dirty="0" smtClean="0"/>
              <a:t>Právo číst kdekoliv</a:t>
            </a:r>
          </a:p>
          <a:p>
            <a:pPr marL="457200" indent="-457200">
              <a:buAutoNum type="arabicPeriod"/>
            </a:pPr>
            <a:r>
              <a:rPr lang="cs-CZ" dirty="0" smtClean="0"/>
              <a:t>Právo jen tak listovat</a:t>
            </a:r>
          </a:p>
          <a:p>
            <a:pPr marL="457200" indent="-457200">
              <a:buAutoNum type="arabicPeriod"/>
            </a:pPr>
            <a:r>
              <a:rPr lang="cs-CZ" dirty="0" smtClean="0"/>
              <a:t>Právo číst nahlas</a:t>
            </a:r>
          </a:p>
          <a:p>
            <a:pPr marL="457200" indent="-457200">
              <a:buAutoNum type="arabicPeriod"/>
            </a:pPr>
            <a:r>
              <a:rPr lang="cs-CZ" dirty="0" smtClean="0"/>
              <a:t>Právo mlčet</a:t>
            </a:r>
          </a:p>
          <a:p>
            <a:r>
              <a:rPr lang="cs-CZ" sz="1200" b="0" dirty="0" smtClean="0"/>
              <a:t>(PENNAC</a:t>
            </a:r>
            <a:r>
              <a:rPr lang="cs-CZ" sz="1200" b="0" dirty="0"/>
              <a:t>, Daniel. </a:t>
            </a:r>
            <a:r>
              <a:rPr lang="cs-CZ" sz="1200" b="0" i="1" dirty="0"/>
              <a:t>Jako román</a:t>
            </a:r>
            <a:r>
              <a:rPr lang="cs-CZ" sz="1200" b="0" dirty="0"/>
              <a:t>. 1. vyd. Praha: Mladá fronta, 2004, 117 s. ISBN 8020411402</a:t>
            </a:r>
            <a:r>
              <a:rPr lang="cs-CZ" sz="1200" b="0" dirty="0" smtClean="0"/>
              <a:t>.)</a:t>
            </a:r>
            <a:endParaRPr lang="cs-CZ" sz="1200" b="0" dirty="0"/>
          </a:p>
        </p:txBody>
      </p:sp>
    </p:spTree>
    <p:extLst>
      <p:ext uri="{BB962C8B-B14F-4D97-AF65-F5344CB8AC3E}">
        <p14:creationId xmlns:p14="http://schemas.microsoft.com/office/powerpoint/2010/main" val="68809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Aktivní a pasivní čtení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59632" y="1556792"/>
            <a:ext cx="3291840" cy="639762"/>
          </a:xfrm>
        </p:spPr>
        <p:txBody>
          <a:bodyPr/>
          <a:lstStyle/>
          <a:p>
            <a:r>
              <a:rPr lang="cs-CZ" dirty="0" smtClean="0"/>
              <a:t>Aktivní čtení: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87624" y="2259366"/>
            <a:ext cx="3731848" cy="3689914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Vyžaduje určité intelektuální úsilí ze strany čtenáře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Přepokládá určitý druh „spolupráce“ čtenáře s autorem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Důležitá je čtenářova touha něčemu porozumět</a:t>
            </a:r>
            <a:endParaRPr lang="cs-CZ" b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Pasivní čtení: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88024" y="2259366"/>
            <a:ext cx="3597024" cy="3545898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Nevyžaduje velké přemýšlení nad čteným textem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Čtenář se nechává vést autorem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Obvykle je uspokojena touha být informován</a:t>
            </a:r>
            <a:endParaRPr lang="cs-CZ" b="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187624" y="6165749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+mj-lt"/>
              </a:rPr>
              <a:t>             ERICH FROMM: MÍT NEBO BÝT</a:t>
            </a:r>
            <a:endParaRPr lang="cs-CZ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547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Čtenářské návyky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11560" y="1556792"/>
            <a:ext cx="3291840" cy="639762"/>
          </a:xfrm>
        </p:spPr>
        <p:txBody>
          <a:bodyPr/>
          <a:lstStyle/>
          <a:p>
            <a:r>
              <a:rPr lang="cs-CZ" dirty="0" smtClean="0"/>
              <a:t>Dobré návyky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1560" y="2276872"/>
            <a:ext cx="3672408" cy="384048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Aktivní </a:t>
            </a:r>
            <a:r>
              <a:rPr lang="cs-CZ" dirty="0"/>
              <a:t>čtení </a:t>
            </a:r>
            <a:r>
              <a:rPr lang="cs-CZ" b="0" dirty="0"/>
              <a:t>– dobrý čtenář je aktivní u jakéhokoli textu. I u toho, jehož obsah ho příliš nezajímá. Aktivní čtenáři kladou autorovi otázky, na které rychle v textu nalézají odpovědi. Nadšeně souhlasí nebo se přou, pokud se s autorem názorově rozchází.</a:t>
            </a:r>
          </a:p>
          <a:p>
            <a:r>
              <a:rPr lang="cs-CZ" b="0" dirty="0"/>
              <a:t>Pokud odpověď nedostanou, rychle zjistí, že se mají podívat po jiné knize. </a:t>
            </a:r>
          </a:p>
          <a:p>
            <a:r>
              <a:rPr lang="cs-CZ" dirty="0"/>
              <a:t>Čtení různými technikami </a:t>
            </a:r>
            <a:r>
              <a:rPr lang="cs-CZ" b="0" dirty="0"/>
              <a:t>– dobrý čtenář využívá předností rychlého i pomalejšího čtení v situacích, ve kterých je to pro něj výhodné.</a:t>
            </a:r>
          </a:p>
          <a:p>
            <a:endParaRPr lang="cs-CZ" b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860032" y="1556792"/>
            <a:ext cx="3291840" cy="639762"/>
          </a:xfrm>
        </p:spPr>
        <p:txBody>
          <a:bodyPr/>
          <a:lstStyle/>
          <a:p>
            <a:r>
              <a:rPr lang="cs-CZ" dirty="0" smtClean="0"/>
              <a:t>Špatné návyky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932040" y="2276872"/>
            <a:ext cx="3672408" cy="384048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Pasivní čtení </a:t>
            </a:r>
            <a:r>
              <a:rPr lang="cs-CZ" b="0" dirty="0"/>
              <a:t>– špatný čtenář se příliš nesoustředí. Čeká, že text se stane zajímavějším, a že v něm časem objeví něco důležitého. Duševní síly takového čtenáře nejsou naplno využity, míra motivace je nízká a užitek z celé práce je menší, než vynaložené úsilí. Vyvarujte se tohoto způsobu čtení, je velmi náročný na čas, navíc i silně demotivující.</a:t>
            </a:r>
          </a:p>
          <a:p>
            <a:r>
              <a:rPr lang="cs-CZ" dirty="0"/>
              <a:t>Čtení pouze jednou technikou </a:t>
            </a:r>
            <a:r>
              <a:rPr lang="cs-CZ" b="0" dirty="0"/>
              <a:t>– jedna technika vede k pomalé rychlosti čtení a často i k nedostatečnému porozumění textu. Osvojte si různé techniky čtení a využívejte je.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668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347</TotalTime>
  <Words>1751</Words>
  <Application>Microsoft Office PowerPoint</Application>
  <PresentationFormat>Předvádění na obrazovce (4:3)</PresentationFormat>
  <Paragraphs>190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Základní</vt:lpstr>
      <vt:lpstr>Práce s textem</vt:lpstr>
      <vt:lpstr>Pár slov na začátek…</vt:lpstr>
      <vt:lpstr>Ale…</vt:lpstr>
      <vt:lpstr>Prezentace aplikace PowerPoint</vt:lpstr>
      <vt:lpstr>Umíte číst odborný text?</vt:lpstr>
      <vt:lpstr>Před čtením textu</vt:lpstr>
      <vt:lpstr>Nezadatelná práva čtenáře</vt:lpstr>
      <vt:lpstr>Aktivní a pasivní čtení</vt:lpstr>
      <vt:lpstr>Čtenářské návyky</vt:lpstr>
      <vt:lpstr>Čtenářské návyky</vt:lpstr>
      <vt:lpstr>Čtenářské návyky</vt:lpstr>
      <vt:lpstr>Tipy na práci s odborným článkem</vt:lpstr>
      <vt:lpstr>Tipy na práci s odbornou knihou</vt:lpstr>
      <vt:lpstr>Efektivní čtení</vt:lpstr>
      <vt:lpstr>rychločtení</vt:lpstr>
      <vt:lpstr>Metoda sq3r</vt:lpstr>
      <vt:lpstr>Metoda i.n.s.e.r.t</vt:lpstr>
      <vt:lpstr>ZNAMÉNKA K OZNAČENÍ TEXTU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textem</dc:title>
  <dc:creator>Iva Zadražilová</dc:creator>
  <cp:lastModifiedBy>Iva Zadražilová</cp:lastModifiedBy>
  <cp:revision>30</cp:revision>
  <dcterms:created xsi:type="dcterms:W3CDTF">2013-03-06T12:50:12Z</dcterms:created>
  <dcterms:modified xsi:type="dcterms:W3CDTF">2013-03-07T13:23:17Z</dcterms:modified>
</cp:coreProperties>
</file>