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79" r:id="rId14"/>
    <p:sldId id="285" r:id="rId15"/>
    <p:sldId id="276" r:id="rId16"/>
    <p:sldId id="269" r:id="rId17"/>
    <p:sldId id="270" r:id="rId18"/>
    <p:sldId id="273" r:id="rId19"/>
    <p:sldId id="274" r:id="rId20"/>
    <p:sldId id="287" r:id="rId21"/>
    <p:sldId id="288" r:id="rId22"/>
    <p:sldId id="275" r:id="rId23"/>
    <p:sldId id="277" r:id="rId24"/>
    <p:sldId id="280" r:id="rId25"/>
    <p:sldId id="290" r:id="rId26"/>
    <p:sldId id="284" r:id="rId27"/>
    <p:sldId id="289" r:id="rId28"/>
    <p:sldId id="281" r:id="rId29"/>
    <p:sldId id="282" r:id="rId30"/>
    <p:sldId id="283" r:id="rId31"/>
    <p:sldId id="286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CC17"/>
    <a:srgbClr val="258B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014F80-B80E-481A-8F1F-7D60DBDCB063}" type="datetimeFigureOut">
              <a:rPr lang="cs-CZ" smtClean="0"/>
              <a:t>29.3.2013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8E4FF-2A03-4D24-AD58-5549AC1AA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382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8E4FF-2A03-4D24-AD58-5549AC1AA9CA}" type="slidenum">
              <a:rPr lang="cs-CZ" smtClean="0"/>
              <a:t>22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AC0E5-CA50-46D3-898F-DD2030194A89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1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AC0E5-CA50-46D3-898F-DD2030194A89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1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AC0E5-CA50-46D3-898F-DD2030194A89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36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AC0E5-CA50-46D3-898F-DD2030194A89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32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AC0E5-CA50-46D3-898F-DD2030194A89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5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AC0E5-CA50-46D3-898F-DD2030194A89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4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AC0E5-CA50-46D3-898F-DD2030194A89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41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AC0E5-CA50-46D3-898F-DD2030194A89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00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AC0E5-CA50-46D3-898F-DD2030194A89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22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AC0E5-CA50-46D3-898F-DD2030194A89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41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AC0E5-CA50-46D3-898F-DD2030194A89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9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AC0E5-CA50-46D3-898F-DD2030194A89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3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D4AC0E5-CA50-46D3-898F-DD2030194A89}" type="datetimeFigureOut">
              <a:rPr lang="cs-CZ" smtClean="0"/>
              <a:pPr/>
              <a:t>29.3.2013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B4BBC18-E746-4018-9312-44F513ED5D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Formální a stylistické zásady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vikba30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Jaro 2012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délku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Dříve se používala tzv. normostrana nebo počet slov a zadávaly se požadované počty</a:t>
            </a:r>
          </a:p>
          <a:p>
            <a:r>
              <a:rPr lang="cs-CZ" dirty="0" smtClean="0"/>
              <a:t>Normostrana formátu A4:</a:t>
            </a:r>
          </a:p>
          <a:p>
            <a:pPr lvl="1"/>
            <a:r>
              <a:rPr lang="cs-CZ" dirty="0" smtClean="0"/>
              <a:t>30 řádků</a:t>
            </a:r>
          </a:p>
          <a:p>
            <a:pPr lvl="1"/>
            <a:r>
              <a:rPr lang="cs-CZ" dirty="0" smtClean="0"/>
              <a:t>1 řádek = 60 znaků</a:t>
            </a:r>
          </a:p>
          <a:p>
            <a:pPr lvl="1"/>
            <a:r>
              <a:rPr lang="cs-CZ" dirty="0" smtClean="0"/>
              <a:t>1 strana = 1800 znaků</a:t>
            </a:r>
          </a:p>
          <a:p>
            <a:r>
              <a:rPr lang="cs-CZ" dirty="0" smtClean="0"/>
              <a:t>V textových editorech patkové písmo, velikost 12 bodů, řádkování 1,5</a:t>
            </a:r>
          </a:p>
          <a:p>
            <a:r>
              <a:rPr lang="cs-CZ" dirty="0" smtClean="0"/>
              <a:t>Nyní se používá </a:t>
            </a:r>
            <a:r>
              <a:rPr lang="cs-CZ" b="1" dirty="0" smtClean="0"/>
              <a:t>počet znaků </a:t>
            </a:r>
            <a:r>
              <a:rPr lang="cs-CZ" dirty="0" smtClean="0"/>
              <a:t>– je to přesnější, flexibilnější a jsou nastaveny jednotné podmínky pro všechny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Formátování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Stejné části textu musí vypadat shodně:</a:t>
            </a:r>
          </a:p>
          <a:p>
            <a:pPr lvl="1">
              <a:buFont typeface="Wingdings" pitchFamily="2" charset="2"/>
              <a:buChar char="v"/>
            </a:pPr>
            <a:r>
              <a:rPr lang="cs-CZ" b="1" dirty="0" smtClean="0">
                <a:solidFill>
                  <a:srgbClr val="0070C0"/>
                </a:solidFill>
              </a:rPr>
              <a:t>Stejný font pro celý text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latin typeface="Algerian" pitchFamily="82" charset="0"/>
              </a:rPr>
              <a:t>Stejné nadpisy, dle jednotlivých úrovní</a:t>
            </a:r>
          </a:p>
          <a:p>
            <a:pPr lvl="1"/>
            <a:r>
              <a:rPr lang="cs-CZ" sz="3600" u="sng" dirty="0" smtClean="0"/>
              <a:t>Stejné zarovnání textu</a:t>
            </a:r>
          </a:p>
          <a:p>
            <a:pPr marL="514350" indent="-514350">
              <a:buFont typeface="+mj-lt"/>
              <a:buAutoNum type="alphaLcPeriod"/>
            </a:pPr>
            <a:r>
              <a:rPr lang="cs-CZ" i="1" dirty="0" smtClean="0">
                <a:solidFill>
                  <a:srgbClr val="7030A0"/>
                </a:solidFill>
                <a:latin typeface="Comic Sans MS" pitchFamily="66" charset="0"/>
              </a:rPr>
              <a:t>Stejný font pro poznámky pod čarou</a:t>
            </a:r>
          </a:p>
          <a:p>
            <a:pPr marL="742950" indent="-742950">
              <a:buFont typeface="+mj-lt"/>
              <a:buAutoNum type="alphaLcPeriod"/>
            </a:pPr>
            <a:r>
              <a:rPr lang="cs-CZ" sz="4300" b="1" i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Stejné řádkování a odrážky</a:t>
            </a:r>
          </a:p>
          <a:p>
            <a:pPr>
              <a:buFont typeface="Wingdings" pitchFamily="2" charset="2"/>
              <a:buChar char="q"/>
            </a:pPr>
            <a:r>
              <a:rPr lang="cs-CZ" sz="4800" spc="-300" dirty="0" smtClean="0">
                <a:solidFill>
                  <a:srgbClr val="258B53"/>
                </a:solidFill>
                <a:latin typeface="Magneto" pitchFamily="82" charset="0"/>
              </a:rPr>
              <a:t>Pro text nepoužívat barvy!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Formátování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Text vždy zarovnat </a:t>
            </a:r>
            <a:r>
              <a:rPr lang="cs-CZ" b="1" dirty="0" smtClean="0"/>
              <a:t>do bloku</a:t>
            </a:r>
            <a:r>
              <a:rPr lang="cs-CZ" dirty="0" smtClean="0"/>
              <a:t>, ne vlevo ani na střed!</a:t>
            </a:r>
          </a:p>
          <a:p>
            <a:r>
              <a:rPr lang="cs-CZ" dirty="0" smtClean="0"/>
              <a:t>Může se použít odsazení prvního slova každého odstavce (pomocí </a:t>
            </a:r>
            <a:r>
              <a:rPr lang="cs-CZ" dirty="0" err="1" smtClean="0"/>
              <a:t>Tab</a:t>
            </a:r>
            <a:r>
              <a:rPr lang="cs-CZ" dirty="0" smtClean="0"/>
              <a:t> – jeden úhoz)</a:t>
            </a:r>
          </a:p>
          <a:p>
            <a:r>
              <a:rPr lang="cs-CZ" dirty="0" smtClean="0"/>
              <a:t>Odstavce se nemusí oddělovat řádkem</a:t>
            </a:r>
          </a:p>
          <a:p>
            <a:r>
              <a:rPr lang="cs-CZ" dirty="0" smtClean="0"/>
              <a:t>Kapitoly a podkapitoly se oddělují jedním nebo několika řádky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okraje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Doporučené nastavení:</a:t>
            </a:r>
          </a:p>
          <a:p>
            <a:r>
              <a:rPr lang="pl-PL" dirty="0" smtClean="0"/>
              <a:t>horní okraj 30 mm</a:t>
            </a:r>
          </a:p>
          <a:p>
            <a:r>
              <a:rPr lang="pl-PL" dirty="0" smtClean="0"/>
              <a:t>dolní okraj 30 mm</a:t>
            </a:r>
          </a:p>
          <a:p>
            <a:r>
              <a:rPr lang="pl-PL" dirty="0" smtClean="0"/>
              <a:t>levý okraj 35 mm </a:t>
            </a:r>
          </a:p>
          <a:p>
            <a:r>
              <a:rPr lang="pl-PL" dirty="0" smtClean="0"/>
              <a:t>pravý okraj 20 mm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číslování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Strany se číslují arabskými číslicemi</a:t>
            </a:r>
          </a:p>
          <a:p>
            <a:r>
              <a:rPr lang="cs-CZ" dirty="0" smtClean="0"/>
              <a:t>Nečísluje se titulní stránka a ani se nezapočítává do celku</a:t>
            </a:r>
          </a:p>
          <a:p>
            <a:r>
              <a:rPr lang="cs-CZ" dirty="0" smtClean="0"/>
              <a:t>První číslo stránky se zobrazí až na straně, kde je úvod práce</a:t>
            </a:r>
          </a:p>
          <a:p>
            <a:r>
              <a:rPr lang="cs-CZ" dirty="0" smtClean="0"/>
              <a:t>Je doporučeno text očíslovat dole, buď uprostřed nebo vpravo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Ms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r>
              <a:rPr lang="cs-CZ" dirty="0" smtClean="0"/>
              <a:t> – styly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Ruční formátování textu je neefektivní</a:t>
            </a:r>
          </a:p>
          <a:p>
            <a:r>
              <a:rPr lang="cs-CZ" dirty="0" smtClean="0"/>
              <a:t>Používají se automatické nástroje úpravy textu</a:t>
            </a:r>
          </a:p>
          <a:p>
            <a:r>
              <a:rPr lang="cs-CZ" dirty="0" smtClean="0"/>
              <a:t>Každé odlišné části textu je možné přidělit její vlastní styl (přes funkci „Styly“)</a:t>
            </a:r>
          </a:p>
          <a:p>
            <a:r>
              <a:rPr lang="cs-CZ" dirty="0" smtClean="0"/>
              <a:t>Styly jsou předem nadefinovány, ale je možné vytvořit vlastní</a:t>
            </a:r>
          </a:p>
          <a:p>
            <a:r>
              <a:rPr lang="cs-CZ" dirty="0" smtClean="0"/>
              <a:t>Většinou postačuje Nadpis 1 až Nadpis 3 a Základní text</a:t>
            </a:r>
          </a:p>
          <a:p>
            <a:r>
              <a:rPr lang="cs-CZ" dirty="0" smtClean="0"/>
              <a:t>Důležitá funkce je „Automatický obsah“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Úrovňové členění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Kapitoly a podkapitoly</a:t>
            </a:r>
          </a:p>
          <a:p>
            <a:r>
              <a:rPr lang="cs-CZ" dirty="0" smtClean="0"/>
              <a:t>Pro diplomové práce se doporučují tři, v ojedinělých případech maximálně čtyři úrovně</a:t>
            </a:r>
          </a:p>
          <a:p>
            <a:r>
              <a:rPr lang="cs-CZ" dirty="0" smtClean="0"/>
              <a:t>Používá se hierarchická desetinná struktura</a:t>
            </a:r>
          </a:p>
          <a:p>
            <a:r>
              <a:rPr lang="cs-CZ" dirty="0" smtClean="0"/>
              <a:t>Pro různé úrovně se používá různá velikost nebo forma textu (ale stejný font!)</a:t>
            </a:r>
          </a:p>
          <a:p>
            <a:r>
              <a:rPr lang="cs-CZ" dirty="0" smtClean="0"/>
              <a:t>Podrobnější členění vede k fragmentizaci a nepřehlednosti textu, obzvláště pokud dílo není příliš rozsáhlé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členění kapitol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268760"/>
            <a:ext cx="8291241" cy="42663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Kapitoly, podkapitoly, odstavce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Text je nutné dělit na menší textové úseky</a:t>
            </a:r>
          </a:p>
          <a:p>
            <a:r>
              <a:rPr lang="cs-CZ" dirty="0" smtClean="0"/>
              <a:t>Základní jednotkou textu je odstavec, kterým se formálně ohraničují jednotlivé logické celky</a:t>
            </a:r>
          </a:p>
          <a:p>
            <a:r>
              <a:rPr lang="cs-CZ" dirty="0" smtClean="0"/>
              <a:t>Odstavce jsou jednotkou kapitol nebo podkapitol, mezi kterými je hlubší významový předěl a oddělují jednotlivá témata</a:t>
            </a:r>
          </a:p>
          <a:p>
            <a:r>
              <a:rPr lang="cs-CZ" dirty="0" smtClean="0"/>
              <a:t>Názvy kapitol a podkapitol musí být v souladu s jejich obsahem</a:t>
            </a:r>
          </a:p>
          <a:p>
            <a:r>
              <a:rPr lang="cs-CZ" dirty="0" smtClean="0"/>
              <a:t>Nová hlavní kapitola vždy začíná na nové stránce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Ms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r>
              <a:rPr lang="cs-CZ" dirty="0" smtClean="0"/>
              <a:t> – užitečné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Vkládání konců stránek</a:t>
            </a:r>
          </a:p>
          <a:p>
            <a:r>
              <a:rPr lang="cs-CZ" dirty="0" smtClean="0"/>
              <a:t>Kontrola pravopisu</a:t>
            </a:r>
          </a:p>
          <a:p>
            <a:r>
              <a:rPr lang="cs-CZ" dirty="0" smtClean="0"/>
              <a:t>Tezaurus</a:t>
            </a:r>
          </a:p>
          <a:p>
            <a:r>
              <a:rPr lang="cs-CZ" dirty="0" smtClean="0"/>
              <a:t>Klávesové zkratky</a:t>
            </a:r>
          </a:p>
          <a:p>
            <a:r>
              <a:rPr lang="cs-CZ" dirty="0" smtClean="0"/>
              <a:t>Nadefinování automatických </a:t>
            </a:r>
            <a:r>
              <a:rPr lang="cs-CZ" dirty="0" smtClean="0"/>
              <a:t>oprav</a:t>
            </a:r>
          </a:p>
          <a:p>
            <a:r>
              <a:rPr lang="cs-CZ" dirty="0" smtClean="0"/>
              <a:t>Automatické generování obsahu</a:t>
            </a:r>
            <a:endParaRPr lang="cs-CZ" dirty="0" smtClean="0"/>
          </a:p>
          <a:p>
            <a:r>
              <a:rPr lang="cs-CZ" dirty="0" smtClean="0"/>
              <a:t>Automatické ukládání textu – Nástroje-Možnosti-Ukládání-Automaticky </a:t>
            </a:r>
            <a:r>
              <a:rPr lang="cs-CZ" dirty="0" smtClean="0"/>
              <a:t>ukládat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slovního vyjadřování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Volba je spojena se začátkem psaní – autor řeší, jak do textu promítnout sám sebe a jak zapojit čtenáře</a:t>
            </a:r>
          </a:p>
          <a:p>
            <a:r>
              <a:rPr lang="cs-CZ" dirty="0" smtClean="0"/>
              <a:t>Stylistický prostředek, který je zásadní pro celou formu práce</a:t>
            </a:r>
          </a:p>
          <a:p>
            <a:r>
              <a:rPr lang="cs-CZ" dirty="0" smtClean="0"/>
              <a:t>Je doporučeno být konzistentní v celém textu a zvolený styl neměnit, zejména plurál a singulár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typografie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D</a:t>
            </a:r>
            <a:r>
              <a:rPr lang="cs-CZ" b="1" dirty="0" smtClean="0"/>
              <a:t>ělení </a:t>
            </a:r>
            <a:r>
              <a:rPr lang="cs-CZ" b="1" dirty="0"/>
              <a:t>na koncích řádků. </a:t>
            </a:r>
            <a:r>
              <a:rPr lang="cs-CZ" dirty="0"/>
              <a:t>Na konci řádku nesmí stát jednopísmenné přeložky, fakultativně jednopísmenné spojky. Na jednom řádku jako celek musí zůstat ustálená spojení a zkratky, zkratky s výrazem, který po nich bezprostředně následuje, řadové číslovky psané číslicemi před substantivy, kalendářní data atd.</a:t>
            </a:r>
          </a:p>
          <a:p>
            <a:r>
              <a:rPr lang="cs-CZ" dirty="0"/>
              <a:t>Je třeba také odlišovat </a:t>
            </a:r>
            <a:r>
              <a:rPr lang="cs-CZ" b="1" dirty="0"/>
              <a:t>použití spojovníku </a:t>
            </a:r>
            <a:r>
              <a:rPr lang="cs-CZ" dirty="0"/>
              <a:t>(krátký - ) a </a:t>
            </a:r>
            <a:r>
              <a:rPr lang="cs-CZ" b="1" dirty="0"/>
              <a:t>pomlčky</a:t>
            </a:r>
            <a:r>
              <a:rPr lang="cs-CZ" dirty="0"/>
              <a:t> (dlouhá – ). Spojovník je užíván bez mezer k oběma slovům, pokud spojuje slova, bez mezery za slovem při dělení slov na konci řádku nebo u slov, která mají pokračování v dalším výrazu, s mezerou za slovem jako odrážka ve výčtu a opakuje se při použití na zlomu řádku. Pomlčka se odděluje od slov mezerami z obou stran jako pozastavení věty, místo čárky k oddělení větných částí, vsuvek apod. Neodděluje se mezerami pomlčka ve významu spojky a, proti nebo při časovém rozmezí ve významu „od do“, „až“.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63701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typografie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Použití mezery </a:t>
            </a:r>
            <a:r>
              <a:rPr lang="cs-CZ" dirty="0" smtClean="0"/>
              <a:t>– dělá se za </a:t>
            </a:r>
            <a:r>
              <a:rPr lang="cs-CZ" dirty="0"/>
              <a:t>každým interpunkčním znaménkem a mezi hodnotou a jednotkou. Chybné je ale dělat více mezer za sebou. Naopak mezera se nedělá za čárkou v desetinných číslech, za dvojtečkou při psaní časových údajů, při číselném zápisu s tisíci a před a za lomítkem. U procent je nutné rozlišovat počet se substantivem (údaj třicet procent“ – s mezerou 30 %) a adjektivum (údaj „třicetiprocentní“ – bez mezery 30%).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5164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interpunkce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Tečka – nepíše se za nadpisy a názvy kapitol a podkapitol, používá se za zkratkami (atd., např.)</a:t>
            </a:r>
          </a:p>
          <a:p>
            <a:r>
              <a:rPr lang="cs-CZ" dirty="0" smtClean="0"/>
              <a:t>Tři tečky – naznačují vynechání části citovaného textu (mezi tečkami a textem není mezera)</a:t>
            </a:r>
          </a:p>
          <a:p>
            <a:r>
              <a:rPr lang="cs-CZ" dirty="0" smtClean="0"/>
              <a:t>Čárka – její použití podléhá pravidlům českého pravopisu</a:t>
            </a:r>
          </a:p>
          <a:p>
            <a:r>
              <a:rPr lang="cs-CZ" dirty="0" smtClean="0"/>
              <a:t>Středník – naznačuje hlubší předěl mezi dvěma větami v souvětí (silnější než čárka, slabší než tečka)</a:t>
            </a:r>
          </a:p>
          <a:p>
            <a:r>
              <a:rPr lang="cs-CZ" dirty="0" smtClean="0"/>
              <a:t>Dvojtečka – používá se před doslovnou citací nebo přímou řečí</a:t>
            </a:r>
          </a:p>
          <a:p>
            <a:r>
              <a:rPr lang="cs-CZ" dirty="0" smtClean="0"/>
              <a:t>Uvozovky – první se píše dole a druhá nahoře</a:t>
            </a:r>
          </a:p>
          <a:p>
            <a:r>
              <a:rPr lang="cs-CZ" dirty="0" smtClean="0"/>
              <a:t>Pomlčka – výrazné oddělení části textu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Seznam literatury - bibliografie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Řadí se na závěr práce</a:t>
            </a:r>
          </a:p>
          <a:p>
            <a:r>
              <a:rPr lang="cs-CZ" dirty="0" smtClean="0"/>
              <a:t>Obsahuje všechny citované nebo parafrázované zdroje</a:t>
            </a:r>
          </a:p>
          <a:p>
            <a:r>
              <a:rPr lang="cs-CZ" dirty="0" smtClean="0"/>
              <a:t>Řadí se abecedně primárně dle příjmení autora </a:t>
            </a:r>
          </a:p>
          <a:p>
            <a:r>
              <a:rPr lang="cs-CZ" dirty="0" smtClean="0"/>
              <a:t>Pro lepší přehled je vhodné seznam očíslovat</a:t>
            </a:r>
          </a:p>
          <a:p>
            <a:r>
              <a:rPr lang="cs-CZ" dirty="0" smtClean="0"/>
              <a:t>Všechny záznamy jsou zpracovány dle jednotné citační normy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Poznámkový aparát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Umisťují se vždy pod čarou na příslušné </a:t>
            </a:r>
            <a:r>
              <a:rPr lang="cs-CZ" dirty="0" smtClean="0"/>
              <a:t>stránce (pokud je to technicky možné)</a:t>
            </a:r>
            <a:endParaRPr lang="cs-CZ" dirty="0" smtClean="0"/>
          </a:p>
          <a:p>
            <a:r>
              <a:rPr lang="cs-CZ" dirty="0" smtClean="0"/>
              <a:t>Jsou určeny pro:</a:t>
            </a:r>
          </a:p>
          <a:p>
            <a:pPr lvl="1"/>
            <a:r>
              <a:rPr lang="cs-CZ" dirty="0" smtClean="0"/>
              <a:t>bibliografický záznam citovaného nebo odkazového zdroje</a:t>
            </a:r>
          </a:p>
          <a:p>
            <a:pPr lvl="1"/>
            <a:r>
              <a:rPr lang="cs-CZ" dirty="0" smtClean="0"/>
              <a:t>vysvětlivky</a:t>
            </a:r>
          </a:p>
          <a:p>
            <a:pPr lvl="1"/>
            <a:r>
              <a:rPr lang="cs-CZ" dirty="0" smtClean="0"/>
              <a:t>doplňující informace</a:t>
            </a:r>
          </a:p>
          <a:p>
            <a:r>
              <a:rPr lang="cs-CZ" dirty="0" smtClean="0"/>
              <a:t>Mohou se v nich užívat </a:t>
            </a:r>
            <a:r>
              <a:rPr lang="cs-CZ" dirty="0" smtClean="0"/>
              <a:t>zkratky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Poznámkový aparát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77274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3300" dirty="0"/>
              <a:t>V textu je při první citaci uveden plný bibliografický údaj. Při dalších postačují základní údaje s uvedením rozsahu, např. s. XX, nebo s. XX–XY. </a:t>
            </a:r>
            <a:endParaRPr lang="cs-CZ" sz="3300" dirty="0" smtClean="0"/>
          </a:p>
          <a:p>
            <a:pPr marL="0" indent="0">
              <a:buNone/>
            </a:pPr>
            <a:r>
              <a:rPr lang="cs-CZ" sz="3300" dirty="0" smtClean="0"/>
              <a:t>Možné formy zápisu: </a:t>
            </a:r>
            <a:endParaRPr lang="cs-CZ" sz="3300" dirty="0"/>
          </a:p>
          <a:p>
            <a:pPr lvl="2"/>
            <a:r>
              <a:rPr lang="cs-CZ" sz="2600" b="1" dirty="0"/>
              <a:t>Autor; název.</a:t>
            </a:r>
          </a:p>
          <a:p>
            <a:pPr lvl="2"/>
            <a:r>
              <a:rPr lang="cs-CZ" sz="2600" b="1" dirty="0"/>
              <a:t>Op. cit.</a:t>
            </a:r>
          </a:p>
          <a:p>
            <a:pPr lvl="2"/>
            <a:r>
              <a:rPr lang="cs-CZ" sz="2600" b="1" dirty="0"/>
              <a:t>Cit. d.</a:t>
            </a:r>
          </a:p>
          <a:p>
            <a:pPr lvl="2"/>
            <a:r>
              <a:rPr lang="cs-CZ" sz="2600" b="1" dirty="0"/>
              <a:t>Ed. cit.</a:t>
            </a:r>
          </a:p>
          <a:p>
            <a:pPr lvl="2"/>
            <a:r>
              <a:rPr lang="cs-CZ" sz="2600" b="1" dirty="0"/>
              <a:t>Cit. vyd.</a:t>
            </a:r>
          </a:p>
          <a:p>
            <a:pPr lvl="2"/>
            <a:r>
              <a:rPr lang="cs-CZ" sz="2600" b="1" dirty="0" err="1"/>
              <a:t>Ibid</a:t>
            </a:r>
            <a:r>
              <a:rPr lang="cs-CZ" sz="2600" b="1" dirty="0"/>
              <a:t>. (při následné citaci z téhož dokumentu)</a:t>
            </a:r>
          </a:p>
          <a:p>
            <a:pPr lvl="2"/>
            <a:r>
              <a:rPr lang="cs-CZ" sz="2600" b="1" dirty="0"/>
              <a:t>Tamtéž.</a:t>
            </a:r>
          </a:p>
          <a:p>
            <a:pPr lvl="2"/>
            <a:r>
              <a:rPr lang="cs-CZ" sz="2600" b="1" dirty="0"/>
              <a:t>Srov.</a:t>
            </a:r>
          </a:p>
          <a:p>
            <a:pPr lvl="2"/>
            <a:r>
              <a:rPr lang="cs-CZ" sz="2600" b="1" dirty="0"/>
              <a:t>Viz</a:t>
            </a:r>
          </a:p>
          <a:p>
            <a:r>
              <a:rPr lang="cs-CZ" sz="3300" dirty="0" smtClean="0"/>
              <a:t>Pokud </a:t>
            </a:r>
            <a:r>
              <a:rPr lang="cs-CZ" sz="3300" dirty="0"/>
              <a:t>je součástí bakalářské práce citát z beletristického díla, které je předmětem rozboru v celé práci či kapitole, uvede se odkaz v poznámce pod čarou u prvního citátu, u dalších pak stačí uvést stránku v textu za citátem.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8557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obrázky a tabulky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Obrázky, tabulky, grafy apod. se musí očíslovat a pojmenovat</a:t>
            </a:r>
          </a:p>
          <a:p>
            <a:r>
              <a:rPr lang="cs-CZ" dirty="0" smtClean="0"/>
              <a:t>Číslo i název se uvádí vždy přímo pod obrázek, např.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b="1" dirty="0" smtClean="0">
                <a:solidFill>
                  <a:srgbClr val="FF0000"/>
                </a:solidFill>
              </a:rPr>
              <a:t>Obr. 15 Ukázka mobilní aplikace</a:t>
            </a:r>
          </a:p>
          <a:p>
            <a:r>
              <a:rPr lang="cs-CZ" dirty="0" smtClean="0"/>
              <a:t>Pokud je zapotřebí, je nutné ocitovat zdroj</a:t>
            </a:r>
          </a:p>
          <a:p>
            <a:r>
              <a:rPr lang="cs-CZ" dirty="0" smtClean="0"/>
              <a:t>Žádný obrázek by neměl být věší než jedna třetina stránky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Koherence (soudržnost) textu</a:t>
            </a:r>
          </a:p>
          <a:p>
            <a:r>
              <a:rPr lang="cs-CZ" dirty="0" smtClean="0"/>
              <a:t>Pozor na zbytečné </a:t>
            </a:r>
            <a:r>
              <a:rPr lang="cs-CZ" dirty="0"/>
              <a:t>opakování stejné informace v jednom odstavci nebo uvádění nepřesných veličin a údajů či „vycpávkových slov“. </a:t>
            </a:r>
            <a:endParaRPr lang="cs-CZ" dirty="0" smtClean="0"/>
          </a:p>
          <a:p>
            <a:r>
              <a:rPr lang="cs-CZ" dirty="0" smtClean="0"/>
              <a:t>Pozor na vztahy </a:t>
            </a:r>
            <a:r>
              <a:rPr lang="cs-CZ" dirty="0"/>
              <a:t>uvnitř větného celku. Zde jsou častými chybami chybějící základní větné členy, vybočení z větné stavby zanedbání dvojí vazby slovesa (zeugma), nesprávné pádové vazby, hromadění předložek a neologický slovosled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Pozor na lexikum - nepoužívat </a:t>
            </a:r>
            <a:r>
              <a:rPr lang="cs-CZ" dirty="0"/>
              <a:t>nespisovné, hovorové a expresivní výrazy, neopakovat slova se stejnými kořeny ve větě i v odstavci, </a:t>
            </a:r>
            <a:r>
              <a:rPr lang="cs-CZ" dirty="0" smtClean="0"/>
              <a:t>nepoužívat </a:t>
            </a:r>
            <a:r>
              <a:rPr lang="cs-CZ" dirty="0"/>
              <a:t>„patvary“, neologismy a „</a:t>
            </a:r>
            <a:r>
              <a:rPr lang="cs-CZ" dirty="0" err="1"/>
              <a:t>mnohomluvky</a:t>
            </a:r>
            <a:r>
              <a:rPr lang="cs-CZ" dirty="0"/>
              <a:t>“ nebo rozlišovat mezi použitím předložek „díky“ a „kvůli“.</a:t>
            </a:r>
          </a:p>
        </p:txBody>
      </p:sp>
    </p:spTree>
    <p:extLst>
      <p:ext uri="{BB962C8B-B14F-4D97-AF65-F5344CB8AC3E}">
        <p14:creationId xmlns:p14="http://schemas.microsoft.com/office/powerpoint/2010/main" val="11996247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Každá věta musí dávat smysl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 smtClean="0"/>
              <a:t>Každá myšlenka musí být dokončena a musí mít logický základ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 smtClean="0"/>
              <a:t>Pozor na bezmyšlenkovité přebírání cizích názorů</a:t>
            </a:r>
          </a:p>
          <a:p>
            <a:r>
              <a:rPr lang="cs-CZ" dirty="0" smtClean="0"/>
              <a:t>Zbytečné výčty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 smtClean="0"/>
              <a:t>Neoriginální přejímání seznamů, které nemají pro čtenáře žádný smysl (např. seznam všech VŠ v ČR)</a:t>
            </a:r>
          </a:p>
          <a:p>
            <a:r>
              <a:rPr lang="cs-CZ" dirty="0" smtClean="0"/>
              <a:t>Uvádění příkladů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 smtClean="0"/>
              <a:t>Není vhodné uvádět více než dva až tři příklady</a:t>
            </a:r>
          </a:p>
          <a:p>
            <a:r>
              <a:rPr lang="cs-CZ" dirty="0" smtClean="0"/>
              <a:t>Nastavování textu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Pleonasmus (několikanásobně říká totéž) – například „jedinečný unikát“, „poslední </a:t>
            </a:r>
            <a:r>
              <a:rPr lang="cs-CZ" dirty="0" err="1" smtClean="0"/>
              <a:t>derniéra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Nelogická návaznost textu – text neplyne nahodile a není shlukem nesouvisejících myšlenek</a:t>
            </a:r>
          </a:p>
          <a:p>
            <a:r>
              <a:rPr lang="cs-CZ" dirty="0" smtClean="0"/>
              <a:t>Nepromyšlená struktura práce</a:t>
            </a:r>
          </a:p>
          <a:p>
            <a:r>
              <a:rPr lang="cs-CZ" dirty="0" smtClean="0"/>
              <a:t>Vztah mezi názvem kapitoly (podkapitoly) a jejím obsahem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 smtClean="0"/>
              <a:t>Čtenář po přečtení názvu očekává, že se v ní dozví odpověď na otázku či problém, který vyplývá z nadpisu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osoba jednotného čísla (singulár)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Nejlehčí a nejjednodušší způsob</a:t>
            </a:r>
          </a:p>
          <a:p>
            <a:r>
              <a:rPr lang="cs-CZ" dirty="0" smtClean="0"/>
              <a:t>Autor se hlásí ke svému autorství a píše celou práci v první osobě jednotného čísla</a:t>
            </a:r>
          </a:p>
          <a:p>
            <a:r>
              <a:rPr lang="cs-CZ" dirty="0" smtClean="0"/>
              <a:t>Není zcela vhodný pro začínající pisatele</a:t>
            </a:r>
          </a:p>
          <a:p>
            <a:r>
              <a:rPr lang="cs-CZ" dirty="0" smtClean="0"/>
              <a:t>Umožňuje ale větší navázání kontaktu se čtenářem</a:t>
            </a:r>
          </a:p>
          <a:p>
            <a:r>
              <a:rPr lang="cs-CZ" dirty="0" smtClean="0"/>
              <a:t>Používá se v </a:t>
            </a:r>
            <a:r>
              <a:rPr lang="cs-CZ" dirty="0" err="1" smtClean="0"/>
              <a:t>anglojazyčném</a:t>
            </a:r>
            <a:r>
              <a:rPr lang="cs-CZ" dirty="0" smtClean="0"/>
              <a:t> prostředí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PŘÍKLAD:</a:t>
            </a:r>
          </a:p>
          <a:p>
            <a:pPr>
              <a:buNone/>
            </a:pPr>
            <a:r>
              <a:rPr lang="cs-CZ" dirty="0" smtClean="0"/>
              <a:t>„</a:t>
            </a:r>
            <a:r>
              <a:rPr lang="cs-CZ" i="1" dirty="0" smtClean="0"/>
              <a:t>Domnívám se, že smím použít tuto teorii</a:t>
            </a:r>
            <a:r>
              <a:rPr lang="cs-CZ" dirty="0" smtClean="0"/>
              <a:t>“</a:t>
            </a:r>
          </a:p>
          <a:p>
            <a:pPr>
              <a:buNone/>
            </a:pPr>
            <a:r>
              <a:rPr lang="cs-CZ" dirty="0" smtClean="0"/>
              <a:t>„</a:t>
            </a:r>
            <a:r>
              <a:rPr lang="cs-CZ" i="1" dirty="0" smtClean="0"/>
              <a:t>Věřím, že jsem našel nejlepší řešení“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Přílišné odkazování a nadměrné citace – doporučuje se citovat v rozmezí cca </a:t>
            </a:r>
          </a:p>
          <a:p>
            <a:pPr>
              <a:buNone/>
            </a:pPr>
            <a:r>
              <a:rPr lang="cs-CZ" dirty="0" smtClean="0"/>
              <a:t>	15-20% celého textu</a:t>
            </a:r>
          </a:p>
          <a:p>
            <a:r>
              <a:rPr lang="cs-CZ" dirty="0" smtClean="0"/>
              <a:t>Uvádění banalit a samozřejmostí </a:t>
            </a:r>
          </a:p>
          <a:p>
            <a:r>
              <a:rPr lang="cs-CZ" dirty="0" smtClean="0"/>
              <a:t>Tvoření kompilátu nebo koláže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ZBÍRAL, Robert. </a:t>
            </a:r>
            <a:r>
              <a:rPr lang="cs-CZ" i="1" dirty="0" smtClean="0"/>
              <a:t>Příručka psaní seminárních a jiných vysokoškolských odborných prací.</a:t>
            </a:r>
            <a:r>
              <a:rPr lang="cs-CZ" dirty="0" smtClean="0"/>
              <a:t> Praha: </a:t>
            </a:r>
            <a:r>
              <a:rPr lang="cs-CZ" dirty="0" err="1" smtClean="0"/>
              <a:t>Linde</a:t>
            </a:r>
            <a:r>
              <a:rPr lang="cs-CZ" dirty="0" smtClean="0"/>
              <a:t>, 2009. 159 s.</a:t>
            </a:r>
          </a:p>
          <a:p>
            <a:r>
              <a:rPr lang="cs-CZ" dirty="0" smtClean="0"/>
              <a:t>KUBÁTOVÁ, Helena. </a:t>
            </a:r>
            <a:r>
              <a:rPr lang="cs-CZ" i="1" dirty="0" smtClean="0"/>
              <a:t>Rukověť autora diplomky.</a:t>
            </a:r>
            <a:r>
              <a:rPr lang="cs-CZ" dirty="0" smtClean="0"/>
              <a:t> 1. </a:t>
            </a:r>
            <a:r>
              <a:rPr lang="cs-CZ" dirty="0" err="1" smtClean="0"/>
              <a:t>vyd</a:t>
            </a:r>
            <a:r>
              <a:rPr lang="cs-CZ" dirty="0" smtClean="0"/>
              <a:t>. Olomouc: Univerzita Palackého v Olomouci, 2009. 121 s.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Autorský plurál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Někdy se nazývá jako „</a:t>
            </a:r>
            <a:r>
              <a:rPr lang="cs-CZ" dirty="0" err="1" smtClean="0"/>
              <a:t>skromnostní</a:t>
            </a:r>
            <a:r>
              <a:rPr lang="cs-CZ" dirty="0" smtClean="0"/>
              <a:t> plurál“</a:t>
            </a:r>
          </a:p>
          <a:p>
            <a:r>
              <a:rPr lang="cs-CZ" dirty="0" smtClean="0"/>
              <a:t>Autor si virtuálně bere na pomoc další osoby, používá množné číslo a vyhýbá se použití první osoby</a:t>
            </a:r>
          </a:p>
          <a:p>
            <a:r>
              <a:rPr lang="cs-CZ" dirty="0" smtClean="0"/>
              <a:t>Někdy nedává dobrý smysl – čtenář se může domnívat, že text psalo více autorů</a:t>
            </a:r>
          </a:p>
          <a:p>
            <a:r>
              <a:rPr lang="cs-CZ" dirty="0" smtClean="0"/>
              <a:t>Používá se hlavně ve východních zemích (Rusko, Polsko…)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PŘÍKLAD:</a:t>
            </a:r>
          </a:p>
          <a:p>
            <a:pPr>
              <a:buNone/>
            </a:pPr>
            <a:r>
              <a:rPr lang="cs-CZ" dirty="0" smtClean="0"/>
              <a:t>„</a:t>
            </a:r>
            <a:r>
              <a:rPr lang="cs-CZ" i="1" dirty="0" smtClean="0"/>
              <a:t>V našem příspěvku se chceme zaměřit na…“</a:t>
            </a:r>
          </a:p>
          <a:p>
            <a:pPr>
              <a:buNone/>
            </a:pPr>
            <a:r>
              <a:rPr lang="cs-CZ" i="1" dirty="0" smtClean="0"/>
              <a:t>„ Zvolili jsme tento druh výzkumu a určili si hypotézy“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Inkluzivní</a:t>
            </a:r>
            <a:r>
              <a:rPr lang="cs-CZ" dirty="0" smtClean="0"/>
              <a:t> plurál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Varianta autorského </a:t>
            </a:r>
            <a:r>
              <a:rPr lang="cs-CZ" dirty="0" smtClean="0"/>
              <a:t>plurálu</a:t>
            </a:r>
            <a:endParaRPr lang="cs-CZ" dirty="0" smtClean="0"/>
          </a:p>
          <a:p>
            <a:r>
              <a:rPr lang="cs-CZ" dirty="0" smtClean="0"/>
              <a:t>Stylisticky podobný jako autorský plurál, ale formálně odlišný</a:t>
            </a:r>
          </a:p>
          <a:p>
            <a:r>
              <a:rPr lang="cs-CZ" dirty="0" smtClean="0"/>
              <a:t>Autor díky němu zapojuje svého čtenáře a dovolává se jeho účasti</a:t>
            </a:r>
          </a:p>
          <a:p>
            <a:r>
              <a:rPr lang="cs-CZ" dirty="0" smtClean="0"/>
              <a:t>Někdy bývá nazýván i plurálem </a:t>
            </a:r>
            <a:r>
              <a:rPr lang="cs-CZ" dirty="0" smtClean="0"/>
              <a:t>empatickým</a:t>
            </a:r>
          </a:p>
          <a:p>
            <a:r>
              <a:rPr lang="cs-CZ" dirty="0" smtClean="0"/>
              <a:t>„Rozkazovací“ způsob</a:t>
            </a:r>
            <a:endParaRPr lang="cs-CZ" dirty="0" smtClean="0"/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PŘÍKLAD:</a:t>
            </a:r>
          </a:p>
          <a:p>
            <a:pPr>
              <a:buNone/>
            </a:pPr>
            <a:r>
              <a:rPr lang="cs-CZ" i="1" dirty="0" smtClean="0"/>
              <a:t>„Přejděme nyní k dalšímu bodu“</a:t>
            </a:r>
          </a:p>
          <a:p>
            <a:pPr>
              <a:buNone/>
            </a:pPr>
            <a:r>
              <a:rPr lang="cs-CZ" i="1" dirty="0" smtClean="0"/>
              <a:t>„Představme si blíže následující problém“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Neosobní vyjadřování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Pasivní způsob psaní textu – odosobnění</a:t>
            </a:r>
          </a:p>
          <a:p>
            <a:r>
              <a:rPr lang="cs-CZ" dirty="0" smtClean="0"/>
              <a:t>Text nepíše autor, ale „píše se sám</a:t>
            </a:r>
            <a:r>
              <a:rPr lang="cs-CZ" dirty="0" smtClean="0"/>
              <a:t>“ (trpný rod)</a:t>
            </a:r>
            <a:endParaRPr lang="cs-CZ" dirty="0" smtClean="0"/>
          </a:p>
          <a:p>
            <a:r>
              <a:rPr lang="cs-CZ" dirty="0" smtClean="0"/>
              <a:t>Autor neuvádí, jak problém vidí on sám</a:t>
            </a:r>
          </a:p>
          <a:p>
            <a:r>
              <a:rPr lang="cs-CZ" dirty="0" smtClean="0"/>
              <a:t>Vše je vyjadřováno opisem</a:t>
            </a:r>
          </a:p>
          <a:p>
            <a:r>
              <a:rPr lang="cs-CZ" dirty="0" smtClean="0"/>
              <a:t>Používá se velmi často</a:t>
            </a:r>
          </a:p>
          <a:p>
            <a:r>
              <a:rPr lang="cs-CZ" dirty="0" smtClean="0"/>
              <a:t>Je složité a jazykově neobratné a některé věci jím nejdou vyjádřit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PŘÍKLAD:</a:t>
            </a:r>
          </a:p>
          <a:p>
            <a:pPr>
              <a:buNone/>
            </a:pPr>
            <a:r>
              <a:rPr lang="cs-CZ" dirty="0" smtClean="0"/>
              <a:t>„</a:t>
            </a:r>
            <a:r>
              <a:rPr lang="cs-CZ" i="1" dirty="0" smtClean="0"/>
              <a:t>Lze se domnívat, že byl zvolen správný postup</a:t>
            </a:r>
            <a:r>
              <a:rPr lang="cs-CZ" dirty="0" smtClean="0"/>
              <a:t>“</a:t>
            </a:r>
          </a:p>
          <a:p>
            <a:pPr>
              <a:buNone/>
            </a:pPr>
            <a:r>
              <a:rPr lang="cs-CZ" dirty="0" smtClean="0"/>
              <a:t>„</a:t>
            </a:r>
            <a:r>
              <a:rPr lang="cs-CZ" i="1" dirty="0" smtClean="0"/>
              <a:t>Úvodní kapitoly jsou věnovány teoretické části“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Plural</a:t>
            </a:r>
            <a:r>
              <a:rPr lang="cs-CZ" dirty="0" smtClean="0"/>
              <a:t> </a:t>
            </a:r>
            <a:r>
              <a:rPr lang="cs-CZ" dirty="0" err="1" smtClean="0"/>
              <a:t>majestaticus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Majestátní nebo též královský plurál, dnes považován za archaismus</a:t>
            </a:r>
          </a:p>
          <a:p>
            <a:r>
              <a:rPr lang="cs-CZ" dirty="0" smtClean="0"/>
              <a:t>Jedna osoba o sobě mluví nebo píše v množném </a:t>
            </a:r>
            <a:r>
              <a:rPr lang="cs-CZ" dirty="0" smtClean="0"/>
              <a:t>čísle</a:t>
            </a:r>
          </a:p>
          <a:p>
            <a:r>
              <a:rPr lang="cs-CZ" dirty="0" smtClean="0"/>
              <a:t>Dříve se používal v úředních materiálech (středověké listiny, církevní texty…)</a:t>
            </a:r>
            <a:endParaRPr lang="cs-CZ" dirty="0" smtClean="0"/>
          </a:p>
          <a:p>
            <a:r>
              <a:rPr lang="cs-CZ" dirty="0" smtClean="0"/>
              <a:t>Smějí ho používat pouze panovníci nebo těhotné ženy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  <a:sym typeface="Wingdings" pitchFamily="2" charset="2"/>
              </a:rPr>
              <a:t>PŘÍKLAD:</a:t>
            </a:r>
          </a:p>
          <a:p>
            <a:pPr>
              <a:buNone/>
            </a:pPr>
            <a:r>
              <a:rPr lang="cs-CZ" dirty="0" smtClean="0">
                <a:sym typeface="Wingdings" pitchFamily="2" charset="2"/>
              </a:rPr>
              <a:t>„</a:t>
            </a:r>
            <a:r>
              <a:rPr lang="cs-CZ" i="1" dirty="0" smtClean="0">
                <a:sym typeface="Wingdings" pitchFamily="2" charset="2"/>
              </a:rPr>
              <a:t>My, jeho Veličenstvo, císař německý a český“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Který styl zvolit?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Každý styl má své výhody i nevýhody</a:t>
            </a:r>
          </a:p>
          <a:p>
            <a:r>
              <a:rPr lang="cs-CZ" dirty="0" smtClean="0"/>
              <a:t>Vyplatí se spolehnout se na jazykový cit a intuici</a:t>
            </a:r>
          </a:p>
          <a:p>
            <a:r>
              <a:rPr lang="cs-CZ" b="1" dirty="0" smtClean="0"/>
              <a:t>Je přijatelné použít neosobní styl a v místech, kde nebude dávat smysl, ho zkombinovat s </a:t>
            </a:r>
            <a:r>
              <a:rPr lang="cs-CZ" b="1" dirty="0" err="1" smtClean="0"/>
              <a:t>inkluzivním</a:t>
            </a:r>
            <a:r>
              <a:rPr lang="cs-CZ" b="1" dirty="0" smtClean="0"/>
              <a:t> plurálem</a:t>
            </a:r>
          </a:p>
          <a:p>
            <a:r>
              <a:rPr lang="cs-CZ" dirty="0" smtClean="0"/>
              <a:t>Autorský plurál se pro studenty </a:t>
            </a:r>
            <a:r>
              <a:rPr lang="cs-CZ" dirty="0" smtClean="0"/>
              <a:t>KISK většinou nedoporučuje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forma důležitější než obsah?</a:t>
            </a:r>
          </a:p>
          <a:p>
            <a:r>
              <a:rPr lang="cs-CZ" dirty="0" smtClean="0"/>
              <a:t>NENÍ – prvky formální podoby zásadně neovlivňují odbornou hodnotu práce</a:t>
            </a:r>
          </a:p>
          <a:p>
            <a:r>
              <a:rPr lang="cs-CZ" dirty="0" smtClean="0"/>
              <a:t>ALE – množství překlepů, nejednotná úprava, hrubky, typografické chyby apod. mohou poškodit důvěryhodnost autora</a:t>
            </a:r>
          </a:p>
          <a:p>
            <a:r>
              <a:rPr lang="cs-CZ" b="1" dirty="0" smtClean="0"/>
              <a:t>„OČI HODNOTÍ!“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1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333</TotalTime>
  <Words>1710</Words>
  <Application>Microsoft Office PowerPoint</Application>
  <PresentationFormat>Předvádění na obrazovce (4:3)</PresentationFormat>
  <Paragraphs>199</Paragraphs>
  <Slides>31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Motiv1</vt:lpstr>
      <vt:lpstr>Formální a stylistické zásady</vt:lpstr>
      <vt:lpstr>způsob slovního vyjadřování</vt:lpstr>
      <vt:lpstr>První osoba jednotného čísla (singulár)</vt:lpstr>
      <vt:lpstr>Autorský plurál</vt:lpstr>
      <vt:lpstr>Inkluzivní plurál</vt:lpstr>
      <vt:lpstr>Neosobní vyjadřování</vt:lpstr>
      <vt:lpstr>Plural majestaticus</vt:lpstr>
      <vt:lpstr>Který styl zvolit?</vt:lpstr>
      <vt:lpstr>Formální úprava</vt:lpstr>
      <vt:lpstr>Požadavky na délku práce</vt:lpstr>
      <vt:lpstr>Formátování textu</vt:lpstr>
      <vt:lpstr>Formátování textu</vt:lpstr>
      <vt:lpstr>okraje</vt:lpstr>
      <vt:lpstr>číslování</vt:lpstr>
      <vt:lpstr>Ms word – styly </vt:lpstr>
      <vt:lpstr>Úrovňové členění textu</vt:lpstr>
      <vt:lpstr>Prezentace aplikace PowerPoint</vt:lpstr>
      <vt:lpstr>Kapitoly, podkapitoly, odstavce</vt:lpstr>
      <vt:lpstr>Ms word – užitečné funkce</vt:lpstr>
      <vt:lpstr>Základní typografie</vt:lpstr>
      <vt:lpstr>Základní typografie</vt:lpstr>
      <vt:lpstr>Základní interpunkce</vt:lpstr>
      <vt:lpstr>Seznam literatury - bibliografie</vt:lpstr>
      <vt:lpstr>Poznámkový aparát</vt:lpstr>
      <vt:lpstr>Poznámkový aparát</vt:lpstr>
      <vt:lpstr>obrázky a tabulky</vt:lpstr>
      <vt:lpstr>stylistika</vt:lpstr>
      <vt:lpstr>Nejčastější chyby</vt:lpstr>
      <vt:lpstr>Nejčastější chyby</vt:lpstr>
      <vt:lpstr>Nejčastější chyby</vt:lpstr>
      <vt:lpstr>použitá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DELL1</dc:creator>
  <cp:lastModifiedBy>Iva Zadražilová</cp:lastModifiedBy>
  <cp:revision>68</cp:revision>
  <dcterms:created xsi:type="dcterms:W3CDTF">2012-03-29T15:07:00Z</dcterms:created>
  <dcterms:modified xsi:type="dcterms:W3CDTF">2013-03-29T08:01:50Z</dcterms:modified>
</cp:coreProperties>
</file>