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80" r:id="rId4"/>
    <p:sldId id="262" r:id="rId5"/>
    <p:sldId id="257" r:id="rId6"/>
    <p:sldId id="258" r:id="rId7"/>
    <p:sldId id="284" r:id="rId8"/>
    <p:sldId id="260" r:id="rId9"/>
    <p:sldId id="279" r:id="rId10"/>
    <p:sldId id="263" r:id="rId11"/>
    <p:sldId id="264" r:id="rId12"/>
    <p:sldId id="266" r:id="rId13"/>
    <p:sldId id="265" r:id="rId14"/>
    <p:sldId id="267" r:id="rId15"/>
    <p:sldId id="268" r:id="rId16"/>
    <p:sldId id="285" r:id="rId17"/>
    <p:sldId id="286" r:id="rId18"/>
    <p:sldId id="269" r:id="rId19"/>
    <p:sldId id="259" r:id="rId20"/>
    <p:sldId id="270" r:id="rId21"/>
    <p:sldId id="271" r:id="rId22"/>
    <p:sldId id="272" r:id="rId23"/>
    <p:sldId id="273" r:id="rId24"/>
    <p:sldId id="274" r:id="rId25"/>
    <p:sldId id="275" r:id="rId26"/>
    <p:sldId id="287" r:id="rId27"/>
    <p:sldId id="276" r:id="rId28"/>
    <p:sldId id="282" r:id="rId29"/>
    <p:sldId id="283" r:id="rId30"/>
    <p:sldId id="278" r:id="rId31"/>
    <p:sldId id="277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3.5.2013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3.5.2013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3.5.2013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3.5.2013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3.5.2013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3.5.2013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3.5.2013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3.5.2013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746E9BF-A908-4F10-9C98-71411686BC6D}" type="datetimeFigureOut">
              <a:rPr lang="cs-CZ" smtClean="0"/>
              <a:pPr/>
              <a:t>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ken_robinson_says_schools_kill_creativity.html" TargetMode="External"/><Relationship Id="rId2" Type="http://schemas.openxmlformats.org/officeDocument/2006/relationships/hyperlink" Target="http://www.ted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astroje.knihovna.cz/nastroje/prezentace-informaci.html" TargetMode="External"/><Relationship Id="rId5" Type="http://schemas.openxmlformats.org/officeDocument/2006/relationships/hyperlink" Target="http://prezi.com/koonaf6v-jt2/jak-prezentovat/" TargetMode="External"/><Relationship Id="rId4" Type="http://schemas.openxmlformats.org/officeDocument/2006/relationships/hyperlink" Target="http://www.prezi.com/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Prezentační dovednosti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Vikba30</a:t>
            </a:r>
          </a:p>
          <a:p>
            <a:r>
              <a:rPr lang="cs-CZ" dirty="0" smtClean="0"/>
              <a:t>Jaro 2013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Skladba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mít logickou strukturu</a:t>
            </a:r>
          </a:p>
          <a:p>
            <a:r>
              <a:rPr lang="cs-CZ" dirty="0" smtClean="0"/>
              <a:t>Jednotlivé snímky by na sebe měly navazovat, musí být jasná souvislost a posloupnost myšlenek</a:t>
            </a:r>
          </a:p>
          <a:p>
            <a:r>
              <a:rPr lang="cs-CZ" dirty="0" smtClean="0"/>
              <a:t>V úvodu sdělte cíl a téma prezentace</a:t>
            </a:r>
          </a:p>
          <a:p>
            <a:r>
              <a:rPr lang="cs-CZ" dirty="0" smtClean="0"/>
              <a:t>Podstatné informace opakujte</a:t>
            </a:r>
          </a:p>
          <a:p>
            <a:r>
              <a:rPr lang="cs-CZ" dirty="0" smtClean="0"/>
              <a:t>Na závěr zopakujte nejdůležitější body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Prvních 30 sekund publikum zkoumá přednášejícího a tvoří si první dojem</a:t>
            </a:r>
          </a:p>
          <a:p>
            <a:r>
              <a:rPr lang="cs-CZ" dirty="0" smtClean="0"/>
              <a:t>Příležitost pro navázání vztahu s publikem</a:t>
            </a:r>
          </a:p>
          <a:p>
            <a:r>
              <a:rPr lang="cs-CZ" dirty="0" smtClean="0"/>
              <a:t>Čím menší publikum, čím více znalé tématu, tím může být úvod kratší</a:t>
            </a:r>
          </a:p>
          <a:p>
            <a:r>
              <a:rPr lang="cs-CZ" dirty="0" smtClean="0"/>
              <a:t>Úvod by nikdy neměl přesáhnout 10% z celkového času prezentace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– na co nezapomenout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Pozdravit a představit se!</a:t>
            </a:r>
          </a:p>
          <a:p>
            <a:r>
              <a:rPr lang="cs-CZ" sz="3600" dirty="0" smtClean="0"/>
              <a:t>Sdělit téma své prezentace</a:t>
            </a:r>
          </a:p>
          <a:p>
            <a:r>
              <a:rPr lang="cs-CZ" sz="3600" dirty="0" smtClean="0"/>
              <a:t>Naznačit obsah a časový rozvrh prezentace</a:t>
            </a:r>
          </a:p>
          <a:p>
            <a:r>
              <a:rPr lang="cs-CZ" sz="3600" dirty="0" smtClean="0"/>
              <a:t>Získat si pozornost posluchačů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BY ÚVOD VYPADAT NEMĚL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Neměl by začínat násilným vtipem</a:t>
            </a:r>
          </a:p>
          <a:p>
            <a:r>
              <a:rPr lang="cs-CZ" dirty="0" smtClean="0"/>
              <a:t>Publiku zbytečně nepodlézejte, chvalte upřímně a pouze poctivě</a:t>
            </a:r>
          </a:p>
          <a:p>
            <a:r>
              <a:rPr lang="cs-CZ" dirty="0" smtClean="0"/>
              <a:t>Nezačínejte negativně, zápornými větami</a:t>
            </a:r>
          </a:p>
          <a:p>
            <a:r>
              <a:rPr lang="cs-CZ" dirty="0" smtClean="0"/>
              <a:t>Rozhodně se vyvarujte omluv, že nejste dostatečně připraveni, máte trému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sdělení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zásadní myšlenky využijte pozornosti publika – největší je prvních a posledních pět minut</a:t>
            </a:r>
          </a:p>
          <a:p>
            <a:r>
              <a:rPr lang="cs-CZ" dirty="0" smtClean="0"/>
              <a:t>Během přednášky využijte prostředky na zvýšení pozornosti – hlasové, řečové, vizuální, pohybové…</a:t>
            </a:r>
          </a:p>
          <a:p>
            <a:r>
              <a:rPr lang="cs-CZ" dirty="0" smtClean="0"/>
              <a:t>Nuda v publiku = chyba přednášejícího (s výjimkou přednášek na VŠ </a:t>
            </a:r>
            <a:r>
              <a:rPr lang="cs-CZ" dirty="0" smtClean="0">
                <a:sym typeface="Wingdings" pitchFamily="2" charset="2"/>
              </a:rPr>
              <a:t>)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Vytváří poslední dojem, který je důležitý</a:t>
            </a:r>
          </a:p>
          <a:p>
            <a:r>
              <a:rPr lang="cs-CZ" dirty="0" smtClean="0"/>
              <a:t>Konec dobrý, všechno dobré</a:t>
            </a:r>
          </a:p>
          <a:p>
            <a:r>
              <a:rPr lang="cs-CZ" dirty="0" smtClean="0"/>
              <a:t>Pozor na „Děkuji vám za pozornost“</a:t>
            </a:r>
          </a:p>
          <a:p>
            <a:r>
              <a:rPr lang="cs-CZ" dirty="0" smtClean="0"/>
              <a:t>Jakmile ohlásíte závěr, nemluvte déle než dvě minuty</a:t>
            </a:r>
          </a:p>
          <a:p>
            <a:r>
              <a:rPr lang="cs-CZ" dirty="0" smtClean="0"/>
              <a:t>Ideálním závěrem prezentace je diskuze</a:t>
            </a:r>
          </a:p>
          <a:p>
            <a:r>
              <a:rPr lang="cs-CZ" dirty="0" smtClean="0"/>
              <a:t>Neděkujte za trpělivost, znevážili byste tím svou práci a přípravu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a odpovědi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7727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Nejvýznamnější součást prezentace</a:t>
            </a:r>
          </a:p>
          <a:p>
            <a:r>
              <a:rPr lang="cs-CZ" dirty="0" smtClean="0"/>
              <a:t>Odpovídejte v klidu, sledujte tazatele, buďte pozorní</a:t>
            </a:r>
          </a:p>
          <a:p>
            <a:r>
              <a:rPr lang="cs-CZ" dirty="0" smtClean="0"/>
              <a:t>Přistupujte ke každé otázce s úctou, vítejte dotazy, děkujte za ně</a:t>
            </a:r>
          </a:p>
          <a:p>
            <a:r>
              <a:rPr lang="cs-CZ" dirty="0" smtClean="0"/>
              <a:t>Před prezentací si zkuste odpovídání na dotazy procvičit</a:t>
            </a:r>
          </a:p>
          <a:p>
            <a:r>
              <a:rPr lang="cs-CZ" dirty="0" smtClean="0"/>
              <a:t>Nedopovídejte na to, co nevíte</a:t>
            </a:r>
          </a:p>
          <a:p>
            <a:r>
              <a:rPr lang="cs-CZ" dirty="0" smtClean="0"/>
              <a:t>Na konci odpovědi se ujistěte, zdali byl dotaz dostatečně zodpovězen</a:t>
            </a:r>
          </a:p>
        </p:txBody>
      </p:sp>
    </p:spTree>
    <p:extLst>
      <p:ext uri="{BB962C8B-B14F-4D97-AF65-F5344CB8AC3E}">
        <p14:creationId xmlns:p14="http://schemas.microsoft.com/office/powerpoint/2010/main" val="2426554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Získání času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</a:t>
            </a:r>
            <a:r>
              <a:rPr lang="cs-CZ" dirty="0" smtClean="0"/>
              <a:t>ebojte </a:t>
            </a:r>
            <a:r>
              <a:rPr lang="cs-CZ" dirty="0"/>
              <a:t>se udělat pauzu</a:t>
            </a:r>
          </a:p>
          <a:p>
            <a:r>
              <a:rPr lang="cs-CZ" dirty="0"/>
              <a:t>Nebojte se požádat o upřesnění </a:t>
            </a:r>
            <a:r>
              <a:rPr lang="cs-CZ" dirty="0" smtClean="0"/>
              <a:t>nebo zopakování otázky</a:t>
            </a:r>
          </a:p>
          <a:p>
            <a:r>
              <a:rPr lang="cs-CZ" dirty="0" smtClean="0"/>
              <a:t>Zkuste dotaz sami zopakovat nebo parafrázovat</a:t>
            </a:r>
          </a:p>
          <a:p>
            <a:r>
              <a:rPr lang="cs-CZ" dirty="0" smtClean="0"/>
              <a:t>Vraťte se k otázce později</a:t>
            </a:r>
          </a:p>
          <a:p>
            <a:r>
              <a:rPr lang="cs-CZ" dirty="0" smtClean="0"/>
              <a:t>Udělejte z otázky dotaz pro celou skupinu</a:t>
            </a:r>
          </a:p>
          <a:p>
            <a:r>
              <a:rPr lang="cs-CZ" dirty="0" smtClean="0"/>
              <a:t>Zjistěte, proč se tazatel ptá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62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</a:t>
            </a:r>
            <a:r>
              <a:rPr lang="cs-CZ" dirty="0" err="1" smtClean="0"/>
              <a:t>powerpointu</a:t>
            </a:r>
            <a:r>
              <a:rPr lang="cs-CZ" dirty="0" smtClean="0"/>
              <a:t> se doporučuje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Nepřehlcovat jednotlivé </a:t>
            </a:r>
            <a:r>
              <a:rPr lang="cs-CZ" dirty="0" err="1" smtClean="0"/>
              <a:t>slidy</a:t>
            </a:r>
            <a:r>
              <a:rPr lang="cs-CZ" dirty="0" smtClean="0"/>
              <a:t> mnoha informacemi (psát jen heslovitě důležité body)</a:t>
            </a:r>
          </a:p>
          <a:p>
            <a:r>
              <a:rPr lang="cs-CZ" dirty="0" smtClean="0"/>
              <a:t>Používat dostatečně velké bezpatkové písmo a mezi řádky dělat mezery pro zvýšení přehlednosti</a:t>
            </a:r>
          </a:p>
          <a:p>
            <a:r>
              <a:rPr lang="cs-CZ" dirty="0" smtClean="0"/>
              <a:t>Nepoužívat písmo zelené či jiné nevýrazné barvy (ideální je černé písmo na světlém pozadí)</a:t>
            </a:r>
          </a:p>
          <a:p>
            <a:r>
              <a:rPr lang="cs-CZ" dirty="0" smtClean="0"/>
              <a:t>Používat názorné obrázky či ukázky, které zkonkretizují náš projev</a:t>
            </a:r>
          </a:p>
          <a:p>
            <a:r>
              <a:rPr lang="cs-CZ" dirty="0" smtClean="0"/>
              <a:t>Vybrat si jednoduchou, tématu odpovídající šablonu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Nejzávažnější chyby s </a:t>
            </a:r>
            <a:r>
              <a:rPr lang="cs-CZ" dirty="0" err="1" smtClean="0"/>
              <a:t>powerpointem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77274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Doslovné čtení textu ze </a:t>
            </a:r>
            <a:r>
              <a:rPr lang="cs-CZ" b="1" dirty="0" err="1" smtClean="0"/>
              <a:t>slidů</a:t>
            </a:r>
            <a:r>
              <a:rPr lang="cs-CZ" b="1" dirty="0" smtClean="0"/>
              <a:t> </a:t>
            </a:r>
            <a:r>
              <a:rPr lang="cs-CZ" dirty="0" smtClean="0"/>
              <a:t>– je „spolehlivé“, ale…</a:t>
            </a:r>
          </a:p>
          <a:p>
            <a:r>
              <a:rPr lang="cs-CZ" b="1" dirty="0" smtClean="0"/>
              <a:t>Používání množství barev, efektů, obrázků, zvuků, animací </a:t>
            </a:r>
            <a:r>
              <a:rPr lang="cs-CZ" dirty="0" smtClean="0"/>
              <a:t>– když ten PowerPoint to umí…</a:t>
            </a:r>
          </a:p>
          <a:p>
            <a:r>
              <a:rPr lang="cs-CZ" b="1" dirty="0" smtClean="0"/>
              <a:t>Složité grafy nebo tabulky </a:t>
            </a:r>
            <a:r>
              <a:rPr lang="cs-CZ" dirty="0" smtClean="0"/>
              <a:t>– když už mi ta čísla tak pěkně vyšla…</a:t>
            </a:r>
          </a:p>
          <a:p>
            <a:r>
              <a:rPr lang="cs-CZ" b="1" dirty="0" smtClean="0"/>
              <a:t>Zahlcení publika daty </a:t>
            </a:r>
            <a:r>
              <a:rPr lang="cs-CZ" dirty="0" smtClean="0"/>
              <a:t>– a nasbíral jsem jich opravdu hodně…</a:t>
            </a:r>
          </a:p>
          <a:p>
            <a:r>
              <a:rPr lang="cs-CZ" b="1" dirty="0" smtClean="0"/>
              <a:t>Použití fotek s vodoznakem nebo špatně zvětšených </a:t>
            </a:r>
            <a:r>
              <a:rPr lang="cs-CZ" dirty="0" smtClean="0"/>
              <a:t>– ale je to tak jednoduché…</a:t>
            </a:r>
          </a:p>
          <a:p>
            <a:r>
              <a:rPr lang="cs-CZ" b="1" dirty="0" smtClean="0"/>
              <a:t>PŘETAHOVÁNÍ ČASU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Příležitost pro prezentaci na </a:t>
            </a:r>
            <a:r>
              <a:rPr lang="cs-CZ" dirty="0" err="1" smtClean="0"/>
              <a:t>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 </a:t>
            </a:r>
          </a:p>
          <a:p>
            <a:r>
              <a:rPr lang="cs-CZ" dirty="0" smtClean="0"/>
              <a:t>Konference</a:t>
            </a:r>
          </a:p>
          <a:p>
            <a:r>
              <a:rPr lang="cs-CZ" dirty="0" smtClean="0"/>
              <a:t>Ukončení předmětu</a:t>
            </a:r>
          </a:p>
          <a:p>
            <a:r>
              <a:rPr lang="cs-CZ" dirty="0" smtClean="0"/>
              <a:t>OBHAJOBA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 smtClean="0">
                <a:solidFill>
                  <a:srgbClr val="002060"/>
                </a:solidFill>
              </a:rPr>
              <a:t>Pokaždé, když otevřete ústa na veřejnosti, stává se z vás řečník“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Pomocné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VOLBA JAZYKA</a:t>
            </a:r>
          </a:p>
          <a:p>
            <a:r>
              <a:rPr lang="cs-CZ" dirty="0" smtClean="0"/>
              <a:t>Přizpůsobte vaši mluvu publiku</a:t>
            </a:r>
          </a:p>
          <a:p>
            <a:r>
              <a:rPr lang="cs-CZ" dirty="0" smtClean="0"/>
              <a:t>Pozor na hovorovou mluvu, použití profesní „hantýrky“ apod.</a:t>
            </a:r>
          </a:p>
          <a:p>
            <a:r>
              <a:rPr lang="cs-CZ" dirty="0" smtClean="0"/>
              <a:t>Cizí slova zařazovat s citem</a:t>
            </a:r>
          </a:p>
          <a:p>
            <a:r>
              <a:rPr lang="cs-CZ" dirty="0" smtClean="0"/>
              <a:t>Pozor na nářečí a přízvuk</a:t>
            </a:r>
          </a:p>
          <a:p>
            <a:r>
              <a:rPr lang="cs-CZ" dirty="0" smtClean="0"/>
              <a:t>Používejte metafory a přirovnání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Pomocné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RÉTORIKA</a:t>
            </a:r>
          </a:p>
          <a:p>
            <a:r>
              <a:rPr lang="cs-CZ" dirty="0" smtClean="0"/>
              <a:t>Mluvte NAHLAS a pomalu</a:t>
            </a:r>
          </a:p>
          <a:p>
            <a:r>
              <a:rPr lang="cs-CZ" dirty="0" smtClean="0"/>
              <a:t>Pozor na výplňová slova – </a:t>
            </a:r>
            <a:r>
              <a:rPr lang="cs-CZ" dirty="0" err="1" smtClean="0"/>
              <a:t>eee</a:t>
            </a:r>
            <a:r>
              <a:rPr lang="cs-CZ" dirty="0" smtClean="0"/>
              <a:t>, ehm, vlastně, v podstatě, právě, prostě…</a:t>
            </a:r>
          </a:p>
          <a:p>
            <a:r>
              <a:rPr lang="cs-CZ" dirty="0" smtClean="0"/>
              <a:t>Mluvte v jednoduchých větách a každou myšlenku ukončete klesnutím hlasu</a:t>
            </a:r>
          </a:p>
          <a:p>
            <a:r>
              <a:rPr lang="cs-CZ" dirty="0" smtClean="0"/>
              <a:t>Vyvarujte se frází</a:t>
            </a:r>
          </a:p>
          <a:p>
            <a:r>
              <a:rPr lang="cs-CZ" dirty="0" smtClean="0"/>
              <a:t>Styl uspávače hadů nikdy nikoho nenadchl</a:t>
            </a:r>
          </a:p>
          <a:p>
            <a:r>
              <a:rPr lang="cs-CZ" dirty="0" smtClean="0"/>
              <a:t>Ale přílišné „hrané“ nadšení také není to pravé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Pomocné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NONVERBÁLNÍ SLOŽKA</a:t>
            </a:r>
          </a:p>
          <a:p>
            <a:r>
              <a:rPr lang="cs-CZ" dirty="0" smtClean="0"/>
              <a:t>Řeč těla tvoří ¾ celého projevu</a:t>
            </a:r>
          </a:p>
          <a:p>
            <a:r>
              <a:rPr lang="cs-CZ" dirty="0" smtClean="0"/>
              <a:t>Nehrajte si s rukama, neházejte hlavou…</a:t>
            </a:r>
          </a:p>
          <a:p>
            <a:r>
              <a:rPr lang="cs-CZ" dirty="0" smtClean="0"/>
              <a:t>Pohybujte se – nikdy u prezentace neseďte!</a:t>
            </a:r>
          </a:p>
          <a:p>
            <a:r>
              <a:rPr lang="cs-CZ" dirty="0" smtClean="0"/>
              <a:t>Pozor na gestikulaci</a:t>
            </a:r>
          </a:p>
          <a:p>
            <a:r>
              <a:rPr lang="cs-CZ" dirty="0" smtClean="0"/>
              <a:t>Důležitý je oční kontakt s publikem</a:t>
            </a:r>
          </a:p>
          <a:p>
            <a:r>
              <a:rPr lang="cs-CZ" dirty="0" smtClean="0"/>
              <a:t>Pokud stojíte, stůjte pevně (skála v moři)</a:t>
            </a:r>
          </a:p>
          <a:p>
            <a:r>
              <a:rPr lang="cs-CZ" dirty="0" smtClean="0"/>
              <a:t>USMÍVEJTE SE!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Optimalizace verbálního projevu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7620000" cy="511256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Používejte slůvka </a:t>
            </a:r>
            <a:r>
              <a:rPr lang="cs-CZ" b="1" dirty="0" smtClean="0"/>
              <a:t>TY/VY/MY</a:t>
            </a:r>
            <a:r>
              <a:rPr lang="cs-CZ" dirty="0" smtClean="0"/>
              <a:t> a sdělujte spíše, co chce slyšet a vidět divák, ne co zajímá vás</a:t>
            </a:r>
          </a:p>
          <a:p>
            <a:r>
              <a:rPr lang="cs-CZ" dirty="0" smtClean="0"/>
              <a:t>Slovo </a:t>
            </a:r>
            <a:r>
              <a:rPr lang="cs-CZ" b="1" dirty="0" smtClean="0"/>
              <a:t>JÁ</a:t>
            </a:r>
            <a:r>
              <a:rPr lang="cs-CZ" dirty="0" smtClean="0"/>
              <a:t> používejte jen záměrně, pokud hovoříte o sobě, pokud je to významné pro dosažení vašeho cíle</a:t>
            </a:r>
          </a:p>
          <a:p>
            <a:pPr lvl="0"/>
            <a:r>
              <a:rPr lang="cs-CZ" dirty="0" smtClean="0"/>
              <a:t>Abstraktní vyjádření nahrazujte spíš </a:t>
            </a:r>
            <a:r>
              <a:rPr lang="cs-CZ" b="1" dirty="0" smtClean="0"/>
              <a:t>praktickými</a:t>
            </a:r>
            <a:r>
              <a:rPr lang="cs-CZ" dirty="0" smtClean="0"/>
              <a:t> a </a:t>
            </a:r>
            <a:r>
              <a:rPr lang="cs-CZ" b="1" dirty="0" smtClean="0"/>
              <a:t>konkrétními</a:t>
            </a:r>
            <a:r>
              <a:rPr lang="cs-CZ" dirty="0" smtClean="0"/>
              <a:t> příklady</a:t>
            </a:r>
          </a:p>
          <a:p>
            <a:pPr lvl="0"/>
            <a:r>
              <a:rPr lang="cs-CZ" b="1" dirty="0" smtClean="0"/>
              <a:t>Nepoužívejte</a:t>
            </a:r>
            <a:r>
              <a:rPr lang="cs-CZ" dirty="0" smtClean="0"/>
              <a:t> </a:t>
            </a:r>
            <a:r>
              <a:rPr lang="cs-CZ" b="1" dirty="0" smtClean="0"/>
              <a:t>složitá</a:t>
            </a:r>
            <a:r>
              <a:rPr lang="cs-CZ" dirty="0" smtClean="0"/>
              <a:t> </a:t>
            </a:r>
            <a:r>
              <a:rPr lang="cs-CZ" b="1" dirty="0" smtClean="0"/>
              <a:t>souvětí</a:t>
            </a:r>
            <a:r>
              <a:rPr lang="cs-CZ" dirty="0" smtClean="0"/>
              <a:t> (cca 15 slov ve větě je považováno za průměr)</a:t>
            </a:r>
          </a:p>
          <a:p>
            <a:pPr lvl="0"/>
            <a:r>
              <a:rPr lang="cs-CZ" dirty="0" smtClean="0"/>
              <a:t>Používejte </a:t>
            </a:r>
            <a:r>
              <a:rPr lang="cs-CZ" b="1" dirty="0" smtClean="0"/>
              <a:t>aktivní</a:t>
            </a:r>
            <a:r>
              <a:rPr lang="cs-CZ" dirty="0" smtClean="0"/>
              <a:t>, </a:t>
            </a:r>
            <a:r>
              <a:rPr lang="cs-CZ" b="1" dirty="0" smtClean="0"/>
              <a:t>pozitivní věty</a:t>
            </a:r>
            <a:r>
              <a:rPr lang="cs-CZ" dirty="0" smtClean="0"/>
              <a:t> (např.: „Používej pozitivní“ místo „Nepoužívej negativní“), jde o jednodušší způsob zpracování informací</a:t>
            </a:r>
          </a:p>
          <a:p>
            <a:pPr lvl="0"/>
            <a:r>
              <a:rPr lang="cs-CZ" dirty="0" smtClean="0"/>
              <a:t>Svá sdělení </a:t>
            </a:r>
            <a:r>
              <a:rPr lang="cs-CZ" b="1" dirty="0" smtClean="0"/>
              <a:t>opakujte</a:t>
            </a:r>
            <a:r>
              <a:rPr lang="cs-CZ" dirty="0" smtClean="0"/>
              <a:t>, napomůžete tak zapamatování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Oblečení a doplňky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Volte oděv s přihlédnutím k situaci a k publiku</a:t>
            </a:r>
          </a:p>
          <a:p>
            <a:r>
              <a:rPr lang="cs-CZ" dirty="0" smtClean="0"/>
              <a:t>Být oblečený formálněji než publikum je menší chyba než být oblečený neformálněji</a:t>
            </a:r>
          </a:p>
          <a:p>
            <a:r>
              <a:rPr lang="cs-CZ" dirty="0" smtClean="0"/>
              <a:t>Pozor na celkovou image – upravené vlasy, nehty, u žen líčení, použití deodorantu…</a:t>
            </a:r>
          </a:p>
          <a:p>
            <a:r>
              <a:rPr lang="cs-CZ" dirty="0" smtClean="0"/>
              <a:t>Jeden extravagantní doplněk podtrhne vaší osobnost, více odvádí pozornost publika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Tréma a jak na 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to přirozený fyziologický projev a postihuje více méně každého</a:t>
            </a:r>
          </a:p>
          <a:p>
            <a:r>
              <a:rPr lang="cs-CZ" dirty="0" smtClean="0"/>
              <a:t>Trocha trémy bývá užitečná</a:t>
            </a:r>
          </a:p>
          <a:p>
            <a:r>
              <a:rPr lang="cs-CZ" dirty="0" smtClean="0"/>
              <a:t>Dá se jí zmírnit:</a:t>
            </a:r>
          </a:p>
          <a:p>
            <a:pPr lvl="1"/>
            <a:r>
              <a:rPr lang="cs-CZ" dirty="0" smtClean="0"/>
              <a:t>Perfektní připraveností</a:t>
            </a:r>
          </a:p>
          <a:p>
            <a:pPr lvl="1"/>
            <a:r>
              <a:rPr lang="cs-CZ" dirty="0" smtClean="0"/>
              <a:t>Opakováním</a:t>
            </a:r>
          </a:p>
          <a:p>
            <a:pPr lvl="1"/>
            <a:r>
              <a:rPr lang="cs-CZ" dirty="0" smtClean="0"/>
              <a:t>Mentálními technikami</a:t>
            </a:r>
          </a:p>
          <a:p>
            <a:pPr lvl="1"/>
            <a:r>
              <a:rPr lang="cs-CZ" dirty="0" smtClean="0"/>
              <a:t>Technikami těla, dechovými cvičeními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Sedmero zvládnutí trémy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772744"/>
          </a:xfrm>
        </p:spPr>
        <p:txBody>
          <a:bodyPr>
            <a:normAutofit fontScale="55000" lnSpcReduction="20000"/>
          </a:bodyPr>
          <a:lstStyle/>
          <a:p>
            <a:r>
              <a:rPr lang="cs-CZ" sz="3800" dirty="0" smtClean="0"/>
              <a:t>Vypusťte </a:t>
            </a:r>
            <a:r>
              <a:rPr lang="cs-CZ" sz="3800" dirty="0"/>
              <a:t>iracionální představy</a:t>
            </a:r>
            <a:r>
              <a:rPr lang="cs-CZ" sz="3800" dirty="0" smtClean="0"/>
              <a:t>.</a:t>
            </a:r>
            <a:endParaRPr lang="cs-CZ" sz="3800" dirty="0"/>
          </a:p>
          <a:p>
            <a:r>
              <a:rPr lang="cs-CZ" sz="3800" dirty="0" smtClean="0"/>
              <a:t>Připusťte </a:t>
            </a:r>
            <a:r>
              <a:rPr lang="cs-CZ" sz="3800" dirty="0"/>
              <a:t>si pravdu, že o tématu víte více, než většina publika. </a:t>
            </a:r>
            <a:endParaRPr lang="cs-CZ" sz="3800" dirty="0" smtClean="0"/>
          </a:p>
          <a:p>
            <a:r>
              <a:rPr lang="cs-CZ" sz="3800" dirty="0" smtClean="0"/>
              <a:t>Myslete </a:t>
            </a:r>
            <a:r>
              <a:rPr lang="cs-CZ" sz="3800" dirty="0"/>
              <a:t>na to (a věřte tomu), že víte, co chcete říct a jak to chcete říct. </a:t>
            </a:r>
            <a:endParaRPr lang="cs-CZ" sz="3800" dirty="0" smtClean="0"/>
          </a:p>
          <a:p>
            <a:r>
              <a:rPr lang="cs-CZ" sz="3800" dirty="0" smtClean="0"/>
              <a:t>Nemluvte </a:t>
            </a:r>
            <a:r>
              <a:rPr lang="cs-CZ" sz="3800" dirty="0"/>
              <a:t>nahlas o své trémě, ale pro ostatní jej přejmenujte a místo „Mám trému“ říkejte „Jsem vzrušený“ a podobně. </a:t>
            </a:r>
            <a:endParaRPr lang="cs-CZ" sz="3800" dirty="0" smtClean="0"/>
          </a:p>
          <a:p>
            <a:r>
              <a:rPr lang="cs-CZ" sz="3800" dirty="0" smtClean="0"/>
              <a:t>Pokud </a:t>
            </a:r>
            <a:r>
              <a:rPr lang="cs-CZ" sz="3800" dirty="0"/>
              <a:t>se dostaví nepříjemné pocity a myšlenky, snažte se odvést pozornost jinam a koncentrujte se na to. </a:t>
            </a:r>
            <a:endParaRPr lang="cs-CZ" sz="3800" dirty="0" smtClean="0"/>
          </a:p>
          <a:p>
            <a:r>
              <a:rPr lang="cs-CZ" sz="3800" dirty="0" smtClean="0"/>
              <a:t>Dělejte </a:t>
            </a:r>
            <a:r>
              <a:rPr lang="cs-CZ" sz="3800" dirty="0"/>
              <a:t>relaxační cvičení. </a:t>
            </a:r>
            <a:endParaRPr lang="cs-CZ" sz="3800" dirty="0" smtClean="0"/>
          </a:p>
          <a:p>
            <a:r>
              <a:rPr lang="cs-CZ" sz="3800" dirty="0" smtClean="0"/>
              <a:t>V </a:t>
            </a:r>
            <a:r>
              <a:rPr lang="cs-CZ" sz="3800" dirty="0"/>
              <a:t>případě nepříjemných fyziologických pocitů si představce situace či místa, kdy jste se cítili fyzicky dobře. </a:t>
            </a:r>
            <a:endParaRPr lang="cs-CZ" sz="3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9006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Největší chyby řečníků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Neudržování očního kontaktu</a:t>
            </a:r>
          </a:p>
          <a:p>
            <a:pPr lvl="0"/>
            <a:r>
              <a:rPr lang="cs-CZ" dirty="0" smtClean="0"/>
              <a:t>Nervózní přecházení sem a tam, stání strnule na místě</a:t>
            </a:r>
          </a:p>
          <a:p>
            <a:pPr lvl="0"/>
            <a:r>
              <a:rPr lang="cs-CZ" dirty="0" smtClean="0"/>
              <a:t>Příliš rychlé mluvení (pomalu, potichu), drmolení, monotónní projev</a:t>
            </a:r>
          </a:p>
          <a:p>
            <a:r>
              <a:rPr lang="cs-CZ" dirty="0" smtClean="0"/>
              <a:t>Časté nahlížení do poznámek, nebo předčítání</a:t>
            </a:r>
          </a:p>
          <a:p>
            <a:pPr lvl="0"/>
            <a:r>
              <a:rPr lang="cs-CZ" dirty="0" smtClean="0"/>
              <a:t>Hrátky s rukama, s perem, částmi oděvu, vlasy…</a:t>
            </a:r>
          </a:p>
          <a:p>
            <a:pPr lvl="0"/>
            <a:r>
              <a:rPr lang="cs-CZ" dirty="0" smtClean="0"/>
              <a:t>Znuděný, nezaujatý, pohrdavý přístup</a:t>
            </a:r>
          </a:p>
          <a:p>
            <a:pPr lvl="0"/>
            <a:r>
              <a:rPr lang="cs-CZ" dirty="0" smtClean="0"/>
              <a:t>Parazitická, výplňová slova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Srovnejte postoj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Osoba 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Stojí vzpřímeně</a:t>
            </a:r>
          </a:p>
          <a:p>
            <a:r>
              <a:rPr lang="cs-CZ" dirty="0" smtClean="0"/>
              <a:t>Dobrý oční kontakt</a:t>
            </a:r>
          </a:p>
          <a:p>
            <a:r>
              <a:rPr lang="cs-CZ" dirty="0"/>
              <a:t>Dívá se před sebe</a:t>
            </a:r>
          </a:p>
          <a:p>
            <a:r>
              <a:rPr lang="cs-CZ" dirty="0" smtClean="0"/>
              <a:t>Usmívá se</a:t>
            </a:r>
          </a:p>
          <a:p>
            <a:r>
              <a:rPr lang="cs-CZ" dirty="0" smtClean="0"/>
              <a:t>Mluví nahlas</a:t>
            </a:r>
          </a:p>
          <a:p>
            <a:r>
              <a:rPr lang="cs-CZ" dirty="0" smtClean="0"/>
              <a:t>Je zaujatá pro věc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Osoba b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Je nahrbená</a:t>
            </a:r>
          </a:p>
          <a:p>
            <a:r>
              <a:rPr lang="cs-CZ" dirty="0" smtClean="0"/>
              <a:t>Má skloněnou hlavu</a:t>
            </a:r>
          </a:p>
          <a:p>
            <a:r>
              <a:rPr lang="cs-CZ" dirty="0" smtClean="0"/>
              <a:t>Dívá se do země</a:t>
            </a:r>
          </a:p>
          <a:p>
            <a:r>
              <a:rPr lang="cs-CZ" dirty="0" smtClean="0"/>
              <a:t>Tvář je bez výrazu</a:t>
            </a:r>
          </a:p>
          <a:p>
            <a:r>
              <a:rPr lang="cs-CZ" dirty="0" smtClean="0"/>
              <a:t>Mluví potichu</a:t>
            </a:r>
          </a:p>
          <a:p>
            <a:r>
              <a:rPr lang="cs-CZ" dirty="0" smtClean="0"/>
              <a:t>Dívá se na hodinky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41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Rušivé aktivity řečníků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Základní postoj typu „Tyranosaurus </a:t>
            </a:r>
            <a:r>
              <a:rPr lang="cs-CZ" dirty="0" err="1" smtClean="0"/>
              <a:t>Rex</a:t>
            </a:r>
            <a:r>
              <a:rPr lang="cs-CZ" dirty="0" smtClean="0"/>
              <a:t>“ - ruce před tělem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Pavouk na zrcadle – konečky prstů se dotýkají</a:t>
            </a:r>
          </a:p>
          <a:p>
            <a:r>
              <a:rPr lang="cs-CZ" dirty="0" smtClean="0"/>
              <a:t>Milosrdné sestry – sepnuté ruce</a:t>
            </a:r>
          </a:p>
          <a:p>
            <a:r>
              <a:rPr lang="cs-CZ" dirty="0" smtClean="0"/>
              <a:t>Podpalovač – zuřivé mnutí rukou</a:t>
            </a:r>
          </a:p>
          <a:p>
            <a:r>
              <a:rPr lang="cs-CZ" dirty="0" smtClean="0"/>
              <a:t>Pán prstenů – točení a tahání za prsten</a:t>
            </a:r>
          </a:p>
          <a:p>
            <a:r>
              <a:rPr lang="cs-CZ" dirty="0" smtClean="0"/>
              <a:t>Umývač rukou – tření rukou</a:t>
            </a:r>
          </a:p>
          <a:p>
            <a:r>
              <a:rPr lang="cs-CZ" dirty="0" smtClean="0"/>
              <a:t>Natahovač manžet – povytahuje oblečení</a:t>
            </a:r>
          </a:p>
        </p:txBody>
      </p:sp>
    </p:spTree>
    <p:extLst>
      <p:ext uri="{BB962C8B-B14F-4D97-AF65-F5344CB8AC3E}">
        <p14:creationId xmlns:p14="http://schemas.microsoft.com/office/powerpoint/2010/main" val="227524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Otevřít dveře (open up)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6 důležitých vlastností pro ovládnutí umění prezentace</a:t>
            </a:r>
            <a:r>
              <a:rPr lang="cs-CZ" dirty="0"/>
              <a:t>:</a:t>
            </a:r>
            <a:endParaRPr lang="cs-CZ" dirty="0" smtClean="0"/>
          </a:p>
          <a:p>
            <a:r>
              <a:rPr lang="cs-CZ" dirty="0" smtClean="0"/>
              <a:t>Připravený (</a:t>
            </a:r>
            <a:r>
              <a:rPr lang="cs-CZ" b="1" dirty="0" err="1" smtClean="0"/>
              <a:t>O</a:t>
            </a:r>
            <a:r>
              <a:rPr lang="cs-CZ" dirty="0" err="1" smtClean="0"/>
              <a:t>rganized</a:t>
            </a:r>
            <a:r>
              <a:rPr lang="cs-CZ" dirty="0" smtClean="0"/>
              <a:t>) – působí to sebejistě a dojmem, že máte vše pod kontrolou</a:t>
            </a:r>
          </a:p>
          <a:p>
            <a:r>
              <a:rPr lang="cs-CZ" dirty="0" smtClean="0"/>
              <a:t>Zanícený (</a:t>
            </a:r>
            <a:r>
              <a:rPr lang="cs-CZ" b="1" dirty="0" err="1" smtClean="0"/>
              <a:t>P</a:t>
            </a:r>
            <a:r>
              <a:rPr lang="cs-CZ" dirty="0" err="1" smtClean="0"/>
              <a:t>assionate</a:t>
            </a:r>
            <a:r>
              <a:rPr lang="cs-CZ" dirty="0" smtClean="0"/>
              <a:t>) – z přednášejícího musí vyzařovat nadšení a jistota, je nutné nadchnout publikum</a:t>
            </a:r>
          </a:p>
          <a:p>
            <a:r>
              <a:rPr lang="cs-CZ" dirty="0" smtClean="0"/>
              <a:t>Okouzlující (</a:t>
            </a:r>
            <a:r>
              <a:rPr lang="cs-CZ" b="1" dirty="0" err="1" smtClean="0"/>
              <a:t>E</a:t>
            </a:r>
            <a:r>
              <a:rPr lang="cs-CZ" dirty="0" err="1" smtClean="0"/>
              <a:t>ngaging</a:t>
            </a:r>
            <a:r>
              <a:rPr lang="cs-CZ" dirty="0" smtClean="0"/>
              <a:t>) – snaha o okouzlení každého posluchače</a:t>
            </a:r>
          </a:p>
          <a:p>
            <a:r>
              <a:rPr lang="cs-CZ" dirty="0" smtClean="0"/>
              <a:t>Přirozený (</a:t>
            </a:r>
            <a:r>
              <a:rPr lang="cs-CZ" b="1" dirty="0" smtClean="0"/>
              <a:t>N</a:t>
            </a:r>
            <a:r>
              <a:rPr lang="cs-CZ" dirty="0" smtClean="0"/>
              <a:t>atural) – sdělení musí budit dojem normální uvolněné konverzace</a:t>
            </a:r>
          </a:p>
          <a:p>
            <a:r>
              <a:rPr lang="cs-CZ" dirty="0" smtClean="0"/>
              <a:t>Rozumět svému publiku (</a:t>
            </a:r>
            <a:r>
              <a:rPr lang="cs-CZ" b="1" dirty="0" err="1" smtClean="0"/>
              <a:t>U</a:t>
            </a:r>
            <a:r>
              <a:rPr lang="cs-CZ" dirty="0" err="1" smtClean="0"/>
              <a:t>nderstand</a:t>
            </a:r>
            <a:r>
              <a:rPr lang="cs-CZ" dirty="0" smtClean="0"/>
              <a:t>) </a:t>
            </a:r>
          </a:p>
          <a:p>
            <a:r>
              <a:rPr lang="cs-CZ" dirty="0" smtClean="0"/>
              <a:t>Získat praxi (</a:t>
            </a:r>
            <a:r>
              <a:rPr lang="cs-CZ" b="1" dirty="0" err="1" smtClean="0"/>
              <a:t>P</a:t>
            </a:r>
            <a:r>
              <a:rPr lang="cs-CZ" dirty="0" err="1" smtClean="0"/>
              <a:t>ractice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2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možnosti než </a:t>
            </a:r>
            <a:r>
              <a:rPr lang="cs-CZ" dirty="0" err="1" smtClean="0"/>
              <a:t>powerpoint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Mluvit spatra – TED –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ted.com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 smtClean="0">
                <a:hlinkClick r:id="rId3"/>
              </a:rPr>
              <a:t>ukázka </a:t>
            </a:r>
            <a:r>
              <a:rPr lang="cs-CZ" dirty="0" smtClean="0"/>
              <a:t>z vystoupení)</a:t>
            </a:r>
          </a:p>
          <a:p>
            <a:r>
              <a:rPr lang="cs-CZ" dirty="0" smtClean="0"/>
              <a:t>Použít pouze obrázky</a:t>
            </a:r>
          </a:p>
          <a:p>
            <a:r>
              <a:rPr lang="cs-CZ" dirty="0" err="1" smtClean="0"/>
              <a:t>Prezi</a:t>
            </a:r>
            <a:r>
              <a:rPr lang="cs-CZ" dirty="0" smtClean="0"/>
              <a:t> – </a:t>
            </a:r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prezi.com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 smtClean="0">
                <a:hlinkClick r:id="rId5"/>
              </a:rPr>
              <a:t>příklad</a:t>
            </a:r>
            <a:r>
              <a:rPr lang="cs-CZ" dirty="0" smtClean="0"/>
              <a:t> prezentace v </a:t>
            </a:r>
            <a:r>
              <a:rPr lang="cs-CZ" dirty="0" err="1" smtClean="0"/>
              <a:t>Prezi</a:t>
            </a:r>
            <a:r>
              <a:rPr lang="cs-CZ" dirty="0" smtClean="0"/>
              <a:t>)</a:t>
            </a:r>
          </a:p>
          <a:p>
            <a:r>
              <a:rPr lang="cs-CZ" dirty="0" smtClean="0"/>
              <a:t>Další prezentační nástroje - </a:t>
            </a:r>
            <a:r>
              <a:rPr lang="cs-CZ" dirty="0">
                <a:hlinkClick r:id="rId6"/>
              </a:rPr>
              <a:t>http://nastroje.knihovna.cz/nastroje/prezentace-informaci.html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BARKER, A. </a:t>
            </a:r>
            <a:r>
              <a:rPr lang="cs-CZ" i="1" dirty="0" smtClean="0"/>
              <a:t>Umíte přesvědčit</a:t>
            </a:r>
            <a:r>
              <a:rPr lang="cs-CZ" dirty="0" smtClean="0"/>
              <a:t>. 2. </a:t>
            </a:r>
            <a:r>
              <a:rPr lang="cs-CZ" dirty="0" err="1" smtClean="0"/>
              <a:t>vyd</a:t>
            </a:r>
            <a:r>
              <a:rPr lang="cs-CZ" dirty="0" smtClean="0"/>
              <a:t>. Brno: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2007. ISBN 80-251-1600-5.</a:t>
            </a:r>
          </a:p>
          <a:p>
            <a:r>
              <a:rPr lang="cs-CZ" dirty="0" smtClean="0"/>
              <a:t>BĚLOHLÁVKOVÁ, V. </a:t>
            </a:r>
            <a:r>
              <a:rPr lang="cs-CZ" i="1" dirty="0" smtClean="0"/>
              <a:t>33 základních rad jak úspěšně prezentovat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Brno: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2004. ISBN 80-251-0326-9.</a:t>
            </a:r>
          </a:p>
          <a:p>
            <a:r>
              <a:rPr lang="cs-CZ" dirty="0" smtClean="0"/>
              <a:t>HIERHOLD, E. </a:t>
            </a:r>
            <a:r>
              <a:rPr lang="cs-CZ" i="1" dirty="0" smtClean="0"/>
              <a:t>Rétorika a prezentace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r>
              <a:rPr lang="cs-CZ" dirty="0" smtClean="0"/>
              <a:t>, 2005. ISBN 80-247-0782-9.</a:t>
            </a:r>
          </a:p>
          <a:p>
            <a:r>
              <a:rPr lang="cs-CZ" dirty="0" smtClean="0"/>
              <a:t>HOSPODÁŘOVÁ, I. </a:t>
            </a:r>
            <a:r>
              <a:rPr lang="cs-CZ" i="1" dirty="0" smtClean="0"/>
              <a:t>Prezentační dovednosti</a:t>
            </a:r>
            <a:r>
              <a:rPr lang="cs-CZ" dirty="0" smtClean="0"/>
              <a:t>. 2.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Kernberg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2007.</a:t>
            </a:r>
            <a:r>
              <a:rPr lang="cs-CZ" i="1" dirty="0" smtClean="0"/>
              <a:t> </a:t>
            </a:r>
            <a:r>
              <a:rPr lang="cs-CZ" dirty="0" smtClean="0"/>
              <a:t>ISBN 80-903962-9-6.</a:t>
            </a:r>
          </a:p>
          <a:p>
            <a:r>
              <a:rPr lang="cs-CZ" sz="2900" dirty="0" smtClean="0"/>
              <a:t>KOEGEL</a:t>
            </a:r>
            <a:r>
              <a:rPr lang="cs-CZ" sz="2900" dirty="0"/>
              <a:t>, </a:t>
            </a:r>
            <a:r>
              <a:rPr lang="cs-CZ" sz="2900" dirty="0" err="1"/>
              <a:t>Timothy</a:t>
            </a:r>
            <a:r>
              <a:rPr lang="cs-CZ" sz="2900" dirty="0"/>
              <a:t> J. </a:t>
            </a:r>
            <a:r>
              <a:rPr lang="cs-CZ" sz="2900" i="1" dirty="0"/>
              <a:t>Špičková prezentace: jak zaujmout a přesvědčit posluchače. </a:t>
            </a:r>
            <a:r>
              <a:rPr lang="cs-CZ" sz="2900" dirty="0"/>
              <a:t>Vyd. 1. Brno: </a:t>
            </a:r>
            <a:r>
              <a:rPr lang="cs-CZ" sz="2900" dirty="0" err="1"/>
              <a:t>Computer</a:t>
            </a:r>
            <a:r>
              <a:rPr lang="cs-CZ" sz="2900" dirty="0"/>
              <a:t> </a:t>
            </a:r>
            <a:r>
              <a:rPr lang="cs-CZ" sz="2900" dirty="0" err="1"/>
              <a:t>Press</a:t>
            </a:r>
            <a:r>
              <a:rPr lang="cs-CZ" sz="2900" dirty="0"/>
              <a:t>, 2009, </a:t>
            </a:r>
            <a:r>
              <a:rPr lang="cs-CZ" sz="2900" dirty="0" err="1"/>
              <a:t>vii</a:t>
            </a:r>
            <a:r>
              <a:rPr lang="cs-CZ" sz="2900" dirty="0"/>
              <a:t>, 180 s. ISBN 9788025120088.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Před prezentací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Čeho chci prezentací dosáhnout? (přesvědčovat O ČEM, informovat O ČEM, obhájit CO…)</a:t>
            </a:r>
          </a:p>
          <a:p>
            <a:r>
              <a:rPr lang="cs-CZ" dirty="0" smtClean="0"/>
              <a:t>Kdo bude mé publikum? Komu je prezentace určena?</a:t>
            </a:r>
          </a:p>
          <a:p>
            <a:r>
              <a:rPr lang="cs-CZ" dirty="0" smtClean="0"/>
              <a:t>Proč by mě mělo poslouchat? Jaké jsou jeho zájmy?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pravidlo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4800" dirty="0" smtClean="0"/>
              <a:t>Řekněte, co budete říkat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800" dirty="0" smtClean="0"/>
              <a:t>ŘEKNĚTE TO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800" dirty="0" smtClean="0"/>
              <a:t>Řekněte, co jste řekli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Pravidlo 100/80/20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Chcete říct 100%</a:t>
            </a:r>
          </a:p>
          <a:p>
            <a:r>
              <a:rPr lang="cs-CZ" dirty="0" smtClean="0"/>
              <a:t>Ve skutečnosti řeknete 80%</a:t>
            </a:r>
          </a:p>
          <a:p>
            <a:endParaRPr lang="cs-CZ" dirty="0" smtClean="0"/>
          </a:p>
          <a:p>
            <a:r>
              <a:rPr lang="cs-CZ" dirty="0" smtClean="0"/>
              <a:t>Ale jen 20% si publikum zapamatuje!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pro vytvoření vztahu s publikem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Mluvte o tom, co je zajímá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Použijte příběhy, příklady, humor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Ze všeho nejdůležitější je oční kontakt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Slova namířená k neživým předmětům jsou plýtvání časem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Úsměv uvolňuje napětí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Hned od začátku používejte jména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Postavte se na vlastní nohy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Využijte aktuálních informací z médií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Nezapomeňte na sílu humoru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Mějte je přečtené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Zapojte je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43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Vyprávějte příběhy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Příběhy jsou zajímavé a velmi dobře zapamatovatelné</a:t>
            </a:r>
          </a:p>
          <a:p>
            <a:r>
              <a:rPr lang="cs-CZ" dirty="0" smtClean="0"/>
              <a:t>Umožňují ukázat paralelu mezi vaším tématem a příběhem</a:t>
            </a:r>
          </a:p>
          <a:p>
            <a:r>
              <a:rPr lang="cs-CZ" dirty="0" smtClean="0"/>
              <a:t>Vyprávějte příběhy, které vaší prezentaci podpoří</a:t>
            </a:r>
          </a:p>
          <a:p>
            <a:r>
              <a:rPr lang="cs-CZ" dirty="0" smtClean="0"/>
              <a:t>Ideální jsou příběhy, které jste sami prožili</a:t>
            </a:r>
          </a:p>
          <a:p>
            <a:r>
              <a:rPr lang="cs-CZ" dirty="0" smtClean="0"/>
              <a:t>Ale sáhnout se dá i do historie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116360"/>
          </a:xfrm>
        </p:spPr>
        <p:txBody>
          <a:bodyPr/>
          <a:lstStyle/>
          <a:p>
            <a:r>
              <a:rPr lang="cs-CZ" dirty="0" smtClean="0"/>
              <a:t>Obrázek komunikuje</a:t>
            </a:r>
            <a:endParaRPr lang="cs-CZ" dirty="0"/>
          </a:p>
        </p:txBody>
      </p:sp>
      <p:pic>
        <p:nvPicPr>
          <p:cNvPr id="4" name="Zástupný symbol pro obsah 3" descr="obrazek P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196752"/>
            <a:ext cx="8136904" cy="54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1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306</TotalTime>
  <Words>1456</Words>
  <Application>Microsoft Office PowerPoint</Application>
  <PresentationFormat>Předvádění na obrazovce (4:3)</PresentationFormat>
  <Paragraphs>211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Motiv1</vt:lpstr>
      <vt:lpstr>Prezentační dovednosti</vt:lpstr>
      <vt:lpstr>Příležitost pro prezentaci na vŠ</vt:lpstr>
      <vt:lpstr>Otevřít dveře (open up)</vt:lpstr>
      <vt:lpstr>Otázky Před prezentací</vt:lpstr>
      <vt:lpstr>základní pravidlo prezentace</vt:lpstr>
      <vt:lpstr>Pravidlo 100/80/20</vt:lpstr>
      <vt:lpstr>Pravidla pro vytvoření vztahu s publikem</vt:lpstr>
      <vt:lpstr>Vyprávějte příběhy</vt:lpstr>
      <vt:lpstr>Obrázek komunikuje</vt:lpstr>
      <vt:lpstr>Skladba prezentace</vt:lpstr>
      <vt:lpstr>úvod</vt:lpstr>
      <vt:lpstr>Úvod – na co nezapomenout</vt:lpstr>
      <vt:lpstr>JAK BY ÚVOD VYPADAT NEMĚL</vt:lpstr>
      <vt:lpstr>Hlavní sdělení</vt:lpstr>
      <vt:lpstr>Závěr prezentace</vt:lpstr>
      <vt:lpstr>Otázky a odpovědi</vt:lpstr>
      <vt:lpstr>Získání času</vt:lpstr>
      <vt:lpstr>V powerpointu se doporučuje</vt:lpstr>
      <vt:lpstr>Nejzávažnější chyby s powerpointem</vt:lpstr>
      <vt:lpstr>Pomocné prostředky</vt:lpstr>
      <vt:lpstr>Pomocné prostředky</vt:lpstr>
      <vt:lpstr>Pomocné prostředky</vt:lpstr>
      <vt:lpstr>Optimalizace verbálního projevu</vt:lpstr>
      <vt:lpstr>Oblečení a doplňky</vt:lpstr>
      <vt:lpstr>Tréma a jak na ní</vt:lpstr>
      <vt:lpstr>Sedmero zvládnutí trémy</vt:lpstr>
      <vt:lpstr>Největší chyby řečníků</vt:lpstr>
      <vt:lpstr>Srovnejte postoj</vt:lpstr>
      <vt:lpstr>Rušivé aktivity řečníků</vt:lpstr>
      <vt:lpstr>Jiné možnosti než powerpoint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Prezentační dovednosti</dc:title>
  <dc:creator>DELL1</dc:creator>
  <cp:lastModifiedBy>Iva Zadražilová</cp:lastModifiedBy>
  <cp:revision>47</cp:revision>
  <dcterms:created xsi:type="dcterms:W3CDTF">2012-05-09T18:04:42Z</dcterms:created>
  <dcterms:modified xsi:type="dcterms:W3CDTF">2013-05-03T06:54:45Z</dcterms:modified>
</cp:coreProperties>
</file>