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  <p:sldMasterId id="2147483661" r:id="rId4"/>
    <p:sldMasterId id="2147483663" r:id="rId5"/>
  </p:sldMasterIdLst>
  <p:notesMasterIdLst>
    <p:notesMasterId r:id="rId26"/>
  </p:notesMasterIdLst>
  <p:handoutMasterIdLst>
    <p:handoutMasterId r:id="rId27"/>
  </p:handoutMasterIdLst>
  <p:sldIdLst>
    <p:sldId id="331" r:id="rId6"/>
    <p:sldId id="311" r:id="rId7"/>
    <p:sldId id="322" r:id="rId8"/>
    <p:sldId id="315" r:id="rId9"/>
    <p:sldId id="318" r:id="rId10"/>
    <p:sldId id="317" r:id="rId11"/>
    <p:sldId id="330" r:id="rId12"/>
    <p:sldId id="319" r:id="rId13"/>
    <p:sldId id="324" r:id="rId14"/>
    <p:sldId id="325" r:id="rId15"/>
    <p:sldId id="326" r:id="rId16"/>
    <p:sldId id="327" r:id="rId17"/>
    <p:sldId id="328" r:id="rId18"/>
    <p:sldId id="329" r:id="rId19"/>
    <p:sldId id="320" r:id="rId20"/>
    <p:sldId id="323" r:id="rId21"/>
    <p:sldId id="312" r:id="rId22"/>
    <p:sldId id="313" r:id="rId23"/>
    <p:sldId id="321" r:id="rId24"/>
    <p:sldId id="332" r:id="rId2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E4E4E4"/>
    <a:srgbClr val="ECECEC"/>
    <a:srgbClr val="DBDBDB"/>
    <a:srgbClr val="F5F5F5"/>
    <a:srgbClr val="F8F8F8"/>
    <a:srgbClr val="EAEAEA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9" autoAdjust="0"/>
    <p:restoredTop sz="91600" autoAdjust="0"/>
  </p:normalViewPr>
  <p:slideViewPr>
    <p:cSldViewPr snapToGrid="0">
      <p:cViewPr varScale="1">
        <p:scale>
          <a:sx n="103" d="100"/>
          <a:sy n="103" d="100"/>
        </p:scale>
        <p:origin x="-21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EE559051-0EE0-4918-850D-3F9C41B801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602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F919826-6F79-4D20-87DC-9CC6B16220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891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A7329FB-8FB6-4689-A4E0-95EED5444CCA}" type="slidenum">
              <a:rPr lang="cs-CZ" sz="1200" smtClean="0">
                <a:latin typeface="Arial" charset="0"/>
              </a:rPr>
              <a:pPr eaLnBrk="1" hangingPunct="1"/>
              <a:t>2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19C263-D102-42CA-A801-4FDABC92CB65}" type="slidenum">
              <a:rPr lang="cs-CZ" sz="1200" smtClean="0">
                <a:latin typeface="Arial" charset="0"/>
              </a:rPr>
              <a:pPr eaLnBrk="1" hangingPunct="1"/>
              <a:t>11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19C263-D102-42CA-A801-4FDABC92CB65}" type="slidenum">
              <a:rPr lang="cs-CZ" sz="1200" smtClean="0">
                <a:latin typeface="Arial" charset="0"/>
              </a:rPr>
              <a:pPr eaLnBrk="1" hangingPunct="1"/>
              <a:t>12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19C263-D102-42CA-A801-4FDABC92CB65}" type="slidenum">
              <a:rPr lang="cs-CZ" sz="1200" smtClean="0">
                <a:latin typeface="Arial" charset="0"/>
              </a:rPr>
              <a:pPr eaLnBrk="1" hangingPunct="1"/>
              <a:t>13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19C263-D102-42CA-A801-4FDABC92CB65}" type="slidenum">
              <a:rPr lang="cs-CZ" sz="1200" smtClean="0">
                <a:latin typeface="Arial" charset="0"/>
              </a:rPr>
              <a:pPr eaLnBrk="1" hangingPunct="1"/>
              <a:t>14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01BBFCE-9861-4406-85E2-9E6B0884B692}" type="slidenum">
              <a:rPr lang="cs-CZ" sz="1200" smtClean="0">
                <a:latin typeface="Arial" charset="0"/>
              </a:rPr>
              <a:pPr eaLnBrk="1" hangingPunct="1"/>
              <a:t>15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4623E4C-C66D-4148-A5D7-BAA3318E6E2D}" type="slidenum">
              <a:rPr lang="cs-CZ" sz="1200" smtClean="0">
                <a:latin typeface="Arial" charset="0"/>
              </a:rPr>
              <a:pPr eaLnBrk="1" hangingPunct="1"/>
              <a:t>16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4A12AEF-88F9-42D9-B134-CA2EA0D3404C}" type="slidenum">
              <a:rPr lang="cs-CZ" sz="1200" smtClean="0">
                <a:latin typeface="Arial" charset="0"/>
              </a:rPr>
              <a:pPr eaLnBrk="1" hangingPunct="1"/>
              <a:t>17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AFCB2E2-E279-42E2-AA21-2B1684E4FF01}" type="slidenum">
              <a:rPr lang="cs-CZ" sz="1200" smtClean="0">
                <a:latin typeface="Arial" charset="0"/>
              </a:rPr>
              <a:pPr eaLnBrk="1" hangingPunct="1"/>
              <a:t>18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72BBFD7-D4FB-42E1-96F5-6126E35D4A33}" type="slidenum">
              <a:rPr lang="cs-CZ" sz="1200" smtClean="0">
                <a:latin typeface="Arial" charset="0"/>
              </a:rPr>
              <a:pPr eaLnBrk="1" hangingPunct="1"/>
              <a:t>19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3385766-FD89-4D3C-B596-98F6F8D3A751}" type="slidenum">
              <a:rPr lang="cs-CZ" sz="1200" smtClean="0">
                <a:latin typeface="Arial" charset="0"/>
              </a:rPr>
              <a:pPr eaLnBrk="1" hangingPunct="1"/>
              <a:t>3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FD0C5DF-1785-4221-B5F5-B657CB4652EE}" type="slidenum">
              <a:rPr lang="cs-CZ" sz="1200" smtClean="0">
                <a:latin typeface="Arial" charset="0"/>
              </a:rPr>
              <a:pPr eaLnBrk="1" hangingPunct="1"/>
              <a:t>4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224CB79-56ED-4319-A4B1-91FDB8381950}" type="slidenum">
              <a:rPr lang="cs-CZ" sz="1200" smtClean="0">
                <a:latin typeface="Arial" charset="0"/>
              </a:rPr>
              <a:pPr eaLnBrk="1" hangingPunct="1"/>
              <a:t>5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86B16AF-1377-4D32-A10C-15F350BC42BB}" type="slidenum">
              <a:rPr lang="cs-CZ" sz="1200" smtClean="0">
                <a:latin typeface="Arial" charset="0"/>
              </a:rPr>
              <a:pPr eaLnBrk="1" hangingPunct="1"/>
              <a:t>6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724A39D-777B-4C59-ACD1-56D7D67CB556}" type="slidenum">
              <a:rPr lang="cs-CZ" sz="1200" smtClean="0">
                <a:latin typeface="Arial" charset="0"/>
              </a:rPr>
              <a:pPr eaLnBrk="1" hangingPunct="1"/>
              <a:t>7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19C263-D102-42CA-A801-4FDABC92CB65}" type="slidenum">
              <a:rPr lang="cs-CZ" sz="1200" smtClean="0">
                <a:latin typeface="Arial" charset="0"/>
              </a:rPr>
              <a:pPr eaLnBrk="1" hangingPunct="1"/>
              <a:t>8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19C263-D102-42CA-A801-4FDABC92CB65}" type="slidenum">
              <a:rPr lang="cs-CZ" sz="1200" smtClean="0">
                <a:latin typeface="Arial" charset="0"/>
              </a:rPr>
              <a:pPr eaLnBrk="1" hangingPunct="1"/>
              <a:t>9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19C263-D102-42CA-A801-4FDABC92CB65}" type="slidenum">
              <a:rPr lang="cs-CZ" sz="1200" smtClean="0">
                <a:latin typeface="Arial" charset="0"/>
              </a:rPr>
              <a:pPr eaLnBrk="1" hangingPunct="1"/>
              <a:t>10</a:t>
            </a:fld>
            <a:endParaRPr lang="cs-CZ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7A7C1-0F8B-40C7-AA52-A1015D9BF4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9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4EB15-8E3A-4554-9C0E-7F5D631660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41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3DCB7-5932-4687-805A-A3D448908A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131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D5F50-100C-46CF-90B4-EA9B819BAF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099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DEE19-ED6A-40C3-BC88-8EB3F2F05C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781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27034-7896-41EE-9DBA-DF9112041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92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03742-6EC0-4AD9-B436-99BC237B08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435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9861E-B416-41AB-BB01-F718D53FC2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01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A5879-E1C6-4E81-9A72-9E0B754BEF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547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F30E1-6734-4BC3-90C4-578775D2E8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634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9C563-AB05-4916-A7BB-55F3C392E2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14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2B560-AFA9-470A-9156-F580EFDBCE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950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5B87-BC45-4C35-B02C-63657102A5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313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39EC-FD7A-4FEB-8199-729D83F67E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974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9F7C5-7ADB-4870-B2D3-2BECE9BC5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574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FEB0E-ECA1-43A4-A3DB-B4FC5B6DBF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0232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FAC11-2301-4C8C-9F8B-B9ED4711F4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6082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4A79A-4F17-4D67-AFE8-79D0EDC75B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9294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28737-F0B6-4C0C-82B1-D8376493B8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899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1DA6D-9034-40EE-8E83-408E8BD7D5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5798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66218-FCEE-4572-8FAE-965293F691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0660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AD743-8572-407A-9892-B8ABA3840C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50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6C39-8FBD-4083-B8E3-A961BEF44A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6752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59C26-8274-4925-AB29-B5CA2B030B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9674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6EDC2-3B4B-442B-B4D0-907EFDF75A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3921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85431-9621-410E-9892-F8161ECCB6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1928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20412-7ADE-4955-B553-E63257EFC5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8345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326A7-4A6A-4C38-B9B8-8E891BA5C5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9753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AF579-9C26-4338-91AF-5FE545A291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504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010EF-164D-4EAA-BAF3-CA502CD0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0125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5F6E2-174C-42B1-A1A9-ED69AB3159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1279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33236-F34E-44B9-8839-F0FA8074CC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848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E2B57-60BE-4470-A433-FEDF62970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3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C9241-2E74-4462-A745-E65EB80F87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0992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7C745-4F34-4482-A2BF-566E36B4B9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5453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3EE59-7387-4097-8DD7-54936C2EC4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5639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2B179-3A50-4153-9458-0DB05D3DF6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3764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334C-2B0C-4CE3-907B-9EB1B5EDD2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010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D8D6F-7F1C-47F2-9D7E-131378D55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018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77A1A-EAEF-49FF-A0B0-ADD64A506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9855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46D37-1171-4F69-B170-74F730139F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0307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F0709-D70E-471E-8280-ECA2DFB5A5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2495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AA384-B7C9-4ACE-AF80-5BFA4EC332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9283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4D06C-B105-46C9-B921-A0016E11DF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3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28284-A5EF-443C-9685-7D88084658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7007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F3FB8-E6D2-408A-BC17-FEED0DFD27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4538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9471-06BB-4848-A5B7-E1D3FC459F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919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3720F-8395-461D-A994-DA938923B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4764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B39FD-B3C0-4231-9E55-758D0F94DC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3798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76124-F759-45AC-96D5-92555980E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559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F22A5-1AF3-4942-8142-F1911A13B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315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99415-B25F-4AE1-8CAB-93F0699113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41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175EC-618C-493A-A593-687BD2017A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62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76013-3FCA-48ED-9AA3-3365F8A8C3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29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167F2-6E17-4C17-A346-1020DC8985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17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Tahoma" charset="0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2283711C-5D7D-41E9-8383-A2D2E7F39B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9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Tahoma" charset="0"/>
            </a:endParaRPr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F9575A64-7C5C-4D32-8226-98AC2A8382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  <p:sldLayoutId id="2147484365" r:id="rId10"/>
    <p:sldLayoutId id="214748436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Tahoma" charset="0"/>
            </a:endParaRPr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712F5F53-EF7B-416C-A799-EF69727D82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73" r:id="rId7"/>
    <p:sldLayoutId id="2147484374" r:id="rId8"/>
    <p:sldLayoutId id="2147484375" r:id="rId9"/>
    <p:sldLayoutId id="2147484376" r:id="rId10"/>
    <p:sldLayoutId id="214748437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Tahoma" charset="0"/>
            </a:endParaRPr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8ACEE16A-AD42-4D6A-8638-02A0802874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4" name="Picture 8" descr="OPVK_MU_vlevo_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378" r:id="rId2"/>
    <p:sldLayoutId id="2147484379" r:id="rId3"/>
    <p:sldLayoutId id="2147484380" r:id="rId4"/>
    <p:sldLayoutId id="2147484381" r:id="rId5"/>
    <p:sldLayoutId id="2147484382" r:id="rId6"/>
    <p:sldLayoutId id="2147484383" r:id="rId7"/>
    <p:sldLayoutId id="2147484384" r:id="rId8"/>
    <p:sldLayoutId id="2147484385" r:id="rId9"/>
    <p:sldLayoutId id="2147484386" r:id="rId10"/>
    <p:sldLayoutId id="21474843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Tahoma" charset="0"/>
            </a:endParaRPr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39D93E57-4E6A-4ACE-8B06-4C7E40B7B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127" name="Picture 8" descr="OPVK_MU_stred_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8" r:id="rId1"/>
    <p:sldLayoutId id="2147484389" r:id="rId2"/>
    <p:sldLayoutId id="2147484390" r:id="rId3"/>
    <p:sldLayoutId id="2147484391" r:id="rId4"/>
    <p:sldLayoutId id="2147484392" r:id="rId5"/>
    <p:sldLayoutId id="2147484393" r:id="rId6"/>
    <p:sldLayoutId id="2147484394" r:id="rId7"/>
    <p:sldLayoutId id="2147484395" r:id="rId8"/>
    <p:sldLayoutId id="2147484396" r:id="rId9"/>
    <p:sldLayoutId id="2147484397" r:id="rId10"/>
    <p:sldLayoutId id="21474843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rvp.cz/Knihovna/1.Pedagogicky_lexikon/K/Kompetence_u%C4%8Ditel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i-global.com/viewtitlesample.aspx?id=1207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F326A7-4A6A-4C38-B9B8-8E891BA5C5B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4" name="TextovéPole 6"/>
          <p:cNvSpPr txBox="1">
            <a:spLocks noChangeArrowheads="1"/>
          </p:cNvSpPr>
          <p:nvPr/>
        </p:nvSpPr>
        <p:spPr bwMode="auto">
          <a:xfrm>
            <a:off x="2475202" y="2992438"/>
            <a:ext cx="6843712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VIKBA32 Informační vzdělávání</a:t>
            </a:r>
          </a:p>
          <a:p>
            <a:pPr eaLnBrk="1" hangingPunct="1"/>
            <a:r>
              <a:rPr lang="cs-CZ" dirty="0" smtClean="0"/>
              <a:t>Knihovník </a:t>
            </a:r>
            <a:r>
              <a:rPr lang="cs-CZ" dirty="0"/>
              <a:t>– učitel/tutor?</a:t>
            </a:r>
          </a:p>
        </p:txBody>
      </p:sp>
      <p:sp>
        <p:nvSpPr>
          <p:cNvPr id="5" name="TextovéPole 7"/>
          <p:cNvSpPr txBox="1">
            <a:spLocks noChangeArrowheads="1"/>
          </p:cNvSpPr>
          <p:nvPr/>
        </p:nvSpPr>
        <p:spPr bwMode="auto">
          <a:xfrm>
            <a:off x="2475202" y="4256954"/>
            <a:ext cx="58696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sz="2000" dirty="0">
                <a:solidFill>
                  <a:srgbClr val="969696"/>
                </a:solidFill>
              </a:rPr>
              <a:t>Mgr. Jan Zikuška			</a:t>
            </a:r>
            <a:r>
              <a:rPr lang="cs-CZ" sz="2000" dirty="0" smtClean="0">
                <a:solidFill>
                  <a:srgbClr val="969696"/>
                </a:solidFill>
              </a:rPr>
              <a:t>5.4. 2013</a:t>
            </a:r>
            <a:endParaRPr lang="cs-CZ" sz="200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40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vyučovací jednotky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užívání různých vyučovacích metod</a:t>
            </a:r>
          </a:p>
          <a:p>
            <a:r>
              <a:rPr lang="cs-CZ" dirty="0"/>
              <a:t>vystupování učitele</a:t>
            </a:r>
          </a:p>
          <a:p>
            <a:r>
              <a:rPr lang="cs-CZ" dirty="0"/>
              <a:t>kladení otázek </a:t>
            </a:r>
          </a:p>
          <a:p>
            <a:r>
              <a:rPr lang="cs-CZ" dirty="0"/>
              <a:t>řízení diskuse </a:t>
            </a:r>
          </a:p>
          <a:p>
            <a:r>
              <a:rPr lang="cs-CZ" dirty="0"/>
              <a:t>učební úkoly </a:t>
            </a:r>
          </a:p>
          <a:p>
            <a:r>
              <a:rPr lang="cs-CZ" dirty="0"/>
              <a:t>kooperativní činnost </a:t>
            </a:r>
          </a:p>
          <a:p>
            <a:r>
              <a:rPr lang="cs-CZ" dirty="0"/>
              <a:t>aktivní učení </a:t>
            </a:r>
          </a:p>
          <a:p>
            <a:r>
              <a:rPr lang="cs-CZ" dirty="0"/>
              <a:t>využití pomůcek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36BE28-E074-419C-BA07-C664A4F5325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79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vyučovací jednotky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začátek hodiny </a:t>
            </a:r>
          </a:p>
          <a:p>
            <a:r>
              <a:rPr lang="cs-CZ" dirty="0"/>
              <a:t>vytvoření pozitivního očekávání </a:t>
            </a:r>
          </a:p>
          <a:p>
            <a:r>
              <a:rPr lang="cs-CZ" dirty="0"/>
              <a:t>hladké a plynulé přechody</a:t>
            </a:r>
          </a:p>
          <a:p>
            <a:r>
              <a:rPr lang="cs-CZ" dirty="0"/>
              <a:t>ukončení hodiny </a:t>
            </a:r>
          </a:p>
          <a:p>
            <a:r>
              <a:rPr lang="cs-CZ" dirty="0"/>
              <a:t>tempo a plynulost hodiny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36BE28-E074-419C-BA07-C664A4F5325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53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třídy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napomáhá procesu učení tím, že udržuje kladné postoje žáků k výuce </a:t>
            </a:r>
          </a:p>
          <a:p>
            <a:r>
              <a:rPr lang="cs-CZ" dirty="0"/>
              <a:t>vnitřní motivace </a:t>
            </a:r>
          </a:p>
          <a:p>
            <a:r>
              <a:rPr lang="cs-CZ" dirty="0"/>
              <a:t>vnější motivace </a:t>
            </a:r>
          </a:p>
          <a:p>
            <a:r>
              <a:rPr lang="cs-CZ" dirty="0"/>
              <a:t>očekávání úspěchu </a:t>
            </a:r>
          </a:p>
          <a:p>
            <a:endParaRPr lang="cs-CZ" dirty="0"/>
          </a:p>
          <a:p>
            <a:r>
              <a:rPr lang="cs-CZ" dirty="0"/>
              <a:t>vzájemná úcta a kontakt </a:t>
            </a:r>
          </a:p>
          <a:p>
            <a:r>
              <a:rPr lang="cs-CZ" dirty="0"/>
              <a:t>jít příkladem</a:t>
            </a:r>
          </a:p>
          <a:p>
            <a:r>
              <a:rPr lang="cs-CZ" dirty="0"/>
              <a:t>humor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36BE28-E074-419C-BA07-C664A4F53257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9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Kázeň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Příčiny nevhodného chování</a:t>
            </a:r>
          </a:p>
          <a:p>
            <a:r>
              <a:rPr lang="cs-CZ" dirty="0"/>
              <a:t>Budování autority</a:t>
            </a:r>
          </a:p>
          <a:p>
            <a:r>
              <a:rPr lang="cs-CZ" dirty="0"/>
              <a:t>Předcházení nežádoucímu chování žáků</a:t>
            </a:r>
          </a:p>
          <a:p>
            <a:r>
              <a:rPr lang="cs-CZ" dirty="0"/>
              <a:t>Užívaní </a:t>
            </a:r>
            <a:r>
              <a:rPr lang="cs-CZ" dirty="0" smtClean="0"/>
              <a:t>trestu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36BE28-E074-419C-BA07-C664A4F53257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12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prospěchu žáků (diagnostika)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formativní - zaměřené na podporu dalšího učení, zpětná vazba</a:t>
            </a:r>
          </a:p>
          <a:p>
            <a:r>
              <a:rPr lang="cs-CZ" sz="2200" dirty="0"/>
              <a:t>normativní - hodnocení relativního výkonu, ve vztahu k ostatním</a:t>
            </a:r>
          </a:p>
          <a:p>
            <a:r>
              <a:rPr lang="cs-CZ" sz="2200" dirty="0"/>
              <a:t>kriteriální - všichni, kdo dosáhli určité </a:t>
            </a:r>
            <a:r>
              <a:rPr lang="cs-CZ" sz="2200" dirty="0" smtClean="0"/>
              <a:t>úrovně</a:t>
            </a:r>
          </a:p>
          <a:p>
            <a:r>
              <a:rPr lang="cs-CZ" sz="2200" dirty="0" smtClean="0"/>
              <a:t>diagnostické </a:t>
            </a:r>
            <a:r>
              <a:rPr lang="cs-CZ" sz="2200" dirty="0"/>
              <a:t>- zaměřené na odhalení učebních obtíží</a:t>
            </a:r>
          </a:p>
          <a:p>
            <a:r>
              <a:rPr lang="cs-CZ" sz="2200" dirty="0"/>
              <a:t>interní </a:t>
            </a:r>
          </a:p>
          <a:p>
            <a:r>
              <a:rPr lang="cs-CZ" sz="2200" dirty="0"/>
              <a:t>externí </a:t>
            </a:r>
          </a:p>
          <a:p>
            <a:r>
              <a:rPr lang="cs-CZ" sz="2200" dirty="0"/>
              <a:t>neformální </a:t>
            </a:r>
          </a:p>
          <a:p>
            <a:r>
              <a:rPr lang="cs-CZ" sz="2200" dirty="0"/>
              <a:t>průběžné </a:t>
            </a:r>
          </a:p>
          <a:p>
            <a:r>
              <a:rPr lang="cs-CZ" sz="2200" dirty="0"/>
              <a:t>objektivní</a:t>
            </a:r>
            <a:endParaRPr lang="cs-CZ" sz="2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36BE28-E074-419C-BA07-C664A4F53257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06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Role tutora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Řídicí</a:t>
            </a:r>
            <a:r>
              <a:rPr lang="cs-CZ" smtClean="0"/>
              <a:t>  - organizační a administrativní schopnosti</a:t>
            </a:r>
          </a:p>
          <a:p>
            <a:r>
              <a:rPr lang="cs-CZ" b="1" smtClean="0"/>
              <a:t>Pedagogická</a:t>
            </a:r>
            <a:r>
              <a:rPr lang="cs-CZ" smtClean="0"/>
              <a:t> - komunikační dovednosti, schopnost motivovat , znalost metodiky distančního vzdělávání, odborné znalosti</a:t>
            </a:r>
          </a:p>
          <a:p>
            <a:r>
              <a:rPr lang="cs-CZ" b="1" smtClean="0"/>
              <a:t>Sociální</a:t>
            </a:r>
            <a:r>
              <a:rPr lang="cs-CZ" smtClean="0"/>
              <a:t> - vytvořit "přátelskou" atmosféru, sociální komunikace  </a:t>
            </a:r>
          </a:p>
          <a:p>
            <a:r>
              <a:rPr lang="cs-CZ" b="1" smtClean="0"/>
              <a:t>Technická</a:t>
            </a:r>
            <a:r>
              <a:rPr lang="cs-CZ" smtClean="0"/>
              <a:t> - znalost používaných studijních opor, znalost práce s používanými technickými prostředky a schopnost řešit jednoduché technické problémy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1BBC89-7A73-47E9-8945-6466EB413FA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Empatie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rebuchet MS" pitchFamily="34" charset="0"/>
              <a:buAutoNum type="arabicPeriod"/>
            </a:pPr>
            <a:r>
              <a:rPr lang="cs-CZ" dirty="0" smtClean="0"/>
              <a:t>ČÍSLO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dirty="0" smtClean="0"/>
              <a:t>BARVA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dirty="0" smtClean="0"/>
              <a:t>DEN V TÝDNU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dirty="0" smtClean="0"/>
              <a:t>SPORTOVEC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dirty="0" smtClean="0"/>
              <a:t>PŘEDMĚT VYUČOVANÝ NA KISK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dirty="0" smtClean="0"/>
              <a:t>TELEVIZNÍ SERIÁL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dirty="0" smtClean="0"/>
              <a:t>KNIHA</a:t>
            </a:r>
          </a:p>
          <a:p>
            <a:pPr marL="457200" indent="-457200">
              <a:buFont typeface="Trebuchet MS" pitchFamily="34" charset="0"/>
              <a:buAutoNum type="arabicPeriod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2854E0-418B-4318-9A6C-461103C16E11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90563" y="1200150"/>
            <a:ext cx="8229600" cy="398463"/>
          </a:xfrm>
        </p:spPr>
        <p:txBody>
          <a:bodyPr lIns="91440" rIns="91440" anchor="t"/>
          <a:lstStyle/>
          <a:p>
            <a:r>
              <a:rPr lang="cs-CZ" smtClean="0"/>
              <a:t>Standard lektora a knowledge mentora IV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D28C0A-87EA-4B29-9ECA-B93E8788E572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18437" name="Zástupný symbol pro obsah 2"/>
          <p:cNvSpPr>
            <a:spLocks noGrp="1"/>
          </p:cNvSpPr>
          <p:nvPr>
            <p:ph idx="1"/>
          </p:nvPr>
        </p:nvSpPr>
        <p:spPr>
          <a:xfrm>
            <a:off x="822325" y="2076450"/>
            <a:ext cx="7793038" cy="29781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2000" b="1" smtClean="0"/>
              <a:t>LEKTOR</a:t>
            </a:r>
          </a:p>
          <a:p>
            <a:pPr marL="0" indent="0">
              <a:buFont typeface="Wingdings" pitchFamily="2" charset="2"/>
              <a:buNone/>
            </a:pPr>
            <a:r>
              <a:rPr lang="cs-CZ" sz="2000" smtClean="0"/>
              <a:t>Této úrovně by měl dosáhnout každý, kdo se jakýmkoliv způsobem věnuje vzdělávacím aktivitám v oblasti informačního vzdělávání.</a:t>
            </a:r>
          </a:p>
          <a:p>
            <a:pPr marL="0" indent="0">
              <a:buFont typeface="Wingdings" pitchFamily="2" charset="2"/>
              <a:buNone/>
            </a:pPr>
            <a:endParaRPr lang="cs-CZ" sz="2000" smtClean="0"/>
          </a:p>
          <a:p>
            <a:pPr marL="0" indent="0">
              <a:buFont typeface="Wingdings" pitchFamily="2" charset="2"/>
              <a:buNone/>
            </a:pPr>
            <a:r>
              <a:rPr lang="cs-CZ" sz="2000" b="1" smtClean="0"/>
              <a:t>KNOWLEDGE MENTOR</a:t>
            </a:r>
          </a:p>
          <a:p>
            <a:pPr marL="0" indent="0">
              <a:buFont typeface="Wingdings" pitchFamily="2" charset="2"/>
              <a:buNone/>
            </a:pPr>
            <a:r>
              <a:rPr lang="cs-CZ" sz="2000" smtClean="0"/>
              <a:t>Úroveň přesahující základní úroveň Lektora  navýšenou o znalosti  a dovednosti v oblasti řízení, práce s lidskými zdroji, aktivní publicity a schopnosti participace v rámci profesní komunity.</a:t>
            </a:r>
          </a:p>
          <a:p>
            <a:pPr marL="0" indent="0">
              <a:buFont typeface="Wingdings" pitchFamily="2" charset="2"/>
              <a:buNone/>
            </a:pPr>
            <a:endParaRPr lang="cs-CZ" sz="2000" smtClean="0"/>
          </a:p>
          <a:p>
            <a:pPr marL="0" indent="0">
              <a:buFont typeface="Wingdings" pitchFamily="2" charset="2"/>
              <a:buNone/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90563" y="1200150"/>
            <a:ext cx="8229600" cy="398463"/>
          </a:xfrm>
        </p:spPr>
        <p:txBody>
          <a:bodyPr lIns="91440" rIns="91440" anchor="t"/>
          <a:lstStyle/>
          <a:p>
            <a:r>
              <a:rPr lang="cs-CZ" smtClean="0"/>
              <a:t>Standard lektora a knowledge mentora 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549C90C-8F15-44D3-A039-9B52A7EF4BB3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pic>
        <p:nvPicPr>
          <p:cNvPr id="19460" name="Picture 2" descr="C:\Users\Honza Zikuška\Desktop\standar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1698625"/>
            <a:ext cx="4464050" cy="440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3" descr="C:\Users\Honza Zikuška\Desktop\panáčci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1878013"/>
            <a:ext cx="2646362" cy="265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4" descr="C:\Users\Honza Zikuška\Desktop\kolečk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4795838"/>
            <a:ext cx="1922463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ovéPole 9"/>
          <p:cNvSpPr txBox="1">
            <a:spLocks noChangeArrowheads="1"/>
          </p:cNvSpPr>
          <p:nvPr/>
        </p:nvSpPr>
        <p:spPr bwMode="auto">
          <a:xfrm>
            <a:off x="3048000" y="6115050"/>
            <a:ext cx="6096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sz="1600" i="1"/>
              <a:t>Více informací v dokumentu: Standard lektora a knowledge mentora IV  – dostupný na www.digitalni.knihovna.cz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Role učitele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720725" y="2517775"/>
            <a:ext cx="7318375" cy="29003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3200" b="1" dirty="0" smtClean="0"/>
              <a:t>Jaké vlastnosti a dovednosti by měl mít knihovník- učitel?</a:t>
            </a:r>
          </a:p>
          <a:p>
            <a:pPr algn="ctr">
              <a:buFont typeface="Wingdings" pitchFamily="2" charset="2"/>
              <a:buNone/>
            </a:pPr>
            <a:endParaRPr lang="cs-CZ" sz="3200" b="1" dirty="0" smtClean="0"/>
          </a:p>
          <a:p>
            <a:pPr algn="ctr">
              <a:buFont typeface="Wingdings" pitchFamily="2" charset="2"/>
              <a:buNone/>
            </a:pPr>
            <a:r>
              <a:rPr lang="cs-CZ" sz="3200" b="1" dirty="0" smtClean="0"/>
              <a:t>Samostatně - 5 minut</a:t>
            </a:r>
          </a:p>
          <a:p>
            <a:pPr algn="ctr">
              <a:buFont typeface="Wingdings" pitchFamily="2" charset="2"/>
              <a:buNone/>
            </a:pPr>
            <a:r>
              <a:rPr lang="cs-CZ" sz="3200" b="1" dirty="0" smtClean="0"/>
              <a:t>Ve skupince (okolo vás) – 5 minut</a:t>
            </a:r>
          </a:p>
          <a:p>
            <a:pPr algn="ctr">
              <a:buFont typeface="Wingdings" pitchFamily="2" charset="2"/>
              <a:buNone/>
            </a:pPr>
            <a:r>
              <a:rPr lang="cs-CZ" sz="3200" i="1" dirty="0" smtClean="0"/>
              <a:t>Jak se změnil pohled?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02E237-1F4F-4A2A-8A19-E968E7A9942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90563" y="1200150"/>
            <a:ext cx="8229600" cy="398463"/>
          </a:xfrm>
        </p:spPr>
        <p:txBody>
          <a:bodyPr lIns="91440" rIns="91440" anchor="t"/>
          <a:lstStyle/>
          <a:p>
            <a:r>
              <a:rPr lang="cs-CZ" smtClean="0"/>
              <a:t>Kdo je učitel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B9960F-C20C-4451-8084-E167C26D574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9221" name="Zástupný symbol pro obsah 2"/>
          <p:cNvSpPr>
            <a:spLocks noGrp="1"/>
          </p:cNvSpPr>
          <p:nvPr>
            <p:ph idx="1"/>
          </p:nvPr>
        </p:nvSpPr>
        <p:spPr>
          <a:xfrm>
            <a:off x="822325" y="2076450"/>
            <a:ext cx="7793038" cy="29781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2000" b="1" smtClean="0"/>
              <a:t>§2 (Pedagogický pracovník) zákona č. 563/2004Sb.</a:t>
            </a:r>
          </a:p>
          <a:p>
            <a:pPr marL="0" indent="0">
              <a:buFont typeface="Wingdings" pitchFamily="2" charset="2"/>
              <a:buNone/>
            </a:pPr>
            <a:r>
              <a:rPr lang="cs-CZ" sz="2000" smtClean="0"/>
              <a:t>Pedagogickým pracovníkem je ten, kdo koná přímou vyučovací, přímou výchovnou, přímou speciálně pedagogickou nebo přímou pedagogicko-psychologickou činnost přímým působením na vzdělávaného, kterým uskutečňuje výchovu a vzdělávání na základě zvláštního právního předpisu</a:t>
            </a:r>
          </a:p>
          <a:p>
            <a:pPr marL="0" indent="0">
              <a:buFont typeface="Wingdings" pitchFamily="2" charset="2"/>
              <a:buNone/>
            </a:pPr>
            <a:endParaRPr lang="cs-CZ" sz="2000" smtClean="0"/>
          </a:p>
          <a:p>
            <a:pPr marL="0" indent="0">
              <a:buFont typeface="Wingdings" pitchFamily="2" charset="2"/>
              <a:buNone/>
            </a:pPr>
            <a:r>
              <a:rPr lang="cs-CZ" sz="2000" b="1" smtClean="0"/>
              <a:t>Průcha, 2002, s. 17</a:t>
            </a:r>
          </a:p>
          <a:p>
            <a:pPr marL="0" indent="0">
              <a:buFont typeface="Wingdings" pitchFamily="2" charset="2"/>
              <a:buNone/>
            </a:pPr>
            <a:r>
              <a:rPr lang="cs-CZ" sz="2000" smtClean="0"/>
              <a:t>je profesionál, jenž „provádí edukaci (někoho vyučuje, vychovává, školí, zacvičuje, trénuje, instruuje aj.)“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899471-06BB-4848-A5B7-E1D3FC459FAB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3" name="Nadpis 5"/>
          <p:cNvSpPr txBox="1">
            <a:spLocks/>
          </p:cNvSpPr>
          <p:nvPr/>
        </p:nvSpPr>
        <p:spPr bwMode="auto">
          <a:xfrm>
            <a:off x="3066257" y="1260476"/>
            <a:ext cx="3011487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cs-CZ" b="1" dirty="0">
                <a:solidFill>
                  <a:srgbClr val="00287D"/>
                </a:solidFill>
              </a:rPr>
              <a:t>Těším se na příště</a:t>
            </a:r>
          </a:p>
        </p:txBody>
      </p:sp>
      <p:sp>
        <p:nvSpPr>
          <p:cNvPr id="4" name="TextovéPole 6"/>
          <p:cNvSpPr txBox="1">
            <a:spLocks noChangeArrowheads="1"/>
          </p:cNvSpPr>
          <p:nvPr/>
        </p:nvSpPr>
        <p:spPr bwMode="auto">
          <a:xfrm>
            <a:off x="3584575" y="1728788"/>
            <a:ext cx="1974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dirty="0"/>
              <a:t>Hezký víkend</a:t>
            </a:r>
          </a:p>
        </p:txBody>
      </p:sp>
      <p:sp>
        <p:nvSpPr>
          <p:cNvPr id="5" name="Obdélník 4"/>
          <p:cNvSpPr/>
          <p:nvPr/>
        </p:nvSpPr>
        <p:spPr>
          <a:xfrm>
            <a:off x="218115" y="5119288"/>
            <a:ext cx="8707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 smtClean="0"/>
              <a:t>Inovace předmětu byla podpořena z projektu: Centrum informačního vzdělávání: rozvoj informační gramotnosti na MU. Registrační číslo projektu CZ.1.07/2.2.00/28.0241.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1912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Klasický x  moderní výukový styl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720725" y="2017713"/>
          <a:ext cx="8234364" cy="4003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182"/>
                <a:gridCol w="4117182"/>
              </a:tblGrid>
              <a:tr h="4003675"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Autoritativní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Předávání hotového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Závazný program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Lektor = expert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Účastník = objekt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Výklad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Hotové</a:t>
                      </a:r>
                      <a:r>
                        <a:rPr lang="cs-CZ" sz="2800" b="0" baseline="0" dirty="0" smtClean="0">
                          <a:solidFill>
                            <a:schemeClr val="tx1"/>
                          </a:solidFill>
                        </a:rPr>
                        <a:t> poznatky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Participativní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Objevování nového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Pružnost programu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Trenér = 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</a:rPr>
                        <a:t>facilitátor</a:t>
                      </a:r>
                      <a:endParaRPr lang="cs-CZ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Účastník = subjekt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Facilitace</a:t>
                      </a:r>
                    </a:p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Učí</a:t>
                      </a:r>
                      <a:r>
                        <a:rPr lang="cs-CZ" sz="2800" b="0" baseline="0" dirty="0" smtClean="0">
                          <a:solidFill>
                            <a:schemeClr val="tx1"/>
                          </a:solidFill>
                        </a:rPr>
                        <a:t> se učit</a:t>
                      </a:r>
                      <a:endParaRPr lang="cs-CZ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>
                    <a:noFill/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F701C8-BC9D-4689-A338-AB150FA42AB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Role učitele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720725" y="2517775"/>
            <a:ext cx="7318375" cy="29003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3200" b="1" smtClean="0"/>
              <a:t>Jaké vlastnosti a dovednosti by měl mít knihovník- učitel?</a:t>
            </a:r>
          </a:p>
          <a:p>
            <a:pPr algn="ctr">
              <a:buFont typeface="Wingdings" pitchFamily="2" charset="2"/>
              <a:buNone/>
            </a:pPr>
            <a:endParaRPr lang="cs-CZ" sz="3200" b="1" smtClean="0"/>
          </a:p>
          <a:p>
            <a:pPr algn="ctr">
              <a:buFont typeface="Wingdings" pitchFamily="2" charset="2"/>
              <a:buNone/>
            </a:pPr>
            <a:r>
              <a:rPr lang="cs-CZ" sz="3200" b="1" smtClean="0"/>
              <a:t>Samostatně - 5 minut</a:t>
            </a:r>
          </a:p>
          <a:p>
            <a:pPr algn="ctr">
              <a:buFont typeface="Wingdings" pitchFamily="2" charset="2"/>
              <a:buNone/>
            </a:pPr>
            <a:r>
              <a:rPr lang="cs-CZ" sz="3200" b="1" smtClean="0"/>
              <a:t>Ve skupince (okolo vás) – 5 minut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F5CE0C-7E85-4260-A455-5EBA488CE00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Obecné kompetence učitele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Kompetence oborově předmětová </a:t>
            </a:r>
          </a:p>
          <a:p>
            <a:r>
              <a:rPr lang="cs-CZ" smtClean="0"/>
              <a:t>Kompetence didaktická/psychodidaktická</a:t>
            </a:r>
          </a:p>
          <a:p>
            <a:r>
              <a:rPr lang="cs-CZ" smtClean="0"/>
              <a:t>Kompetence pedagogická </a:t>
            </a:r>
          </a:p>
          <a:p>
            <a:r>
              <a:rPr lang="cs-CZ" smtClean="0"/>
              <a:t>Kompetence manažerská</a:t>
            </a:r>
          </a:p>
          <a:p>
            <a:r>
              <a:rPr lang="cs-CZ" smtClean="0"/>
              <a:t>Kompetence diagnostická, hodnotící </a:t>
            </a:r>
          </a:p>
          <a:p>
            <a:r>
              <a:rPr lang="cs-CZ" smtClean="0"/>
              <a:t>Kompetence sociální </a:t>
            </a:r>
          </a:p>
          <a:p>
            <a:r>
              <a:rPr lang="cs-CZ" smtClean="0"/>
              <a:t>Kompetence komunikativní a intervenční </a:t>
            </a:r>
          </a:p>
          <a:p>
            <a:r>
              <a:rPr lang="cs-CZ" smtClean="0"/>
              <a:t>Kompetence osobnostní </a:t>
            </a:r>
          </a:p>
          <a:p>
            <a:endParaRPr lang="cs-CZ" smtClean="0"/>
          </a:p>
          <a:p>
            <a:pPr algn="r">
              <a:buFont typeface="Wingdings" pitchFamily="2" charset="2"/>
              <a:buNone/>
            </a:pPr>
            <a:r>
              <a:rPr lang="cs-CZ" sz="1800" i="1" smtClean="0">
                <a:hlinkClick r:id="rId3"/>
              </a:rPr>
              <a:t>http://wiki.rvp.cz/Knihovna/1.Pedagogicky_lexikon</a:t>
            </a:r>
            <a:endParaRPr lang="cs-CZ" sz="1800" i="1" smtClean="0"/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057E46-B88F-4096-A6B8-0198F767F763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smtClean="0"/>
              <a:t>What the Millenium Teacher Must Know and Be Able to Do.</a:t>
            </a:r>
            <a:endParaRPr lang="cs-CZ" sz="22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3"/>
            <a:ext cx="7923213" cy="41148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Millennium teachers must know the learner: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cs-CZ" dirty="0" smtClean="0"/>
              <a:t>Žáka vnímá jako individuum i jako člena jisté skupiny a tyto prvky používá pro plánování a realizaci výuky.</a:t>
            </a:r>
          </a:p>
          <a:p>
            <a:pPr>
              <a:defRPr/>
            </a:pPr>
            <a:r>
              <a:rPr lang="en-US" b="1" dirty="0" smtClean="0"/>
              <a:t>Millennium teachers must know the curriculum: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cs-CZ" dirty="0" smtClean="0"/>
              <a:t>Sledovat novinky (nejenom) ve svém oboru a  vědět, jak pomoci žákům, aby dosáhli určitých výsledků, které jsou v souladu s jejich potřebami.</a:t>
            </a:r>
          </a:p>
          <a:p>
            <a:pPr>
              <a:defRPr/>
            </a:pPr>
            <a:r>
              <a:rPr lang="en-US" b="1" dirty="0" smtClean="0"/>
              <a:t>Millennium teachers must know the tools:</a:t>
            </a:r>
          </a:p>
          <a:p>
            <a:pPr indent="19050">
              <a:buFont typeface="Wingdings" pitchFamily="2" charset="2"/>
              <a:buNone/>
              <a:defRPr/>
            </a:pPr>
            <a:r>
              <a:rPr lang="cs-CZ" dirty="0" smtClean="0"/>
              <a:t>Musí být schopen využít ICT pro různé typy či potřeby studentů.</a:t>
            </a:r>
            <a:endParaRPr lang="cs-CZ" dirty="0"/>
          </a:p>
        </p:txBody>
      </p:sp>
      <p:sp>
        <p:nvSpPr>
          <p:cNvPr id="13316" name="Obdélník 4"/>
          <p:cNvSpPr>
            <a:spLocks noChangeArrowheads="1"/>
          </p:cNvSpPr>
          <p:nvPr/>
        </p:nvSpPr>
        <p:spPr bwMode="auto">
          <a:xfrm>
            <a:off x="3200400" y="6054725"/>
            <a:ext cx="5599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cs-CZ" sz="1800" i="1">
                <a:hlinkClick r:id="rId3"/>
              </a:rPr>
              <a:t>http://www.igi-global.com</a:t>
            </a:r>
            <a:endParaRPr lang="cs-CZ" sz="18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Znalostí výbava e-učitele (dle Černochové 2003)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3"/>
            <a:ext cx="7767638" cy="4114800"/>
          </a:xfrm>
        </p:spPr>
        <p:txBody>
          <a:bodyPr/>
          <a:lstStyle/>
          <a:p>
            <a:pPr marL="457200" indent="-457200">
              <a:buFont typeface="Trebuchet MS" pitchFamily="34" charset="0"/>
              <a:buAutoNum type="arabicPeriod"/>
            </a:pPr>
            <a:r>
              <a:rPr lang="cs-CZ" b="1" dirty="0" smtClean="0"/>
              <a:t>odborné znalosti </a:t>
            </a:r>
            <a:r>
              <a:rPr lang="cs-CZ" dirty="0" smtClean="0"/>
              <a:t>a dovednosti související s vyučovaným předmětem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b="1" dirty="0" smtClean="0"/>
              <a:t>pedagogické, didakticko-psychologické </a:t>
            </a:r>
            <a:r>
              <a:rPr lang="cs-CZ" dirty="0" smtClean="0"/>
              <a:t>a manažerské dovednosti a znalosti pro přípravu, řízení a hodnocení e-výuky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b="1" dirty="0" smtClean="0"/>
              <a:t>informačně a komunikačně technologické </a:t>
            </a:r>
            <a:r>
              <a:rPr lang="cs-CZ" dirty="0" smtClean="0"/>
              <a:t>dovednosti nezbytné pro aplikování ICT do e-výuky a pro její realizaci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b="1" dirty="0" smtClean="0"/>
              <a:t>jazykové </a:t>
            </a:r>
            <a:r>
              <a:rPr lang="cs-CZ" dirty="0" smtClean="0"/>
              <a:t>kompetence (znalost cizích jazyků)</a:t>
            </a:r>
          </a:p>
          <a:p>
            <a:pPr marL="457200" indent="-457200">
              <a:buFont typeface="Trebuchet MS" pitchFamily="34" charset="0"/>
              <a:buAutoNum type="arabicPeriod"/>
            </a:pPr>
            <a:r>
              <a:rPr lang="cs-CZ" dirty="0" smtClean="0"/>
              <a:t>sociálně komunikativní kompetence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0DB56E-1AD8-4DD2-A4FA-64F9B8C3482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65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Klíčové dovednosti (KYRIACOU, CH.)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Plánování a příprava</a:t>
            </a:r>
          </a:p>
          <a:p>
            <a:r>
              <a:rPr lang="cs-CZ" dirty="0" smtClean="0"/>
              <a:t>Realizace vyučovací jednotky</a:t>
            </a:r>
          </a:p>
          <a:p>
            <a:r>
              <a:rPr lang="cs-CZ" dirty="0" smtClean="0"/>
              <a:t>Řízení vyučovací jednotky</a:t>
            </a:r>
          </a:p>
          <a:p>
            <a:r>
              <a:rPr lang="cs-CZ" dirty="0" smtClean="0"/>
              <a:t>Klima třídy</a:t>
            </a:r>
          </a:p>
          <a:p>
            <a:r>
              <a:rPr lang="cs-CZ" dirty="0" smtClean="0"/>
              <a:t>Kázeň</a:t>
            </a:r>
          </a:p>
          <a:p>
            <a:r>
              <a:rPr lang="cs-CZ" dirty="0" smtClean="0"/>
              <a:t>Hodnocení prospěchu žáků (diagnostika)</a:t>
            </a:r>
          </a:p>
          <a:p>
            <a:r>
              <a:rPr lang="cs-CZ" dirty="0" smtClean="0"/>
              <a:t>Reflexe vlastní práce a evaluace (autodiagnostika)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36BE28-E074-419C-BA07-C664A4F53257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a příprava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</a:t>
            </a:r>
            <a:r>
              <a:rPr lang="cs-CZ" dirty="0"/>
              <a:t>výukových cílů</a:t>
            </a:r>
          </a:p>
          <a:p>
            <a:r>
              <a:rPr lang="cs-CZ" dirty="0" smtClean="0"/>
              <a:t>výběr </a:t>
            </a:r>
            <a:r>
              <a:rPr lang="cs-CZ" dirty="0"/>
              <a:t>činností a rozvržení hodiny </a:t>
            </a:r>
          </a:p>
          <a:p>
            <a:r>
              <a:rPr lang="cs-CZ" dirty="0" smtClean="0"/>
              <a:t>příprava </a:t>
            </a:r>
            <a:r>
              <a:rPr lang="cs-CZ" dirty="0"/>
              <a:t>všech pomůcek </a:t>
            </a:r>
          </a:p>
          <a:p>
            <a:r>
              <a:rPr lang="cs-CZ" dirty="0" smtClean="0"/>
              <a:t>způsob </a:t>
            </a:r>
            <a:r>
              <a:rPr lang="cs-CZ" dirty="0"/>
              <a:t>sledování a hodnocení postupu práce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36BE28-E074-419C-BA07-C664A4F5325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9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728</Words>
  <Application>Microsoft Office PowerPoint</Application>
  <PresentationFormat>Předvádění na obrazovce (4:3)</PresentationFormat>
  <Paragraphs>175</Paragraphs>
  <Slides>20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MU_PPTprezentace_sablona_CZ</vt:lpstr>
      <vt:lpstr>1_Směsi</vt:lpstr>
      <vt:lpstr>2_Směsi</vt:lpstr>
      <vt:lpstr>1_MU_PPTprezentace_sablona_CZ</vt:lpstr>
      <vt:lpstr>3_Směsi</vt:lpstr>
      <vt:lpstr>Prezentace aplikace PowerPoint</vt:lpstr>
      <vt:lpstr>Kdo je učitel</vt:lpstr>
      <vt:lpstr>Klasický x  moderní výukový styl</vt:lpstr>
      <vt:lpstr>Role učitele</vt:lpstr>
      <vt:lpstr>Obecné kompetence učitele</vt:lpstr>
      <vt:lpstr>What the Millenium Teacher Must Know and Be Able to Do.</vt:lpstr>
      <vt:lpstr>Znalostí výbava e-učitele (dle Černochové 2003)</vt:lpstr>
      <vt:lpstr>Klíčové dovednosti (KYRIACOU, CH.)</vt:lpstr>
      <vt:lpstr>Plánování a příprava</vt:lpstr>
      <vt:lpstr>Realizace vyučovací jednotky</vt:lpstr>
      <vt:lpstr>Řízení vyučovací jednotky</vt:lpstr>
      <vt:lpstr>Klima třídy</vt:lpstr>
      <vt:lpstr>Kázeň</vt:lpstr>
      <vt:lpstr>Hodnocení prospěchu žáků (diagnostika)</vt:lpstr>
      <vt:lpstr>Role tutora</vt:lpstr>
      <vt:lpstr>Empatie</vt:lpstr>
      <vt:lpstr>Standard lektora a knowledge mentora IV</vt:lpstr>
      <vt:lpstr>Standard lektora a knowledge mentora IV</vt:lpstr>
      <vt:lpstr>Role učitele</vt:lpstr>
      <vt:lpstr>Prezentace aplikace PowerPoint</vt:lpstr>
    </vt:vector>
  </TitlesOfParts>
  <Company>Radek Poisl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Radek Poisl</dc:creator>
  <cp:lastModifiedBy>Jan Zikuška</cp:lastModifiedBy>
  <cp:revision>41</cp:revision>
  <cp:lastPrinted>1601-01-01T00:00:00Z</cp:lastPrinted>
  <dcterms:created xsi:type="dcterms:W3CDTF">2007-07-04T09:04:26Z</dcterms:created>
  <dcterms:modified xsi:type="dcterms:W3CDTF">2013-06-14T08:17:10Z</dcterms:modified>
</cp:coreProperties>
</file>