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8" r:id="rId4"/>
    <p:sldId id="259" r:id="rId5"/>
    <p:sldId id="257" r:id="rId6"/>
    <p:sldId id="260" r:id="rId7"/>
    <p:sldId id="261" r:id="rId8"/>
    <p:sldId id="266" r:id="rId9"/>
    <p:sldId id="263" r:id="rId10"/>
    <p:sldId id="273" r:id="rId11"/>
    <p:sldId id="272" r:id="rId12"/>
    <p:sldId id="267" r:id="rId13"/>
    <p:sldId id="270" r:id="rId14"/>
    <p:sldId id="268" r:id="rId15"/>
    <p:sldId id="269" r:id="rId16"/>
    <p:sldId id="271" r:id="rId17"/>
  </p:sldIdLst>
  <p:sldSz cx="9144000" cy="6858000" type="screen4x3"/>
  <p:notesSz cx="7099300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A1087-BCFB-417E-B920-CBA1C7C5223E}" type="datetimeFigureOut">
              <a:rPr lang="cs-CZ" smtClean="0"/>
              <a:pPr/>
              <a:t>14.5.2013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69ABD-F149-4C9A-A94D-98D0EC3D4B0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A1087-BCFB-417E-B920-CBA1C7C5223E}" type="datetimeFigureOut">
              <a:rPr lang="cs-CZ" smtClean="0"/>
              <a:pPr/>
              <a:t>14.5.2013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69ABD-F149-4C9A-A94D-98D0EC3D4B0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A1087-BCFB-417E-B920-CBA1C7C5223E}" type="datetimeFigureOut">
              <a:rPr lang="cs-CZ" smtClean="0"/>
              <a:pPr/>
              <a:t>14.5.2013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69ABD-F149-4C9A-A94D-98D0EC3D4B0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A1087-BCFB-417E-B920-CBA1C7C5223E}" type="datetimeFigureOut">
              <a:rPr lang="cs-CZ" smtClean="0"/>
              <a:pPr/>
              <a:t>14.5.2013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69ABD-F149-4C9A-A94D-98D0EC3D4B0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A1087-BCFB-417E-B920-CBA1C7C5223E}" type="datetimeFigureOut">
              <a:rPr lang="cs-CZ" smtClean="0"/>
              <a:pPr/>
              <a:t>14.5.2013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69ABD-F149-4C9A-A94D-98D0EC3D4B0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A1087-BCFB-417E-B920-CBA1C7C5223E}" type="datetimeFigureOut">
              <a:rPr lang="cs-CZ" smtClean="0"/>
              <a:pPr/>
              <a:t>14.5.2013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69ABD-F149-4C9A-A94D-98D0EC3D4B0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A1087-BCFB-417E-B920-CBA1C7C5223E}" type="datetimeFigureOut">
              <a:rPr lang="cs-CZ" smtClean="0"/>
              <a:pPr/>
              <a:t>14.5.2013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69ABD-F149-4C9A-A94D-98D0EC3D4B0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A1087-BCFB-417E-B920-CBA1C7C5223E}" type="datetimeFigureOut">
              <a:rPr lang="cs-CZ" smtClean="0"/>
              <a:pPr/>
              <a:t>14.5.2013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69ABD-F149-4C9A-A94D-98D0EC3D4B0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A1087-BCFB-417E-B920-CBA1C7C5223E}" type="datetimeFigureOut">
              <a:rPr lang="cs-CZ" smtClean="0"/>
              <a:pPr/>
              <a:t>14.5.2013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69ABD-F149-4C9A-A94D-98D0EC3D4B0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A1087-BCFB-417E-B920-CBA1C7C5223E}" type="datetimeFigureOut">
              <a:rPr lang="cs-CZ" smtClean="0"/>
              <a:pPr/>
              <a:t>14.5.2013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69ABD-F149-4C9A-A94D-98D0EC3D4B0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A1087-BCFB-417E-B920-CBA1C7C5223E}" type="datetimeFigureOut">
              <a:rPr lang="cs-CZ" smtClean="0"/>
              <a:pPr/>
              <a:t>14.5.2013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69ABD-F149-4C9A-A94D-98D0EC3D4B0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A1087-BCFB-417E-B920-CBA1C7C5223E}" type="datetimeFigureOut">
              <a:rPr lang="cs-CZ" smtClean="0"/>
              <a:pPr/>
              <a:t>14.5.2013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69ABD-F149-4C9A-A94D-98D0EC3D4B02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 descr="Photo 12.03.13 20 21 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78875" y="0"/>
            <a:ext cx="9222875" cy="6917157"/>
          </a:xfrm>
        </p:spPr>
      </p:pic>
      <p:pic>
        <p:nvPicPr>
          <p:cNvPr id="4" name="Obrázek 3" descr="opvk_mu_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5929330"/>
            <a:ext cx="3058194" cy="584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 do not see things as they are; we see things as we are.</a:t>
            </a:r>
            <a:endParaRPr lang="cs-CZ" dirty="0"/>
          </a:p>
        </p:txBody>
      </p:sp>
      <p:pic>
        <p:nvPicPr>
          <p:cNvPr id="4" name="Zástupný symbol pro obsah 3" descr="Photo 13.03.13 10 18 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437189" cy="70778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0864" t="24414" r="20937" b="16992"/>
          <a:stretch>
            <a:fillRect/>
          </a:stretch>
        </p:blipFill>
        <p:spPr bwMode="auto">
          <a:xfrm>
            <a:off x="857224" y="1428736"/>
            <a:ext cx="7572428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Chcete skvělý web?</a:t>
            </a:r>
            <a:endParaRPr lang="cs-CZ" dirty="0"/>
          </a:p>
        </p:txBody>
      </p:sp>
      <p:pic>
        <p:nvPicPr>
          <p:cNvPr id="4" name="Zástupný symbol pro obsah 3" descr="Photo 13.03.13 10 17 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578909" y="0"/>
            <a:ext cx="9722909" cy="72921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Váš produkt budou používat reální lidé</a:t>
            </a:r>
            <a:endParaRPr lang="cs-CZ" dirty="0"/>
          </a:p>
        </p:txBody>
      </p:sp>
      <p:pic>
        <p:nvPicPr>
          <p:cNvPr id="6" name="Zástupný symbol pro obsah 5" descr="Photo 13.03.13 10 18 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1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Poznejte svého uživatele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Zástupný symbol pro obsah 3" descr="Photo 13.03.13 10 17 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50313" y="0"/>
            <a:ext cx="9294313" cy="697073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 zjistit, co vlastně chtějí</a:t>
            </a:r>
            <a:endParaRPr lang="cs-CZ" dirty="0"/>
          </a:p>
        </p:txBody>
      </p:sp>
      <p:pic>
        <p:nvPicPr>
          <p:cNvPr id="4" name="Zástupný symbol pro obsah 3" descr="Photo 13.03.13 10 17 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57222" y="-451662"/>
            <a:ext cx="9746216" cy="73096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Bulb</a:t>
            </a:r>
            <a:endParaRPr lang="cs-CZ" dirty="0"/>
          </a:p>
        </p:txBody>
      </p:sp>
      <p:pic>
        <p:nvPicPr>
          <p:cNvPr id="4" name="Zástupný symbol pro obsah 3" descr="Photo 13.03.13 10 18 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85784" y="0"/>
            <a:ext cx="9429784" cy="70723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http://www.econo-group.com/resize.php?img=/upload/photo/ET6355.jpg&amp;size=xlarge&amp;bg=bg_squa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642918"/>
            <a:ext cx="5500726" cy="5500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upload.wikimedia.org/wikipedia/commons/2/20/Pink_Toilet_Pap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16" y="571480"/>
            <a:ext cx="5895980" cy="5895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1" name="Picture 7" descr="https://fbcdn-sphotos-c-a.akamaihd.net/hphotos-ak-snc7/485302_600801539933850_835020267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91440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4275" t="25390" r="46925" b="23929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412" name="Picture 4" descr="[no-toilet-paper.jpg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58346" cy="6953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jeffreyhill.typepad.com/.a/6a00d8341d417153ef0111689c11b0970c-p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1428736"/>
            <a:ext cx="3838575" cy="3943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je pro vás důležité?</a:t>
            </a:r>
            <a:endParaRPr lang="cs-CZ" dirty="0"/>
          </a:p>
        </p:txBody>
      </p:sp>
      <p:pic>
        <p:nvPicPr>
          <p:cNvPr id="4" name="Zástupný symbol pro obsah 3" descr="Photo 13.03.13 10 17 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294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785794"/>
            <a:ext cx="8372476" cy="5572164"/>
          </a:xfrm>
        </p:spPr>
        <p:txBody>
          <a:bodyPr numCol="2">
            <a:noAutofit/>
          </a:bodyPr>
          <a:lstStyle/>
          <a:p>
            <a:pPr>
              <a:buNone/>
            </a:pPr>
            <a:r>
              <a:rPr lang="cs-CZ" sz="1600" dirty="0" smtClean="0">
                <a:latin typeface="Gill Sans MT" pitchFamily="34" charset="-18"/>
              </a:rPr>
              <a:t>Optimální počet položek v menu</a:t>
            </a:r>
          </a:p>
          <a:p>
            <a:pPr>
              <a:buNone/>
            </a:pPr>
            <a:r>
              <a:rPr lang="cs-CZ" sz="1600" dirty="0" smtClean="0">
                <a:latin typeface="Gill Sans MT" pitchFamily="34" charset="-18"/>
              </a:rPr>
              <a:t>Nepřeplněná stránka</a:t>
            </a:r>
          </a:p>
          <a:p>
            <a:pPr>
              <a:buNone/>
            </a:pPr>
            <a:r>
              <a:rPr lang="cs-CZ" sz="1600" dirty="0" smtClean="0">
                <a:latin typeface="Gill Sans MT" pitchFamily="34" charset="-18"/>
              </a:rPr>
              <a:t>Snadné nalezení informace</a:t>
            </a:r>
          </a:p>
          <a:p>
            <a:pPr>
              <a:buNone/>
            </a:pPr>
            <a:r>
              <a:rPr lang="cs-CZ" sz="1600" dirty="0" smtClean="0">
                <a:latin typeface="Gill Sans MT" pitchFamily="34" charset="-18"/>
              </a:rPr>
              <a:t>Přehlednost</a:t>
            </a:r>
          </a:p>
          <a:p>
            <a:pPr>
              <a:buNone/>
            </a:pPr>
            <a:r>
              <a:rPr lang="cs-CZ" sz="1600" dirty="0" smtClean="0">
                <a:latin typeface="Gill Sans MT" pitchFamily="34" charset="-18"/>
              </a:rPr>
              <a:t>Aktuálnost</a:t>
            </a:r>
          </a:p>
          <a:p>
            <a:pPr>
              <a:buNone/>
            </a:pPr>
            <a:r>
              <a:rPr lang="cs-CZ" sz="1600" dirty="0" smtClean="0">
                <a:latin typeface="Gill Sans MT" pitchFamily="34" charset="-18"/>
              </a:rPr>
              <a:t>Intuitivnost</a:t>
            </a:r>
          </a:p>
          <a:p>
            <a:pPr>
              <a:buNone/>
            </a:pPr>
            <a:r>
              <a:rPr lang="cs-CZ" sz="1600" dirty="0" smtClean="0">
                <a:latin typeface="Gill Sans MT" pitchFamily="34" charset="-18"/>
              </a:rPr>
              <a:t>Jednoduché používání</a:t>
            </a:r>
          </a:p>
          <a:p>
            <a:pPr>
              <a:buNone/>
            </a:pPr>
            <a:r>
              <a:rPr lang="cs-CZ" sz="1600" dirty="0" smtClean="0">
                <a:latin typeface="Gill Sans MT" pitchFamily="34" charset="-18"/>
              </a:rPr>
              <a:t>Vyhledávání</a:t>
            </a:r>
          </a:p>
          <a:p>
            <a:pPr>
              <a:buNone/>
            </a:pPr>
            <a:r>
              <a:rPr lang="cs-CZ" sz="1600" dirty="0" smtClean="0">
                <a:latin typeface="Gill Sans MT" pitchFamily="34" charset="-18"/>
              </a:rPr>
              <a:t>Používání webu bez registrace</a:t>
            </a:r>
          </a:p>
          <a:p>
            <a:pPr>
              <a:buNone/>
            </a:pPr>
            <a:r>
              <a:rPr lang="cs-CZ" sz="1600" dirty="0" smtClean="0">
                <a:latin typeface="Gill Sans MT" pitchFamily="34" charset="-18"/>
              </a:rPr>
              <a:t>Logická navigace</a:t>
            </a:r>
          </a:p>
          <a:p>
            <a:pPr>
              <a:buNone/>
            </a:pPr>
            <a:r>
              <a:rPr lang="cs-CZ" sz="1600" dirty="0" smtClean="0">
                <a:latin typeface="Gill Sans MT" pitchFamily="34" charset="-18"/>
              </a:rPr>
              <a:t>Málo textu</a:t>
            </a:r>
          </a:p>
          <a:p>
            <a:pPr>
              <a:buNone/>
            </a:pPr>
            <a:r>
              <a:rPr lang="cs-CZ" sz="1600" dirty="0" smtClean="0">
                <a:latin typeface="Gill Sans MT" pitchFamily="34" charset="-18"/>
              </a:rPr>
              <a:t>Přesné informace</a:t>
            </a:r>
          </a:p>
          <a:p>
            <a:pPr>
              <a:buNone/>
            </a:pPr>
            <a:r>
              <a:rPr lang="cs-CZ" sz="1600" dirty="0" smtClean="0">
                <a:latin typeface="Gill Sans MT" pitchFamily="34" charset="-18"/>
              </a:rPr>
              <a:t>Inovativní</a:t>
            </a:r>
          </a:p>
          <a:p>
            <a:pPr>
              <a:buNone/>
            </a:pPr>
            <a:r>
              <a:rPr lang="cs-CZ" sz="1600" dirty="0" smtClean="0">
                <a:latin typeface="Gill Sans MT" pitchFamily="34" charset="-18"/>
              </a:rPr>
              <a:t>Vypráví příběh</a:t>
            </a:r>
          </a:p>
          <a:p>
            <a:pPr>
              <a:buNone/>
            </a:pPr>
            <a:r>
              <a:rPr lang="cs-CZ" sz="1600" dirty="0" smtClean="0">
                <a:latin typeface="Gill Sans MT" pitchFamily="34" charset="-18"/>
              </a:rPr>
              <a:t>To nejdůležitější hned na </a:t>
            </a:r>
            <a:r>
              <a:rPr lang="cs-CZ" sz="1600" dirty="0" err="1" smtClean="0">
                <a:latin typeface="Gill Sans MT" pitchFamily="34" charset="-18"/>
              </a:rPr>
              <a:t>titulce</a:t>
            </a:r>
            <a:endParaRPr lang="cs-CZ" sz="1600" dirty="0" smtClean="0">
              <a:latin typeface="Gill Sans MT" pitchFamily="34" charset="-18"/>
            </a:endParaRPr>
          </a:p>
          <a:p>
            <a:pPr>
              <a:buNone/>
            </a:pPr>
            <a:r>
              <a:rPr lang="cs-CZ" sz="1600" dirty="0" smtClean="0">
                <a:latin typeface="Gill Sans MT" pitchFamily="34" charset="-18"/>
              </a:rPr>
              <a:t>Související obsah s tím, co mě zajímá</a:t>
            </a:r>
          </a:p>
          <a:p>
            <a:pPr>
              <a:buNone/>
            </a:pPr>
            <a:r>
              <a:rPr lang="cs-CZ" sz="1600" dirty="0" smtClean="0">
                <a:latin typeface="Gill Sans MT" pitchFamily="34" charset="-18"/>
              </a:rPr>
              <a:t>Dostatečné velký font, čitelný text, kontrast</a:t>
            </a:r>
          </a:p>
          <a:p>
            <a:pPr>
              <a:buNone/>
            </a:pPr>
            <a:endParaRPr lang="cs-CZ" sz="1600" dirty="0" smtClean="0">
              <a:latin typeface="Gill Sans MT" pitchFamily="34" charset="-18"/>
            </a:endParaRPr>
          </a:p>
          <a:p>
            <a:pPr>
              <a:buNone/>
            </a:pPr>
            <a:r>
              <a:rPr lang="cs-CZ" sz="1600" dirty="0" smtClean="0">
                <a:latin typeface="Gill Sans MT" pitchFamily="34" charset="-18"/>
              </a:rPr>
              <a:t>Barvy</a:t>
            </a:r>
          </a:p>
          <a:p>
            <a:pPr>
              <a:buNone/>
            </a:pPr>
            <a:r>
              <a:rPr lang="cs-CZ" sz="1600" dirty="0" smtClean="0">
                <a:latin typeface="Gill Sans MT" pitchFamily="34" charset="-18"/>
              </a:rPr>
              <a:t>Bezproblémová průchodnost webem</a:t>
            </a:r>
          </a:p>
          <a:p>
            <a:pPr>
              <a:buNone/>
            </a:pPr>
            <a:r>
              <a:rPr lang="cs-CZ" sz="1600" dirty="0" smtClean="0">
                <a:latin typeface="Gill Sans MT" pitchFamily="34" charset="-18"/>
              </a:rPr>
              <a:t>Logické uspořádání informací do celků</a:t>
            </a:r>
          </a:p>
          <a:p>
            <a:pPr>
              <a:buNone/>
            </a:pPr>
            <a:r>
              <a:rPr lang="cs-CZ" sz="1600" dirty="0" smtClean="0">
                <a:latin typeface="Gill Sans MT" pitchFamily="34" charset="-18"/>
              </a:rPr>
              <a:t>Žádná reklama</a:t>
            </a:r>
          </a:p>
          <a:p>
            <a:pPr>
              <a:buNone/>
            </a:pPr>
            <a:r>
              <a:rPr lang="cs-CZ" sz="1600" dirty="0" smtClean="0">
                <a:latin typeface="Gill Sans MT" pitchFamily="34" charset="-18"/>
              </a:rPr>
              <a:t>Dobře ovladatelné menu</a:t>
            </a:r>
          </a:p>
          <a:p>
            <a:pPr>
              <a:buNone/>
            </a:pPr>
            <a:r>
              <a:rPr lang="cs-CZ" sz="1600" dirty="0" smtClean="0">
                <a:latin typeface="Gill Sans MT" pitchFamily="34" charset="-18"/>
              </a:rPr>
              <a:t>Orientace v obsahu</a:t>
            </a:r>
          </a:p>
          <a:p>
            <a:pPr>
              <a:buNone/>
            </a:pPr>
            <a:r>
              <a:rPr lang="cs-CZ" sz="1600" dirty="0" smtClean="0">
                <a:latin typeface="Gill Sans MT" pitchFamily="34" charset="-18"/>
              </a:rPr>
              <a:t>Snadno pochopitelné položky v menu</a:t>
            </a:r>
          </a:p>
          <a:p>
            <a:pPr>
              <a:buNone/>
            </a:pPr>
            <a:r>
              <a:rPr lang="cs-CZ" sz="1600" dirty="0" smtClean="0">
                <a:latin typeface="Gill Sans MT" pitchFamily="34" charset="-18"/>
              </a:rPr>
              <a:t>Konverzní schopnosti webu</a:t>
            </a:r>
          </a:p>
          <a:p>
            <a:pPr>
              <a:buNone/>
            </a:pPr>
            <a:r>
              <a:rPr lang="cs-CZ" sz="1600" dirty="0" smtClean="0">
                <a:latin typeface="Gill Sans MT" pitchFamily="34" charset="-18"/>
              </a:rPr>
              <a:t>Minimalismus</a:t>
            </a:r>
          </a:p>
          <a:p>
            <a:pPr>
              <a:buNone/>
            </a:pPr>
            <a:r>
              <a:rPr lang="cs-CZ" sz="1600" dirty="0" smtClean="0">
                <a:latin typeface="Gill Sans MT" pitchFamily="34" charset="-18"/>
              </a:rPr>
              <a:t>Našeptávač</a:t>
            </a:r>
          </a:p>
          <a:p>
            <a:pPr>
              <a:buNone/>
            </a:pPr>
            <a:r>
              <a:rPr lang="cs-CZ" sz="1600" dirty="0" smtClean="0">
                <a:latin typeface="Gill Sans MT" pitchFamily="34" charset="-18"/>
              </a:rPr>
              <a:t>Srozumitelnost</a:t>
            </a:r>
          </a:p>
          <a:p>
            <a:pPr>
              <a:buNone/>
            </a:pPr>
            <a:r>
              <a:rPr lang="cs-CZ" sz="1600" dirty="0" smtClean="0">
                <a:latin typeface="Gill Sans MT" pitchFamily="34" charset="-18"/>
              </a:rPr>
              <a:t>Přehlednost</a:t>
            </a:r>
          </a:p>
          <a:p>
            <a:pPr>
              <a:buNone/>
            </a:pPr>
            <a:r>
              <a:rPr lang="cs-CZ" sz="1600" dirty="0" smtClean="0">
                <a:latin typeface="Gill Sans MT" pitchFamily="34" charset="-18"/>
              </a:rPr>
              <a:t>Unikátní obsah</a:t>
            </a:r>
          </a:p>
          <a:p>
            <a:pPr>
              <a:buNone/>
            </a:pPr>
            <a:r>
              <a:rPr lang="cs-CZ" sz="1600" dirty="0" smtClean="0">
                <a:latin typeface="Gill Sans MT" pitchFamily="34" charset="-18"/>
              </a:rPr>
              <a:t>Zajímavé produkty/služby</a:t>
            </a:r>
          </a:p>
          <a:p>
            <a:pPr>
              <a:buNone/>
            </a:pPr>
            <a:r>
              <a:rPr lang="cs-CZ" sz="1600" dirty="0" smtClean="0">
                <a:latin typeface="Gill Sans MT" pitchFamily="34" charset="-18"/>
              </a:rPr>
              <a:t>Konkurenční výhoda</a:t>
            </a:r>
          </a:p>
          <a:p>
            <a:pPr>
              <a:buNone/>
            </a:pPr>
            <a:r>
              <a:rPr lang="cs-CZ" sz="1600" dirty="0" smtClean="0">
                <a:latin typeface="Gill Sans MT" pitchFamily="34" charset="-18"/>
              </a:rPr>
              <a:t>Rychlé načítání obsahu webu</a:t>
            </a:r>
          </a:p>
          <a:p>
            <a:pPr>
              <a:buNone/>
            </a:pPr>
            <a:r>
              <a:rPr lang="cs-CZ" sz="1600" dirty="0" smtClean="0">
                <a:latin typeface="Gill Sans MT" pitchFamily="34" charset="-18"/>
              </a:rPr>
              <a:t>Mobilní / </a:t>
            </a:r>
            <a:r>
              <a:rPr lang="cs-CZ" sz="1600" dirty="0" err="1" smtClean="0">
                <a:latin typeface="Gill Sans MT" pitchFamily="34" charset="-18"/>
              </a:rPr>
              <a:t>responsive</a:t>
            </a:r>
            <a:r>
              <a:rPr lang="cs-CZ" sz="1600" dirty="0" smtClean="0">
                <a:latin typeface="Gill Sans MT" pitchFamily="34" charset="-18"/>
              </a:rPr>
              <a:t> verze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79</Words>
  <Application>Microsoft Office PowerPoint</Application>
  <PresentationFormat>Předvádění na obrazovce (4:3)</PresentationFormat>
  <Paragraphs>42</Paragraphs>
  <Slides>16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7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Co je pro vás důležité?</vt:lpstr>
      <vt:lpstr>Snímek 9</vt:lpstr>
      <vt:lpstr>We do not see things as they are; we see things as we are.</vt:lpstr>
      <vt:lpstr>Snímek 11</vt:lpstr>
      <vt:lpstr>Chcete skvělý web?</vt:lpstr>
      <vt:lpstr>Váš produkt budou používat reální lidé</vt:lpstr>
      <vt:lpstr>Poznejte svého uživatele </vt:lpstr>
      <vt:lpstr>Jak zjistit, co vlastně chtějí</vt:lpstr>
      <vt:lpstr>Bulb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Tereza Venerová</dc:creator>
  <cp:lastModifiedBy>Tereza Venerová</cp:lastModifiedBy>
  <cp:revision>32</cp:revision>
  <dcterms:created xsi:type="dcterms:W3CDTF">2013-03-11T21:40:58Z</dcterms:created>
  <dcterms:modified xsi:type="dcterms:W3CDTF">2013-05-13T22:50:47Z</dcterms:modified>
</cp:coreProperties>
</file>