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336" r:id="rId2"/>
    <p:sldId id="285" r:id="rId3"/>
    <p:sldId id="309" r:id="rId4"/>
    <p:sldId id="290" r:id="rId5"/>
    <p:sldId id="286" r:id="rId6"/>
    <p:sldId id="288" r:id="rId7"/>
    <p:sldId id="325" r:id="rId8"/>
    <p:sldId id="327" r:id="rId9"/>
    <p:sldId id="324" r:id="rId10"/>
    <p:sldId id="289" r:id="rId11"/>
    <p:sldId id="293" r:id="rId12"/>
    <p:sldId id="291" r:id="rId13"/>
    <p:sldId id="311" r:id="rId14"/>
    <p:sldId id="287" r:id="rId15"/>
    <p:sldId id="310" r:id="rId16"/>
    <p:sldId id="313" r:id="rId17"/>
    <p:sldId id="332" r:id="rId18"/>
    <p:sldId id="333" r:id="rId19"/>
    <p:sldId id="314" r:id="rId20"/>
    <p:sldId id="315" r:id="rId21"/>
    <p:sldId id="316" r:id="rId22"/>
    <p:sldId id="317" r:id="rId23"/>
    <p:sldId id="331" r:id="rId24"/>
    <p:sldId id="330" r:id="rId25"/>
    <p:sldId id="329" r:id="rId26"/>
    <p:sldId id="320" r:id="rId27"/>
    <p:sldId id="318" r:id="rId28"/>
    <p:sldId id="299" r:id="rId29"/>
    <p:sldId id="302" r:id="rId30"/>
    <p:sldId id="300" r:id="rId31"/>
    <p:sldId id="304" r:id="rId32"/>
    <p:sldId id="303" r:id="rId33"/>
    <p:sldId id="319" r:id="rId34"/>
    <p:sldId id="298" r:id="rId35"/>
    <p:sldId id="328" r:id="rId36"/>
    <p:sldId id="334" r:id="rId37"/>
    <p:sldId id="321" r:id="rId38"/>
    <p:sldId id="322" r:id="rId39"/>
    <p:sldId id="297" r:id="rId40"/>
    <p:sldId id="323" r:id="rId41"/>
    <p:sldId id="326" r:id="rId42"/>
    <p:sldId id="335" r:id="rId43"/>
    <p:sldId id="337" r:id="rId44"/>
  </p:sldIdLst>
  <p:sldSz cx="9144000" cy="6858000" type="screen4x3"/>
  <p:notesSz cx="6883400" cy="9906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333399"/>
    <a:srgbClr val="FFCC66"/>
    <a:srgbClr val="363080"/>
    <a:srgbClr val="5850A5"/>
    <a:srgbClr val="342F61"/>
    <a:srgbClr val="463F83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717" autoAdjust="0"/>
  </p:normalViewPr>
  <p:slideViewPr>
    <p:cSldViewPr>
      <p:cViewPr>
        <p:scale>
          <a:sx n="107" d="100"/>
          <a:sy n="107" d="100"/>
        </p:scale>
        <p:origin x="-8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1404" y="-90"/>
      </p:cViewPr>
      <p:guideLst>
        <p:guide orient="horz" pos="3120"/>
        <p:guide pos="216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8900" y="0"/>
            <a:ext cx="29829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113"/>
            <a:ext cx="29829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8900" y="9409113"/>
            <a:ext cx="29829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28AF8634-DF04-4F91-B268-F9C6F22725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4546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8900" y="0"/>
            <a:ext cx="29829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710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6520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03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705350"/>
            <a:ext cx="550545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829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8900" y="9409113"/>
            <a:ext cx="29829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8E685381-317E-423C-A666-E8717DCCA1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77476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E3A6634-6FCE-4F5B-AEAC-14F1D7AC9A09}" type="slidenum">
              <a:rPr lang="cs-CZ" smtClean="0"/>
              <a:pPr eaLnBrk="1" hangingPunct="1"/>
              <a:t>6</a:t>
            </a:fld>
            <a:endParaRPr lang="cs-CZ" smtClean="0"/>
          </a:p>
        </p:txBody>
      </p:sp>
      <p:sp>
        <p:nvSpPr>
          <p:cNvPr id="481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smtClean="0"/>
              <a:t>přístupy – jinak se uživatelé chovají na portálech, něco jiného očekávají od firemních stránek a e-shopů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1D21711-47CD-4A37-82B4-A3B610511FD3}" type="slidenum">
              <a:rPr lang="cs-CZ" smtClean="0"/>
              <a:pPr eaLnBrk="1" hangingPunct="1"/>
              <a:t>10</a:t>
            </a:fld>
            <a:endParaRPr lang="cs-CZ" smtClean="0"/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smtClean="0"/>
              <a:t>prezentace firmy, projektu – oslovení sponzorů, u každého uvést příklady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E1256DF-2D44-4BE7-9F0A-286EFAACE517}" type="slidenum">
              <a:rPr lang="cs-CZ" smtClean="0"/>
              <a:pPr eaLnBrk="1" hangingPunct="1"/>
              <a:t>11</a:t>
            </a:fld>
            <a:endParaRPr lang="cs-CZ" smtClean="0"/>
          </a:p>
        </p:txBody>
      </p:sp>
      <p:sp>
        <p:nvSpPr>
          <p:cNvPr id="501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smtClean="0"/>
              <a:t>prezentace firmy, projektu – oslovení sponzorů, u každého uvést příklady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97AE125-96B3-4A46-8084-B8C1E934374A}" type="slidenum">
              <a:rPr lang="cs-CZ" smtClean="0"/>
              <a:pPr eaLnBrk="1" hangingPunct="1"/>
              <a:t>12</a:t>
            </a:fld>
            <a:endParaRPr lang="cs-CZ" smtClean="0"/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smtClean="0"/>
              <a:t>strukturování informací – přemýšlet, jak seskupovat podobné informace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98"/>
          <p:cNvSpPr txBox="1">
            <a:spLocks noChangeArrowheads="1"/>
          </p:cNvSpPr>
          <p:nvPr userDrawn="1"/>
        </p:nvSpPr>
        <p:spPr bwMode="auto">
          <a:xfrm>
            <a:off x="611188" y="692150"/>
            <a:ext cx="43211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defRPr/>
            </a:pPr>
            <a:r>
              <a:rPr lang="cs-CZ" sz="2000" b="1" smtClean="0"/>
              <a:t>Kurz pro studenty oboru </a:t>
            </a:r>
          </a:p>
          <a:p>
            <a:pPr eaLnBrk="1" hangingPunct="1">
              <a:spcBef>
                <a:spcPct val="20000"/>
              </a:spcBef>
              <a:defRPr/>
            </a:pPr>
            <a:r>
              <a:rPr lang="cs-CZ" sz="2000" b="1" smtClean="0"/>
              <a:t>Informační studia a knihovnictví</a:t>
            </a:r>
          </a:p>
        </p:txBody>
      </p:sp>
      <p:sp>
        <p:nvSpPr>
          <p:cNvPr id="5" name="WordArt 99"/>
          <p:cNvSpPr>
            <a:spLocks noChangeArrowheads="1" noChangeShapeType="1" noTextEdit="1"/>
          </p:cNvSpPr>
          <p:nvPr userDrawn="1"/>
        </p:nvSpPr>
        <p:spPr bwMode="auto">
          <a:xfrm rot="201660">
            <a:off x="611188" y="1771650"/>
            <a:ext cx="8064500" cy="151288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cs-CZ" sz="3600" kern="10"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 Black"/>
              </a:rPr>
              <a:t>Prezentace informací</a:t>
            </a:r>
          </a:p>
        </p:txBody>
      </p:sp>
      <p:sp>
        <p:nvSpPr>
          <p:cNvPr id="6" name="WordArt 100"/>
          <p:cNvSpPr>
            <a:spLocks noChangeArrowheads="1" noChangeShapeType="1" noTextEdit="1"/>
          </p:cNvSpPr>
          <p:nvPr userDrawn="1"/>
        </p:nvSpPr>
        <p:spPr bwMode="auto">
          <a:xfrm rot="536782">
            <a:off x="3132138" y="2781300"/>
            <a:ext cx="2841625" cy="13684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na internetu</a:t>
            </a:r>
          </a:p>
        </p:txBody>
      </p:sp>
      <p:sp>
        <p:nvSpPr>
          <p:cNvPr id="7" name="Rectangle 101"/>
          <p:cNvSpPr>
            <a:spLocks noChangeArrowheads="1"/>
          </p:cNvSpPr>
          <p:nvPr/>
        </p:nvSpPr>
        <p:spPr bwMode="auto">
          <a:xfrm>
            <a:off x="4643438" y="5661025"/>
            <a:ext cx="4319587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120000"/>
              </a:lnSpc>
              <a:spcBef>
                <a:spcPct val="20000"/>
              </a:spcBef>
              <a:buFont typeface="Wingdings" pitchFamily="2" charset="2"/>
              <a:buNone/>
              <a:tabLst>
                <a:tab pos="981075" algn="l"/>
              </a:tabLst>
            </a:pPr>
            <a:endParaRPr lang="cs-CZ" sz="2000" b="1"/>
          </a:p>
        </p:txBody>
      </p:sp>
      <p:sp>
        <p:nvSpPr>
          <p:cNvPr id="8" name="Rectangle 102"/>
          <p:cNvSpPr>
            <a:spLocks noChangeArrowheads="1"/>
          </p:cNvSpPr>
          <p:nvPr/>
        </p:nvSpPr>
        <p:spPr bwMode="auto">
          <a:xfrm>
            <a:off x="4500563" y="5661025"/>
            <a:ext cx="4319587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120000"/>
              </a:lnSpc>
              <a:spcBef>
                <a:spcPct val="20000"/>
              </a:spcBef>
              <a:buFont typeface="Wingdings" pitchFamily="2" charset="2"/>
              <a:buNone/>
              <a:tabLst>
                <a:tab pos="981075" algn="l"/>
              </a:tabLst>
            </a:pPr>
            <a:endParaRPr lang="cs-CZ" sz="2000" b="1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0" y="5229225"/>
            <a:ext cx="4319588" cy="93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0" indent="0">
              <a:buFont typeface="Wingdings" pitchFamily="2" charset="2"/>
              <a:buNone/>
              <a:defRPr sz="2000" b="1"/>
            </a:lvl1pPr>
          </a:lstStyle>
          <a:p>
            <a:pPr lvl="0"/>
            <a:r>
              <a:rPr lang="cs-CZ" noProof="0" smtClean="0"/>
              <a:t>Pokusný text</a:t>
            </a:r>
            <a:endParaRPr lang="en-US" noProof="0" smtClean="0"/>
          </a:p>
        </p:txBody>
      </p:sp>
      <p:sp>
        <p:nvSpPr>
          <p:cNvPr id="4203" name="Rectangle 107"/>
          <p:cNvSpPr>
            <a:spLocks noGrp="1" noChangeArrowheads="1"/>
          </p:cNvSpPr>
          <p:nvPr>
            <p:ph type="ctrTitle" sz="quarter"/>
          </p:nvPr>
        </p:nvSpPr>
        <p:spPr>
          <a:xfrm>
            <a:off x="4284663" y="4652963"/>
            <a:ext cx="4530725" cy="1008062"/>
          </a:xfrm>
        </p:spPr>
        <p:txBody>
          <a:bodyPr anchor="t"/>
          <a:lstStyle>
            <a:lvl1pPr algn="r">
              <a:defRPr sz="3200" b="0"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605588"/>
            <a:ext cx="2133600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2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605588"/>
            <a:ext cx="2895600" cy="2794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77050" y="6605588"/>
            <a:ext cx="2133600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8DB60-64E4-473C-8F3B-567EDD4DA8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280126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97289-84D7-48DF-8EC2-E1B6585465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462147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77025" y="188913"/>
            <a:ext cx="2071688" cy="590391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88913"/>
            <a:ext cx="6067425" cy="590391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514097-A7C9-4586-BC20-B4F40CE8ED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430761"/>
      </p:ext>
    </p:extLst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110538" cy="79216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457200" y="1916113"/>
            <a:ext cx="8291513" cy="4176712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00DF9-7CDA-4B04-9296-29716E7356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038945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0B35B-318C-467C-990A-D45C76BC5A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008515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86BB0C-58BD-4B94-B236-1EACF4F7DE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527141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4068763" cy="4176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78363" y="1916113"/>
            <a:ext cx="4070350" cy="4176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C674C-DF74-4A8F-9F06-7C85DA694A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231220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A309B-1DFF-407E-AD13-5E71561695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336349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494EDB-C1AD-4CC6-8E48-F67BAC76B8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909456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03C34-4E19-4283-9483-5B36A0E227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640375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D58FD4-7A9C-4215-A78D-18ACDEFD38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780740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D3F22-2BD7-41F0-BCC9-8E30FD52C7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600754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reeform 112"/>
          <p:cNvSpPr>
            <a:spLocks/>
          </p:cNvSpPr>
          <p:nvPr/>
        </p:nvSpPr>
        <p:spPr bwMode="auto">
          <a:xfrm>
            <a:off x="-17463" y="6223000"/>
            <a:ext cx="9172576" cy="661988"/>
          </a:xfrm>
          <a:custGeom>
            <a:avLst/>
            <a:gdLst>
              <a:gd name="T0" fmla="*/ 2147483647 w 5778"/>
              <a:gd name="T1" fmla="*/ 1015624530 h 417"/>
              <a:gd name="T2" fmla="*/ 10080626 w 5778"/>
              <a:gd name="T3" fmla="*/ 1050906744 h 417"/>
              <a:gd name="T4" fmla="*/ 0 w 5778"/>
              <a:gd name="T5" fmla="*/ 60483796 h 417"/>
              <a:gd name="T6" fmla="*/ 2147483647 w 5778"/>
              <a:gd name="T7" fmla="*/ 685483018 h 417"/>
              <a:gd name="T8" fmla="*/ 2147483647 w 5778"/>
              <a:gd name="T9" fmla="*/ 229335186 h 417"/>
              <a:gd name="T10" fmla="*/ 2147483647 w 5778"/>
              <a:gd name="T11" fmla="*/ 1015624530 h 41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78" h="417">
                <a:moveTo>
                  <a:pt x="5771" y="403"/>
                </a:moveTo>
                <a:lnTo>
                  <a:pt x="4" y="417"/>
                </a:lnTo>
                <a:lnTo>
                  <a:pt x="0" y="24"/>
                </a:lnTo>
                <a:cubicBezTo>
                  <a:pt x="369" y="0"/>
                  <a:pt x="1255" y="261"/>
                  <a:pt x="2218" y="272"/>
                </a:cubicBezTo>
                <a:cubicBezTo>
                  <a:pt x="3181" y="283"/>
                  <a:pt x="5186" y="69"/>
                  <a:pt x="5778" y="91"/>
                </a:cubicBezTo>
                <a:lnTo>
                  <a:pt x="5771" y="403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88900" dir="54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88913"/>
            <a:ext cx="8110538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77813" y="6497638"/>
            <a:ext cx="21336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94500" y="6497638"/>
            <a:ext cx="21336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BA9BABC-0701-4C54-8664-7DE8F99A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3078" name="Group 122"/>
          <p:cNvGrpSpPr>
            <a:grpSpLocks/>
          </p:cNvGrpSpPr>
          <p:nvPr/>
        </p:nvGrpSpPr>
        <p:grpSpPr bwMode="auto">
          <a:xfrm>
            <a:off x="7696200" y="5192713"/>
            <a:ext cx="1236663" cy="1439862"/>
            <a:chOff x="3107" y="1003"/>
            <a:chExt cx="2495" cy="2903"/>
          </a:xfrm>
        </p:grpSpPr>
        <p:grpSp>
          <p:nvGrpSpPr>
            <p:cNvPr id="3080" name="Group 113"/>
            <p:cNvGrpSpPr>
              <a:grpSpLocks/>
            </p:cNvGrpSpPr>
            <p:nvPr userDrawn="1"/>
          </p:nvGrpSpPr>
          <p:grpSpPr bwMode="auto">
            <a:xfrm>
              <a:off x="3107" y="2001"/>
              <a:ext cx="1905" cy="1905"/>
              <a:chOff x="1655" y="3067"/>
              <a:chExt cx="975" cy="975"/>
            </a:xfrm>
          </p:grpSpPr>
          <p:sp>
            <p:nvSpPr>
              <p:cNvPr id="3087" name="AutoShape 114"/>
              <p:cNvSpPr>
                <a:spLocks noChangeArrowheads="1"/>
              </p:cNvSpPr>
              <p:nvPr userDrawn="1"/>
            </p:nvSpPr>
            <p:spPr bwMode="auto">
              <a:xfrm>
                <a:off x="1655" y="3067"/>
                <a:ext cx="975" cy="975"/>
              </a:xfrm>
              <a:custGeom>
                <a:avLst/>
                <a:gdLst>
                  <a:gd name="T0" fmla="*/ 22 w 21600"/>
                  <a:gd name="T1" fmla="*/ 0 h 21600"/>
                  <a:gd name="T2" fmla="*/ 6 w 21600"/>
                  <a:gd name="T3" fmla="*/ 6 h 21600"/>
                  <a:gd name="T4" fmla="*/ 0 w 21600"/>
                  <a:gd name="T5" fmla="*/ 22 h 21600"/>
                  <a:gd name="T6" fmla="*/ 6 w 21600"/>
                  <a:gd name="T7" fmla="*/ 38 h 21600"/>
                  <a:gd name="T8" fmla="*/ 22 w 21600"/>
                  <a:gd name="T9" fmla="*/ 44 h 21600"/>
                  <a:gd name="T10" fmla="*/ 38 w 21600"/>
                  <a:gd name="T11" fmla="*/ 38 h 21600"/>
                  <a:gd name="T12" fmla="*/ 44 w 21600"/>
                  <a:gd name="T13" fmla="*/ 22 h 21600"/>
                  <a:gd name="T14" fmla="*/ 38 w 21600"/>
                  <a:gd name="T15" fmla="*/ 6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168 w 21600"/>
                  <a:gd name="T25" fmla="*/ 3168 h 21600"/>
                  <a:gd name="T26" fmla="*/ 18432 w 21600"/>
                  <a:gd name="T27" fmla="*/ 18432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2918" y="10800"/>
                    </a:moveTo>
                    <a:cubicBezTo>
                      <a:pt x="2918" y="15153"/>
                      <a:pt x="6447" y="18682"/>
                      <a:pt x="10800" y="18682"/>
                    </a:cubicBezTo>
                    <a:cubicBezTo>
                      <a:pt x="15153" y="18682"/>
                      <a:pt x="18682" y="15153"/>
                      <a:pt x="18682" y="10800"/>
                    </a:cubicBezTo>
                    <a:cubicBezTo>
                      <a:pt x="18682" y="6447"/>
                      <a:pt x="15153" y="2918"/>
                      <a:pt x="10800" y="2918"/>
                    </a:cubicBezTo>
                    <a:cubicBezTo>
                      <a:pt x="6447" y="2918"/>
                      <a:pt x="2918" y="6447"/>
                      <a:pt x="2918" y="1080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round/>
                <a:headEnd/>
                <a:tailEnd/>
              </a:ln>
              <a:effectLst/>
              <a:scene3d>
                <a:camera prst="legacyPerspectiveFront">
                  <a:rot lat="1500000" lon="1500000" rev="0"/>
                </a:camera>
                <a:lightRig rig="legacyFlat1" dir="t"/>
              </a:scene3d>
              <a:sp3d extrusionH="100000" prstMaterial="legacyMatte">
                <a:bevelT w="13500" h="13500" prst="angle"/>
                <a:bevelB w="13500" h="13500" prst="angle"/>
                <a:extrusionClr>
                  <a:schemeClr val="bg1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cs-CZ"/>
              </a:p>
            </p:txBody>
          </p:sp>
          <p:sp>
            <p:nvSpPr>
              <p:cNvPr id="3088" name="AutoShape 115"/>
              <p:cNvSpPr>
                <a:spLocks noChangeArrowheads="1"/>
              </p:cNvSpPr>
              <p:nvPr userDrawn="1"/>
            </p:nvSpPr>
            <p:spPr bwMode="auto">
              <a:xfrm>
                <a:off x="1868" y="3280"/>
                <a:ext cx="549" cy="549"/>
              </a:xfrm>
              <a:custGeom>
                <a:avLst/>
                <a:gdLst>
                  <a:gd name="T0" fmla="*/ 7 w 21600"/>
                  <a:gd name="T1" fmla="*/ 0 h 21600"/>
                  <a:gd name="T2" fmla="*/ 2 w 21600"/>
                  <a:gd name="T3" fmla="*/ 2 h 21600"/>
                  <a:gd name="T4" fmla="*/ 0 w 21600"/>
                  <a:gd name="T5" fmla="*/ 7 h 21600"/>
                  <a:gd name="T6" fmla="*/ 2 w 21600"/>
                  <a:gd name="T7" fmla="*/ 12 h 21600"/>
                  <a:gd name="T8" fmla="*/ 7 w 21600"/>
                  <a:gd name="T9" fmla="*/ 14 h 21600"/>
                  <a:gd name="T10" fmla="*/ 12 w 21600"/>
                  <a:gd name="T11" fmla="*/ 12 h 21600"/>
                  <a:gd name="T12" fmla="*/ 14 w 21600"/>
                  <a:gd name="T13" fmla="*/ 7 h 21600"/>
                  <a:gd name="T14" fmla="*/ 12 w 21600"/>
                  <a:gd name="T15" fmla="*/ 2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148 w 21600"/>
                  <a:gd name="T25" fmla="*/ 3148 h 21600"/>
                  <a:gd name="T26" fmla="*/ 18452 w 21600"/>
                  <a:gd name="T27" fmla="*/ 18452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2918" y="10800"/>
                    </a:moveTo>
                    <a:cubicBezTo>
                      <a:pt x="2918" y="15153"/>
                      <a:pt x="6447" y="18682"/>
                      <a:pt x="10800" y="18682"/>
                    </a:cubicBezTo>
                    <a:cubicBezTo>
                      <a:pt x="15153" y="18682"/>
                      <a:pt x="18682" y="15153"/>
                      <a:pt x="18682" y="10800"/>
                    </a:cubicBezTo>
                    <a:cubicBezTo>
                      <a:pt x="18682" y="6447"/>
                      <a:pt x="15153" y="2918"/>
                      <a:pt x="10800" y="2918"/>
                    </a:cubicBezTo>
                    <a:cubicBezTo>
                      <a:pt x="6447" y="2918"/>
                      <a:pt x="2918" y="6447"/>
                      <a:pt x="2918" y="1080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round/>
                <a:headEnd/>
                <a:tailEnd/>
              </a:ln>
              <a:effectLst/>
              <a:scene3d>
                <a:camera prst="legacyPerspectiveFront">
                  <a:rot lat="1500000" lon="1500000" rev="0"/>
                </a:camera>
                <a:lightRig rig="legacyFlat1" dir="t"/>
              </a:scene3d>
              <a:sp3d extrusionH="100000" prstMaterial="legacyMatte">
                <a:bevelT w="13500" h="13500" prst="angle"/>
                <a:bevelB w="13500" h="13500" prst="angle"/>
                <a:extrusionClr>
                  <a:schemeClr val="bg1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cs-CZ"/>
              </a:p>
            </p:txBody>
          </p:sp>
        </p:grpSp>
        <p:grpSp>
          <p:nvGrpSpPr>
            <p:cNvPr id="3081" name="Group 116"/>
            <p:cNvGrpSpPr>
              <a:grpSpLocks/>
            </p:cNvGrpSpPr>
            <p:nvPr userDrawn="1"/>
          </p:nvGrpSpPr>
          <p:grpSpPr bwMode="auto">
            <a:xfrm>
              <a:off x="4921" y="2228"/>
              <a:ext cx="567" cy="567"/>
              <a:chOff x="1655" y="3067"/>
              <a:chExt cx="975" cy="975"/>
            </a:xfrm>
          </p:grpSpPr>
          <p:sp>
            <p:nvSpPr>
              <p:cNvPr id="3085" name="AutoShape 117"/>
              <p:cNvSpPr>
                <a:spLocks noChangeArrowheads="1"/>
              </p:cNvSpPr>
              <p:nvPr userDrawn="1"/>
            </p:nvSpPr>
            <p:spPr bwMode="auto">
              <a:xfrm>
                <a:off x="1655" y="3067"/>
                <a:ext cx="975" cy="975"/>
              </a:xfrm>
              <a:custGeom>
                <a:avLst/>
                <a:gdLst>
                  <a:gd name="T0" fmla="*/ 22 w 21600"/>
                  <a:gd name="T1" fmla="*/ 0 h 21600"/>
                  <a:gd name="T2" fmla="*/ 6 w 21600"/>
                  <a:gd name="T3" fmla="*/ 6 h 21600"/>
                  <a:gd name="T4" fmla="*/ 0 w 21600"/>
                  <a:gd name="T5" fmla="*/ 22 h 21600"/>
                  <a:gd name="T6" fmla="*/ 6 w 21600"/>
                  <a:gd name="T7" fmla="*/ 38 h 21600"/>
                  <a:gd name="T8" fmla="*/ 22 w 21600"/>
                  <a:gd name="T9" fmla="*/ 44 h 21600"/>
                  <a:gd name="T10" fmla="*/ 38 w 21600"/>
                  <a:gd name="T11" fmla="*/ 38 h 21600"/>
                  <a:gd name="T12" fmla="*/ 44 w 21600"/>
                  <a:gd name="T13" fmla="*/ 22 h 21600"/>
                  <a:gd name="T14" fmla="*/ 38 w 21600"/>
                  <a:gd name="T15" fmla="*/ 6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168 w 21600"/>
                  <a:gd name="T25" fmla="*/ 3168 h 21600"/>
                  <a:gd name="T26" fmla="*/ 18432 w 21600"/>
                  <a:gd name="T27" fmla="*/ 18432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2918" y="10800"/>
                    </a:moveTo>
                    <a:cubicBezTo>
                      <a:pt x="2918" y="15153"/>
                      <a:pt x="6447" y="18682"/>
                      <a:pt x="10800" y="18682"/>
                    </a:cubicBezTo>
                    <a:cubicBezTo>
                      <a:pt x="15153" y="18682"/>
                      <a:pt x="18682" y="15153"/>
                      <a:pt x="18682" y="10800"/>
                    </a:cubicBezTo>
                    <a:cubicBezTo>
                      <a:pt x="18682" y="6447"/>
                      <a:pt x="15153" y="2918"/>
                      <a:pt x="10800" y="2918"/>
                    </a:cubicBezTo>
                    <a:cubicBezTo>
                      <a:pt x="6447" y="2918"/>
                      <a:pt x="2918" y="6447"/>
                      <a:pt x="2918" y="1080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round/>
                <a:headEnd/>
                <a:tailEnd/>
              </a:ln>
              <a:effectLst/>
              <a:scene3d>
                <a:camera prst="legacyPerspectiveFront">
                  <a:rot lat="1500000" lon="1500000" rev="0"/>
                </a:camera>
                <a:lightRig rig="legacyFlat1" dir="t"/>
              </a:scene3d>
              <a:sp3d extrusionH="100000" prstMaterial="legacyMatte">
                <a:bevelT w="13500" h="13500" prst="angle"/>
                <a:bevelB w="13500" h="13500" prst="angle"/>
                <a:extrusionClr>
                  <a:schemeClr val="bg1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cs-CZ"/>
              </a:p>
            </p:txBody>
          </p:sp>
          <p:sp>
            <p:nvSpPr>
              <p:cNvPr id="3086" name="AutoShape 118"/>
              <p:cNvSpPr>
                <a:spLocks noChangeArrowheads="1"/>
              </p:cNvSpPr>
              <p:nvPr userDrawn="1"/>
            </p:nvSpPr>
            <p:spPr bwMode="auto">
              <a:xfrm>
                <a:off x="1868" y="3280"/>
                <a:ext cx="549" cy="549"/>
              </a:xfrm>
              <a:custGeom>
                <a:avLst/>
                <a:gdLst>
                  <a:gd name="T0" fmla="*/ 7 w 21600"/>
                  <a:gd name="T1" fmla="*/ 0 h 21600"/>
                  <a:gd name="T2" fmla="*/ 2 w 21600"/>
                  <a:gd name="T3" fmla="*/ 2 h 21600"/>
                  <a:gd name="T4" fmla="*/ 0 w 21600"/>
                  <a:gd name="T5" fmla="*/ 7 h 21600"/>
                  <a:gd name="T6" fmla="*/ 2 w 21600"/>
                  <a:gd name="T7" fmla="*/ 12 h 21600"/>
                  <a:gd name="T8" fmla="*/ 7 w 21600"/>
                  <a:gd name="T9" fmla="*/ 14 h 21600"/>
                  <a:gd name="T10" fmla="*/ 12 w 21600"/>
                  <a:gd name="T11" fmla="*/ 12 h 21600"/>
                  <a:gd name="T12" fmla="*/ 14 w 21600"/>
                  <a:gd name="T13" fmla="*/ 7 h 21600"/>
                  <a:gd name="T14" fmla="*/ 12 w 21600"/>
                  <a:gd name="T15" fmla="*/ 2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148 w 21600"/>
                  <a:gd name="T25" fmla="*/ 3148 h 21600"/>
                  <a:gd name="T26" fmla="*/ 18452 w 21600"/>
                  <a:gd name="T27" fmla="*/ 18452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2918" y="10800"/>
                    </a:moveTo>
                    <a:cubicBezTo>
                      <a:pt x="2918" y="15153"/>
                      <a:pt x="6447" y="18682"/>
                      <a:pt x="10800" y="18682"/>
                    </a:cubicBezTo>
                    <a:cubicBezTo>
                      <a:pt x="15153" y="18682"/>
                      <a:pt x="18682" y="15153"/>
                      <a:pt x="18682" y="10800"/>
                    </a:cubicBezTo>
                    <a:cubicBezTo>
                      <a:pt x="18682" y="6447"/>
                      <a:pt x="15153" y="2918"/>
                      <a:pt x="10800" y="2918"/>
                    </a:cubicBezTo>
                    <a:cubicBezTo>
                      <a:pt x="6447" y="2918"/>
                      <a:pt x="2918" y="6447"/>
                      <a:pt x="2918" y="1080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round/>
                <a:headEnd/>
                <a:tailEnd/>
              </a:ln>
              <a:effectLst/>
              <a:scene3d>
                <a:camera prst="legacyPerspectiveFront">
                  <a:rot lat="1500000" lon="1500000" rev="0"/>
                </a:camera>
                <a:lightRig rig="legacyFlat1" dir="t"/>
              </a:scene3d>
              <a:sp3d extrusionH="61900" prstMaterial="legacyMatte">
                <a:bevelT w="13500" h="13500" prst="angle"/>
                <a:bevelB w="13500" h="13500" prst="angle"/>
                <a:extrusionClr>
                  <a:schemeClr val="bg1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cs-CZ"/>
              </a:p>
            </p:txBody>
          </p:sp>
        </p:grpSp>
        <p:grpSp>
          <p:nvGrpSpPr>
            <p:cNvPr id="3082" name="Group 119"/>
            <p:cNvGrpSpPr>
              <a:grpSpLocks/>
            </p:cNvGrpSpPr>
            <p:nvPr userDrawn="1"/>
          </p:nvGrpSpPr>
          <p:grpSpPr bwMode="auto">
            <a:xfrm>
              <a:off x="4309" y="1003"/>
              <a:ext cx="1293" cy="1293"/>
              <a:chOff x="1655" y="3067"/>
              <a:chExt cx="975" cy="975"/>
            </a:xfrm>
          </p:grpSpPr>
          <p:sp>
            <p:nvSpPr>
              <p:cNvPr id="3083" name="AutoShape 120"/>
              <p:cNvSpPr>
                <a:spLocks noChangeArrowheads="1"/>
              </p:cNvSpPr>
              <p:nvPr userDrawn="1"/>
            </p:nvSpPr>
            <p:spPr bwMode="auto">
              <a:xfrm>
                <a:off x="1655" y="3067"/>
                <a:ext cx="975" cy="975"/>
              </a:xfrm>
              <a:custGeom>
                <a:avLst/>
                <a:gdLst>
                  <a:gd name="T0" fmla="*/ 22 w 21600"/>
                  <a:gd name="T1" fmla="*/ 0 h 21600"/>
                  <a:gd name="T2" fmla="*/ 6 w 21600"/>
                  <a:gd name="T3" fmla="*/ 6 h 21600"/>
                  <a:gd name="T4" fmla="*/ 0 w 21600"/>
                  <a:gd name="T5" fmla="*/ 22 h 21600"/>
                  <a:gd name="T6" fmla="*/ 6 w 21600"/>
                  <a:gd name="T7" fmla="*/ 38 h 21600"/>
                  <a:gd name="T8" fmla="*/ 22 w 21600"/>
                  <a:gd name="T9" fmla="*/ 44 h 21600"/>
                  <a:gd name="T10" fmla="*/ 38 w 21600"/>
                  <a:gd name="T11" fmla="*/ 38 h 21600"/>
                  <a:gd name="T12" fmla="*/ 44 w 21600"/>
                  <a:gd name="T13" fmla="*/ 22 h 21600"/>
                  <a:gd name="T14" fmla="*/ 38 w 21600"/>
                  <a:gd name="T15" fmla="*/ 6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168 w 21600"/>
                  <a:gd name="T25" fmla="*/ 3168 h 21600"/>
                  <a:gd name="T26" fmla="*/ 18432 w 21600"/>
                  <a:gd name="T27" fmla="*/ 18432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2918" y="10800"/>
                    </a:moveTo>
                    <a:cubicBezTo>
                      <a:pt x="2918" y="15153"/>
                      <a:pt x="6447" y="18682"/>
                      <a:pt x="10800" y="18682"/>
                    </a:cubicBezTo>
                    <a:cubicBezTo>
                      <a:pt x="15153" y="18682"/>
                      <a:pt x="18682" y="15153"/>
                      <a:pt x="18682" y="10800"/>
                    </a:cubicBezTo>
                    <a:cubicBezTo>
                      <a:pt x="18682" y="6447"/>
                      <a:pt x="15153" y="2918"/>
                      <a:pt x="10800" y="2918"/>
                    </a:cubicBezTo>
                    <a:cubicBezTo>
                      <a:pt x="6447" y="2918"/>
                      <a:pt x="2918" y="6447"/>
                      <a:pt x="2918" y="1080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round/>
                <a:headEnd/>
                <a:tailEnd/>
              </a:ln>
              <a:effectLst/>
              <a:scene3d>
                <a:camera prst="legacyPerspectiveFront">
                  <a:rot lat="1500000" lon="1500000" rev="0"/>
                </a:camera>
                <a:lightRig rig="legacyFlat1" dir="t"/>
              </a:scene3d>
              <a:sp3d extrusionH="100000" prstMaterial="legacyMatte">
                <a:bevelT w="13500" h="13500" prst="angle"/>
                <a:bevelB w="13500" h="13500" prst="angle"/>
                <a:extrusionClr>
                  <a:schemeClr val="bg1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cs-CZ"/>
              </a:p>
            </p:txBody>
          </p:sp>
          <p:sp>
            <p:nvSpPr>
              <p:cNvPr id="3084" name="AutoShape 121"/>
              <p:cNvSpPr>
                <a:spLocks noChangeArrowheads="1"/>
              </p:cNvSpPr>
              <p:nvPr userDrawn="1"/>
            </p:nvSpPr>
            <p:spPr bwMode="auto">
              <a:xfrm>
                <a:off x="1868" y="3280"/>
                <a:ext cx="549" cy="549"/>
              </a:xfrm>
              <a:custGeom>
                <a:avLst/>
                <a:gdLst>
                  <a:gd name="T0" fmla="*/ 7 w 21600"/>
                  <a:gd name="T1" fmla="*/ 0 h 21600"/>
                  <a:gd name="T2" fmla="*/ 2 w 21600"/>
                  <a:gd name="T3" fmla="*/ 2 h 21600"/>
                  <a:gd name="T4" fmla="*/ 0 w 21600"/>
                  <a:gd name="T5" fmla="*/ 7 h 21600"/>
                  <a:gd name="T6" fmla="*/ 2 w 21600"/>
                  <a:gd name="T7" fmla="*/ 12 h 21600"/>
                  <a:gd name="T8" fmla="*/ 7 w 21600"/>
                  <a:gd name="T9" fmla="*/ 14 h 21600"/>
                  <a:gd name="T10" fmla="*/ 12 w 21600"/>
                  <a:gd name="T11" fmla="*/ 12 h 21600"/>
                  <a:gd name="T12" fmla="*/ 14 w 21600"/>
                  <a:gd name="T13" fmla="*/ 7 h 21600"/>
                  <a:gd name="T14" fmla="*/ 12 w 21600"/>
                  <a:gd name="T15" fmla="*/ 2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148 w 21600"/>
                  <a:gd name="T25" fmla="*/ 3148 h 21600"/>
                  <a:gd name="T26" fmla="*/ 18452 w 21600"/>
                  <a:gd name="T27" fmla="*/ 18452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2918" y="10800"/>
                    </a:moveTo>
                    <a:cubicBezTo>
                      <a:pt x="2918" y="15153"/>
                      <a:pt x="6447" y="18682"/>
                      <a:pt x="10800" y="18682"/>
                    </a:cubicBezTo>
                    <a:cubicBezTo>
                      <a:pt x="15153" y="18682"/>
                      <a:pt x="18682" y="15153"/>
                      <a:pt x="18682" y="10800"/>
                    </a:cubicBezTo>
                    <a:cubicBezTo>
                      <a:pt x="18682" y="6447"/>
                      <a:pt x="15153" y="2918"/>
                      <a:pt x="10800" y="2918"/>
                    </a:cubicBezTo>
                    <a:cubicBezTo>
                      <a:pt x="6447" y="2918"/>
                      <a:pt x="2918" y="6447"/>
                      <a:pt x="2918" y="1080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round/>
                <a:headEnd/>
                <a:tailEnd/>
              </a:ln>
              <a:effectLst/>
              <a:scene3d>
                <a:camera prst="legacyPerspectiveFront">
                  <a:rot lat="1500000" lon="1500000" rev="0"/>
                </a:camera>
                <a:lightRig rig="legacyFlat1" dir="t"/>
              </a:scene3d>
              <a:sp3d extrusionH="100000" prstMaterial="legacyMatte">
                <a:bevelT w="13500" h="13500" prst="angle"/>
                <a:bevelB w="13500" h="13500" prst="angle"/>
                <a:extrusionClr>
                  <a:schemeClr val="bg1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cs-CZ"/>
              </a:p>
            </p:txBody>
          </p:sp>
        </p:grpSp>
      </p:grpSp>
      <p:sp>
        <p:nvSpPr>
          <p:cNvPr id="3079" name="AutoShap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8291513" cy="4176712"/>
          </a:xfrm>
          <a:prstGeom prst="roundRect">
            <a:avLst>
              <a:gd name="adj" fmla="val 16667"/>
            </a:avLst>
          </a:prstGeom>
          <a:solidFill>
            <a:schemeClr val="tx2">
              <a:alpha val="70979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533400" indent="-5334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Font typeface="Wingdings" pitchFamily="2" charset="2"/>
        <a:buChar char="q"/>
        <a:tabLst>
          <a:tab pos="981075" algn="l"/>
        </a:tabLs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158875" indent="-446088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tabLst>
          <a:tab pos="981075" algn="l"/>
        </a:tabLst>
        <a:defRPr sz="2800">
          <a:solidFill>
            <a:schemeClr val="tx1"/>
          </a:solidFill>
          <a:latin typeface="+mn-lt"/>
          <a:cs typeface="+mn-cs"/>
        </a:defRPr>
      </a:lvl2pPr>
      <a:lvl3pPr marL="1703388" indent="31750" algn="l" rtl="0" eaLnBrk="0" fontAlgn="base" hangingPunct="0">
        <a:spcBef>
          <a:spcPct val="20000"/>
        </a:spcBef>
        <a:spcAft>
          <a:spcPct val="0"/>
        </a:spcAft>
        <a:buChar char="•"/>
        <a:tabLst>
          <a:tab pos="981075" algn="l"/>
        </a:tabLst>
        <a:defRPr sz="2400">
          <a:solidFill>
            <a:schemeClr val="tx1"/>
          </a:solidFill>
          <a:latin typeface="+mn-lt"/>
          <a:cs typeface="+mn-cs"/>
        </a:defRPr>
      </a:lvl3pPr>
      <a:lvl4pPr marL="2143125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981075" algn="l"/>
        </a:tabLst>
        <a:defRPr sz="2000">
          <a:solidFill>
            <a:schemeClr val="tx1"/>
          </a:solidFill>
          <a:latin typeface="+mn-lt"/>
          <a:cs typeface="+mn-cs"/>
        </a:defRPr>
      </a:lvl4pPr>
      <a:lvl5pPr marL="2551113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981075" algn="l"/>
        </a:tabLst>
        <a:defRPr sz="2000">
          <a:solidFill>
            <a:schemeClr val="tx1"/>
          </a:solidFill>
          <a:latin typeface="+mn-lt"/>
          <a:cs typeface="+mn-cs"/>
        </a:defRPr>
      </a:lvl5pPr>
      <a:lvl6pPr marL="3008313" indent="-228600" algn="l" rtl="0" fontAlgn="base">
        <a:spcBef>
          <a:spcPct val="20000"/>
        </a:spcBef>
        <a:spcAft>
          <a:spcPct val="0"/>
        </a:spcAft>
        <a:buChar char="»"/>
        <a:tabLst>
          <a:tab pos="981075" algn="l"/>
        </a:tabLst>
        <a:defRPr sz="2000">
          <a:solidFill>
            <a:schemeClr val="tx1"/>
          </a:solidFill>
          <a:latin typeface="+mn-lt"/>
          <a:cs typeface="+mn-cs"/>
        </a:defRPr>
      </a:lvl6pPr>
      <a:lvl7pPr marL="3465513" indent="-228600" algn="l" rtl="0" fontAlgn="base">
        <a:spcBef>
          <a:spcPct val="20000"/>
        </a:spcBef>
        <a:spcAft>
          <a:spcPct val="0"/>
        </a:spcAft>
        <a:buChar char="»"/>
        <a:tabLst>
          <a:tab pos="981075" algn="l"/>
        </a:tabLst>
        <a:defRPr sz="2000">
          <a:solidFill>
            <a:schemeClr val="tx1"/>
          </a:solidFill>
          <a:latin typeface="+mn-lt"/>
          <a:cs typeface="+mn-cs"/>
        </a:defRPr>
      </a:lvl7pPr>
      <a:lvl8pPr marL="3922713" indent="-228600" algn="l" rtl="0" fontAlgn="base">
        <a:spcBef>
          <a:spcPct val="20000"/>
        </a:spcBef>
        <a:spcAft>
          <a:spcPct val="0"/>
        </a:spcAft>
        <a:buChar char="»"/>
        <a:tabLst>
          <a:tab pos="981075" algn="l"/>
        </a:tabLst>
        <a:defRPr sz="2000">
          <a:solidFill>
            <a:schemeClr val="tx1"/>
          </a:solidFill>
          <a:latin typeface="+mn-lt"/>
          <a:cs typeface="+mn-cs"/>
        </a:defRPr>
      </a:lvl8pPr>
      <a:lvl9pPr marL="4379913" indent="-228600" algn="l" rtl="0" fontAlgn="base">
        <a:spcBef>
          <a:spcPct val="20000"/>
        </a:spcBef>
        <a:spcAft>
          <a:spcPct val="0"/>
        </a:spcAft>
        <a:buChar char="»"/>
        <a:tabLst>
          <a:tab pos="981075" algn="l"/>
        </a:tabLst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hyperlink" Target="http://www.shopsys.cz/clanky/wireframe-drateny-model-webu/" TargetMode="External"/><Relationship Id="rId7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hyperlink" Target="Symbio.cz" TargetMode="External"/><Relationship Id="rId4" Type="http://schemas.openxmlformats.org/officeDocument/2006/relationships/hyperlink" Target="http://www.seo-web-design.cz/reference/muj-mobil-net-cz---jednicka-na-volani-c25.html" TargetMode="External"/><Relationship Id="rId9" Type="http://schemas.openxmlformats.org/officeDocument/2006/relationships/hyperlink" Target="http://inspireplz.wordpress.com/2011/05/27/25-examples-of-wireframes-and-mockups-sketches/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websitetemplates.com/" TargetMode="External"/><Relationship Id="rId2" Type="http://schemas.openxmlformats.org/officeDocument/2006/relationships/hyperlink" Target="http://www.templatesbox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mashingmagazine.com/2007/02/14/free-design-templates/" TargetMode="External"/><Relationship Id="rId5" Type="http://schemas.openxmlformats.org/officeDocument/2006/relationships/hyperlink" Target="http://freesitetemplates.com/" TargetMode="External"/><Relationship Id="rId4" Type="http://schemas.openxmlformats.org/officeDocument/2006/relationships/hyperlink" Target="http://www.flashtemplatestore.com/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photosbank.com/" TargetMode="External"/><Relationship Id="rId7" Type="http://schemas.openxmlformats.org/officeDocument/2006/relationships/hyperlink" Target="http://www.profimedia.cz/" TargetMode="External"/><Relationship Id="rId2" Type="http://schemas.openxmlformats.org/officeDocument/2006/relationships/hyperlink" Target="http://www.sxc.h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ixmac.cz/" TargetMode="External"/><Relationship Id="rId5" Type="http://schemas.openxmlformats.org/officeDocument/2006/relationships/hyperlink" Target="http://www.istockphoto.com/" TargetMode="External"/><Relationship Id="rId4" Type="http://schemas.openxmlformats.org/officeDocument/2006/relationships/hyperlink" Target="http://www.everystockphoto.com/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luevertigo.com.ar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eativecommons.cz/zakladni-informace-o-cc/typy-cc-licenci/" TargetMode="External"/><Relationship Id="rId2" Type="http://schemas.openxmlformats.org/officeDocument/2006/relationships/hyperlink" Target="http://www.creativecommons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s.wikipedia.org/wiki/Creative_Commons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petr.vaclavek.com/article/425/fotobanky-prodej-vlastnich-fotek-a-grafiky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ebnode.cz/" TargetMode="External"/><Relationship Id="rId3" Type="http://schemas.openxmlformats.org/officeDocument/2006/relationships/hyperlink" Target="http://www.drupal.org/" TargetMode="External"/><Relationship Id="rId7" Type="http://schemas.openxmlformats.org/officeDocument/2006/relationships/hyperlink" Target="http://cs.wikipedia.org/wiki/Wiki" TargetMode="External"/><Relationship Id="rId2" Type="http://schemas.openxmlformats.org/officeDocument/2006/relationships/hyperlink" Target="http://www.joomlaportal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unlight.shira.cz/" TargetMode="External"/><Relationship Id="rId11" Type="http://schemas.openxmlformats.org/officeDocument/2006/relationships/hyperlink" Target="http://www.opensourcecms.com/" TargetMode="External"/><Relationship Id="rId5" Type="http://schemas.openxmlformats.org/officeDocument/2006/relationships/hyperlink" Target="http://phpnuke.org/" TargetMode="External"/><Relationship Id="rId10" Type="http://schemas.openxmlformats.org/officeDocument/2006/relationships/hyperlink" Target="http://www.prestashop.com/" TargetMode="External"/><Relationship Id="rId4" Type="http://schemas.openxmlformats.org/officeDocument/2006/relationships/hyperlink" Target="http://www.wordpress.org/" TargetMode="External"/><Relationship Id="rId9" Type="http://schemas.openxmlformats.org/officeDocument/2006/relationships/hyperlink" Target="http://opensolution.org/index,pl.html?sLang=en" TargetMode="Externa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jedit.org/" TargetMode="External"/><Relationship Id="rId3" Type="http://schemas.openxmlformats.org/officeDocument/2006/relationships/hyperlink" Target="http://www.adobe.com/cz/products/dreamweaver/" TargetMode="External"/><Relationship Id="rId7" Type="http://schemas.openxmlformats.org/officeDocument/2006/relationships/hyperlink" Target="http://www.pspad.com/cz/" TargetMode="External"/><Relationship Id="rId2" Type="http://schemas.openxmlformats.org/officeDocument/2006/relationships/hyperlink" Target="http://www.microsoft.com/expression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ebdesign.about.com/" TargetMode="External"/><Relationship Id="rId5" Type="http://schemas.openxmlformats.org/officeDocument/2006/relationships/hyperlink" Target="http://webdesign.about.com/od/windowshtmleditors/tp/windows-wysiwyg-editors.htm" TargetMode="External"/><Relationship Id="rId4" Type="http://schemas.openxmlformats.org/officeDocument/2006/relationships/hyperlink" Target="http://www.adobe.com/cz/products/contribute/" TargetMode="External"/><Relationship Id="rId9" Type="http://schemas.openxmlformats.org/officeDocument/2006/relationships/hyperlink" Target="http://www.elka.cz/easypad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b.cz/neco" TargetMode="External"/><Relationship Id="rId2" Type="http://schemas.openxmlformats.org/officeDocument/2006/relationships/hyperlink" Target="http://www.web.cz/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mereni.kyblsoft.cz/" TargetMode="External"/><Relationship Id="rId2" Type="http://schemas.openxmlformats.org/officeDocument/2006/relationships/hyperlink" Target="http://www.hostingy.cz/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hyperlink" Target="mailto:krcal@fss.muni.cz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86188" y="4508500"/>
            <a:ext cx="4962525" cy="1081088"/>
          </a:xfrm>
        </p:spPr>
        <p:txBody>
          <a:bodyPr/>
          <a:lstStyle/>
          <a:p>
            <a:pPr eaLnBrk="1" hangingPunct="1"/>
            <a:r>
              <a:rPr lang="cs-CZ" sz="2800" b="1" smtClean="0"/>
              <a:t>2. Úvod do problematiky tvorby webových stránek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588125" y="5661025"/>
            <a:ext cx="2159000" cy="3603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tx2">
                    <a:alpha val="70979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1" hangingPunct="1">
              <a:lnSpc>
                <a:spcPct val="110000"/>
              </a:lnSpc>
            </a:pPr>
            <a:r>
              <a:rPr lang="cs-CZ" sz="1600" b="0" smtClean="0"/>
              <a:t>Martin Krčál 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859338" y="6237288"/>
            <a:ext cx="3816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6011863" y="6394450"/>
            <a:ext cx="27352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sz="1200"/>
              <a:t>Brno, KISK FF MU, 27.2.2013</a:t>
            </a:r>
          </a:p>
        </p:txBody>
      </p:sp>
      <p:pic>
        <p:nvPicPr>
          <p:cNvPr id="5126" name="Picture 8" descr="OPVK_MU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3" y="5703888"/>
            <a:ext cx="4681537" cy="893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Cíle stránek</a:t>
            </a:r>
          </a:p>
        </p:txBody>
      </p:sp>
      <p:sp>
        <p:nvSpPr>
          <p:cNvPr id="102403" name="AutoShap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prezentovat firmu, projekt, služby…</a:t>
            </a:r>
          </a:p>
          <a:p>
            <a:pPr eaLnBrk="1" hangingPunct="1"/>
            <a:r>
              <a:rPr lang="cs-CZ" smtClean="0"/>
              <a:t>zpřístupňování informací</a:t>
            </a:r>
          </a:p>
          <a:p>
            <a:pPr eaLnBrk="1" hangingPunct="1"/>
            <a:r>
              <a:rPr lang="cs-CZ" smtClean="0"/>
              <a:t>poskytování služeb</a:t>
            </a:r>
          </a:p>
          <a:p>
            <a:pPr eaLnBrk="1" hangingPunct="1"/>
            <a:r>
              <a:rPr lang="cs-CZ" smtClean="0"/>
              <a:t>komunikace</a:t>
            </a:r>
          </a:p>
          <a:p>
            <a:pPr eaLnBrk="1" hangingPunct="1"/>
            <a:r>
              <a:rPr lang="cs-CZ" smtClean="0"/>
              <a:t>zábava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Cíle stránek prakticky</a:t>
            </a:r>
          </a:p>
        </p:txBody>
      </p:sp>
      <p:sp>
        <p:nvSpPr>
          <p:cNvPr id="14339" name="AutoShap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91513" cy="4895850"/>
          </a:xfrm>
        </p:spPr>
        <p:txBody>
          <a:bodyPr/>
          <a:lstStyle/>
          <a:p>
            <a:pPr eaLnBrk="1" hangingPunct="1"/>
            <a:r>
              <a:rPr lang="cs-CZ" sz="2800" smtClean="0"/>
              <a:t>informovat</a:t>
            </a:r>
          </a:p>
          <a:p>
            <a:pPr lvl="1" eaLnBrk="1" hangingPunct="1"/>
            <a:r>
              <a:rPr lang="cs-CZ" sz="2600" smtClean="0"/>
              <a:t>události, produkty, služby</a:t>
            </a:r>
          </a:p>
          <a:p>
            <a:pPr eaLnBrk="1" hangingPunct="1"/>
            <a:r>
              <a:rPr lang="cs-CZ" sz="2800" smtClean="0"/>
              <a:t>propagace značky</a:t>
            </a:r>
          </a:p>
          <a:p>
            <a:pPr lvl="1" eaLnBrk="1" hangingPunct="1"/>
            <a:r>
              <a:rPr lang="cs-CZ" sz="2600" smtClean="0"/>
              <a:t>zvýšit povědomí o značce, věrnost značce</a:t>
            </a:r>
          </a:p>
          <a:p>
            <a:pPr eaLnBrk="1" hangingPunct="1"/>
            <a:r>
              <a:rPr lang="cs-CZ" sz="2800" smtClean="0"/>
              <a:t>zvýšit obrat z prodeje</a:t>
            </a:r>
          </a:p>
          <a:p>
            <a:pPr lvl="1" eaLnBrk="1" hangingPunct="1"/>
            <a:r>
              <a:rPr lang="cs-CZ" sz="2600" smtClean="0"/>
              <a:t>e-shopy, podpora prodeje</a:t>
            </a:r>
          </a:p>
          <a:p>
            <a:pPr eaLnBrk="1" hangingPunct="1"/>
            <a:r>
              <a:rPr lang="cs-CZ" sz="2800" smtClean="0"/>
              <a:t>vytvoření komunity</a:t>
            </a:r>
          </a:p>
          <a:p>
            <a:pPr eaLnBrk="1" hangingPunct="1"/>
            <a:r>
              <a:rPr lang="cs-CZ" sz="2800" smtClean="0"/>
              <a:t>vyrovnat se a překonat konkurenci</a:t>
            </a:r>
          </a:p>
          <a:p>
            <a:pPr eaLnBrk="1" hangingPunct="1"/>
            <a:endParaRPr lang="cs-CZ" sz="240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Obsah webu</a:t>
            </a:r>
          </a:p>
        </p:txBody>
      </p:sp>
      <p:sp>
        <p:nvSpPr>
          <p:cNvPr id="15363" name="AutoShap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jaké informace umístit na web?</a:t>
            </a:r>
          </a:p>
          <a:p>
            <a:pPr eaLnBrk="1" hangingPunct="1"/>
            <a:r>
              <a:rPr lang="cs-CZ" smtClean="0"/>
              <a:t>podklady od zadavatele</a:t>
            </a:r>
          </a:p>
          <a:p>
            <a:pPr eaLnBrk="1" hangingPunct="1"/>
            <a:r>
              <a:rPr lang="cs-CZ" smtClean="0"/>
              <a:t>strukturování informací</a:t>
            </a:r>
          </a:p>
          <a:p>
            <a:pPr eaLnBrk="1" hangingPunct="1"/>
            <a:r>
              <a:rPr lang="cs-CZ" smtClean="0"/>
              <a:t>cizojazyčná verze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Ostatní</a:t>
            </a:r>
          </a:p>
        </p:txBody>
      </p:sp>
      <p:sp>
        <p:nvSpPr>
          <p:cNvPr id="16387" name="AutoShap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speciální požadavky klienta</a:t>
            </a:r>
          </a:p>
          <a:p>
            <a:pPr lvl="1" eaLnBrk="1" hangingPunct="1"/>
            <a:r>
              <a:rPr lang="cs-CZ" smtClean="0"/>
              <a:t>grafika vychází z image firmy</a:t>
            </a:r>
          </a:p>
          <a:p>
            <a:pPr eaLnBrk="1" hangingPunct="1"/>
            <a:r>
              <a:rPr lang="cs-CZ" smtClean="0"/>
              <a:t>vzorové stránky klienta</a:t>
            </a:r>
          </a:p>
          <a:p>
            <a:pPr lvl="1" eaLnBrk="1" hangingPunct="1"/>
            <a:r>
              <a:rPr lang="cs-CZ" smtClean="0"/>
              <a:t>co se mu líbí, jak si představuje web</a:t>
            </a:r>
          </a:p>
          <a:p>
            <a:pPr eaLnBrk="1" hangingPunct="1"/>
            <a:r>
              <a:rPr lang="cs-CZ" smtClean="0"/>
              <a:t>zmapování konkurence</a:t>
            </a:r>
          </a:p>
          <a:p>
            <a:pPr lvl="1" eaLnBrk="1" hangingPunct="1"/>
            <a:r>
              <a:rPr lang="cs-CZ" smtClean="0"/>
              <a:t>standard v oboru, inspirace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Krutá realita</a:t>
            </a:r>
            <a:endParaRPr lang="cs-CZ" smtClean="0">
              <a:sym typeface="Wingdings" pitchFamily="2" charset="2"/>
            </a:endParaRPr>
          </a:p>
        </p:txBody>
      </p:sp>
      <p:sp>
        <p:nvSpPr>
          <p:cNvPr id="97283" name="AutoShap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cs-CZ" smtClean="0"/>
              <a:t> </a:t>
            </a:r>
            <a:r>
              <a:rPr lang="cs-CZ" b="1" smtClean="0">
                <a:solidFill>
                  <a:srgbClr val="CC0000"/>
                </a:solidFill>
                <a:sym typeface="Wingdings" pitchFamily="2" charset="2"/>
              </a:rPr>
              <a:t></a:t>
            </a:r>
            <a:r>
              <a:rPr lang="cs-CZ" smtClean="0">
                <a:sym typeface="Wingdings" pitchFamily="2" charset="2"/>
              </a:rPr>
              <a:t> </a:t>
            </a:r>
            <a:r>
              <a:rPr lang="cs-CZ" smtClean="0"/>
              <a:t>mnoho klientů neví, co chce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cs-CZ" smtClean="0"/>
              <a:t> </a:t>
            </a:r>
            <a:r>
              <a:rPr lang="cs-CZ" b="1" smtClean="0">
                <a:solidFill>
                  <a:srgbClr val="CC0000"/>
                </a:solidFill>
                <a:sym typeface="Wingdings" pitchFamily="2" charset="2"/>
              </a:rPr>
              <a:t></a:t>
            </a:r>
            <a:r>
              <a:rPr lang="cs-CZ" smtClean="0">
                <a:sym typeface="Wingdings" pitchFamily="2" charset="2"/>
              </a:rPr>
              <a:t> </a:t>
            </a:r>
            <a:r>
              <a:rPr lang="cs-CZ" smtClean="0"/>
              <a:t>mnoho klientů není schopno poskytnout podklady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cs-CZ" smtClean="0"/>
              <a:t> </a:t>
            </a:r>
            <a:r>
              <a:rPr lang="cs-CZ" b="1" smtClean="0">
                <a:solidFill>
                  <a:srgbClr val="CC0000"/>
                </a:solidFill>
                <a:sym typeface="Wingdings" pitchFamily="2" charset="2"/>
              </a:rPr>
              <a:t></a:t>
            </a:r>
            <a:r>
              <a:rPr lang="cs-CZ" smtClean="0">
                <a:sym typeface="Wingdings" pitchFamily="2" charset="2"/>
              </a:rPr>
              <a:t> </a:t>
            </a:r>
            <a:r>
              <a:rPr lang="cs-CZ" smtClean="0"/>
              <a:t>cizojazyčná verze = práce pro webmastera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cs-CZ" smtClean="0"/>
              <a:t> </a:t>
            </a:r>
            <a:r>
              <a:rPr lang="cs-CZ" b="1" smtClean="0">
                <a:solidFill>
                  <a:srgbClr val="CC0000"/>
                </a:solidFill>
                <a:sym typeface="Wingdings" pitchFamily="2" charset="2"/>
              </a:rPr>
              <a:t></a:t>
            </a:r>
            <a:r>
              <a:rPr lang="cs-CZ" smtClean="0">
                <a:sym typeface="Wingdings" pitchFamily="2" charset="2"/>
              </a:rPr>
              <a:t> </a:t>
            </a:r>
            <a:r>
              <a:rPr lang="cs-CZ" smtClean="0"/>
              <a:t>chybí reálná představa o ceně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611188" y="1916113"/>
            <a:ext cx="7993062" cy="3960812"/>
          </a:xfrm>
          <a:prstGeom prst="roundRect">
            <a:avLst>
              <a:gd name="adj" fmla="val 16667"/>
            </a:avLst>
          </a:prstGeom>
          <a:solidFill>
            <a:schemeClr val="accent1">
              <a:alpha val="30196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533400" indent="-533400" algn="ctr">
              <a:lnSpc>
                <a:spcPct val="120000"/>
              </a:lnSpc>
              <a:spcBef>
                <a:spcPct val="20000"/>
              </a:spcBef>
              <a:buFont typeface="Wingdings" pitchFamily="2" charset="2"/>
              <a:buNone/>
              <a:tabLst>
                <a:tab pos="981075" algn="l"/>
              </a:tabLst>
            </a:pPr>
            <a:r>
              <a:rPr lang="cs-CZ" sz="4800"/>
              <a:t>Návrh</a:t>
            </a:r>
            <a:endParaRPr lang="en-US" sz="480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Návrh webu</a:t>
            </a:r>
          </a:p>
        </p:txBody>
      </p:sp>
      <p:sp>
        <p:nvSpPr>
          <p:cNvPr id="19459" name="AutoShap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smtClean="0"/>
              <a:t>nápad = polovina práce</a:t>
            </a:r>
          </a:p>
          <a:p>
            <a:pPr eaLnBrk="1" hangingPunct="1">
              <a:lnSpc>
                <a:spcPct val="110000"/>
              </a:lnSpc>
            </a:pPr>
            <a:r>
              <a:rPr lang="cs-CZ" smtClean="0"/>
              <a:t>drátěný model</a:t>
            </a:r>
          </a:p>
          <a:p>
            <a:pPr eaLnBrk="1" hangingPunct="1">
              <a:lnSpc>
                <a:spcPct val="110000"/>
              </a:lnSpc>
            </a:pPr>
            <a:r>
              <a:rPr lang="cs-CZ" smtClean="0"/>
              <a:t>grafický návrh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volba rozlišení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pozadí, písmo, další prvky na stránce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použití barev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...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Wireframe = drátěný model webu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91513" cy="4537075"/>
          </a:xfrm>
        </p:spPr>
        <p:txBody>
          <a:bodyPr/>
          <a:lstStyle/>
          <a:p>
            <a:pPr eaLnBrk="1" hangingPunct="1"/>
            <a:endParaRPr lang="cs-CZ" smtClean="0"/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2276475"/>
            <a:ext cx="3190875" cy="319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485" name="Text Box 6"/>
          <p:cNvSpPr txBox="1">
            <a:spLocks noChangeArrowheads="1"/>
          </p:cNvSpPr>
          <p:nvPr/>
        </p:nvSpPr>
        <p:spPr bwMode="auto">
          <a:xfrm>
            <a:off x="5003800" y="6583363"/>
            <a:ext cx="4140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sz="1200" b="1"/>
              <a:t>Zdroj: </a:t>
            </a:r>
            <a:r>
              <a:rPr lang="cs-CZ" sz="1200" b="1">
                <a:hlinkClick r:id="rId3"/>
              </a:rPr>
              <a:t>Shopsys.cz</a:t>
            </a:r>
            <a:r>
              <a:rPr lang="cs-CZ" sz="1200" b="1"/>
              <a:t>, </a:t>
            </a:r>
            <a:r>
              <a:rPr lang="cs-CZ" sz="1200" b="1">
                <a:hlinkClick r:id="rId4"/>
              </a:rPr>
              <a:t>SEO-Web-Design.cz</a:t>
            </a:r>
            <a:r>
              <a:rPr lang="cs-CZ" sz="1200" b="1"/>
              <a:t> a </a:t>
            </a:r>
            <a:r>
              <a:rPr lang="cs-CZ" sz="1200" b="1">
                <a:hlinkClick r:id="rId5" action="ppaction://hlinkfile"/>
              </a:rPr>
              <a:t>Symbio.cz</a:t>
            </a:r>
            <a:endParaRPr lang="cs-CZ" sz="1200" b="1"/>
          </a:p>
        </p:txBody>
      </p:sp>
      <p:pic>
        <p:nvPicPr>
          <p:cNvPr id="20486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4005263"/>
            <a:ext cx="2609850" cy="2363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7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1989138"/>
            <a:ext cx="2857500" cy="195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8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5950" y="4108450"/>
            <a:ext cx="2352675" cy="220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489" name="Text Box 10"/>
          <p:cNvSpPr txBox="1">
            <a:spLocks noChangeArrowheads="1"/>
          </p:cNvSpPr>
          <p:nvPr/>
        </p:nvSpPr>
        <p:spPr bwMode="auto">
          <a:xfrm>
            <a:off x="827088" y="5876925"/>
            <a:ext cx="20875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>
                <a:hlinkClick r:id="rId9"/>
              </a:rPr>
              <a:t>Další ukázky</a:t>
            </a:r>
            <a:endParaRPr lang="cs-CZ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Druhy Wireframe</a:t>
            </a:r>
          </a:p>
        </p:txBody>
      </p:sp>
      <p:sp>
        <p:nvSpPr>
          <p:cNvPr id="21507" name="AutoShap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507413" cy="4824413"/>
          </a:xfrm>
        </p:spPr>
        <p:txBody>
          <a:bodyPr/>
          <a:lstStyle/>
          <a:p>
            <a:pPr marL="363538" indent="-363538" eaLnBrk="1" hangingPunct="1">
              <a:lnSpc>
                <a:spcPct val="100000"/>
              </a:lnSpc>
            </a:pPr>
            <a:r>
              <a:rPr lang="cs-CZ" sz="2200" b="1" smtClean="0"/>
              <a:t>Textový</a:t>
            </a:r>
          </a:p>
          <a:p>
            <a:pPr marL="981075" lvl="1" indent="-352425" eaLnBrk="1" hangingPunct="1">
              <a:lnSpc>
                <a:spcPct val="80000"/>
              </a:lnSpc>
            </a:pPr>
            <a:r>
              <a:rPr lang="cs-CZ" sz="2200" smtClean="0"/>
              <a:t>seznam položek a funkcí, nejjednodušší </a:t>
            </a:r>
          </a:p>
          <a:p>
            <a:pPr marL="363538" indent="-363538" eaLnBrk="1" hangingPunct="1">
              <a:lnSpc>
                <a:spcPct val="100000"/>
              </a:lnSpc>
            </a:pPr>
            <a:r>
              <a:rPr lang="cs-CZ" sz="2200" b="1" smtClean="0"/>
              <a:t>Blokový</a:t>
            </a:r>
          </a:p>
          <a:p>
            <a:pPr marL="981075" lvl="1" indent="-352425" eaLnBrk="1" hangingPunct="1">
              <a:lnSpc>
                <a:spcPct val="80000"/>
              </a:lnSpc>
            </a:pPr>
            <a:r>
              <a:rPr lang="cs-CZ" sz="2200" smtClean="0"/>
              <a:t>rozmístění do bloků, jejich přibližná velikost na stránce</a:t>
            </a:r>
          </a:p>
          <a:p>
            <a:pPr marL="981075" lvl="1" indent="-352425" eaLnBrk="1" hangingPunct="1">
              <a:lnSpc>
                <a:spcPct val="80000"/>
              </a:lnSpc>
            </a:pPr>
            <a:r>
              <a:rPr lang="cs-CZ" sz="2200" smtClean="0"/>
              <a:t>text s popisem obsahu nebo funkčnosti</a:t>
            </a:r>
          </a:p>
          <a:p>
            <a:pPr marL="363538" indent="-363538" eaLnBrk="1" hangingPunct="1">
              <a:lnSpc>
                <a:spcPct val="100000"/>
              </a:lnSpc>
            </a:pPr>
            <a:r>
              <a:rPr lang="cs-CZ" sz="2200" b="1" smtClean="0"/>
              <a:t>Podrobný</a:t>
            </a:r>
          </a:p>
          <a:p>
            <a:pPr marL="981075" lvl="1" indent="-352425" eaLnBrk="1" hangingPunct="1">
              <a:lnSpc>
                <a:spcPct val="80000"/>
              </a:lnSpc>
            </a:pPr>
            <a:r>
              <a:rPr lang="cs-CZ" sz="2200" smtClean="0"/>
              <a:t>podrobný popis všech elementů webu</a:t>
            </a:r>
          </a:p>
          <a:p>
            <a:pPr marL="981075" lvl="1" indent="-352425" eaLnBrk="1" hangingPunct="1">
              <a:lnSpc>
                <a:spcPct val="80000"/>
              </a:lnSpc>
            </a:pPr>
            <a:r>
              <a:rPr lang="cs-CZ" sz="2200" smtClean="0"/>
              <a:t>přesné proporce, obsah i funkčnost podrobně popsány</a:t>
            </a:r>
          </a:p>
          <a:p>
            <a:pPr marL="363538" indent="-363538" eaLnBrk="1" hangingPunct="1">
              <a:lnSpc>
                <a:spcPct val="100000"/>
              </a:lnSpc>
            </a:pPr>
            <a:r>
              <a:rPr lang="cs-CZ" sz="2200" b="1" smtClean="0"/>
              <a:t>Proklikávací</a:t>
            </a:r>
          </a:p>
          <a:p>
            <a:pPr marL="981075" lvl="1" indent="-352425" eaLnBrk="1" hangingPunct="1">
              <a:lnSpc>
                <a:spcPct val="80000"/>
              </a:lnSpc>
            </a:pPr>
            <a:r>
              <a:rPr lang="cs-CZ" sz="2200" smtClean="0"/>
              <a:t>nadstavba podrobného wireframu</a:t>
            </a:r>
          </a:p>
          <a:p>
            <a:pPr marL="981075" lvl="1" indent="-352425" eaLnBrk="1" hangingPunct="1">
              <a:lnSpc>
                <a:spcPct val="80000"/>
              </a:lnSpc>
            </a:pPr>
            <a:r>
              <a:rPr lang="cs-CZ" sz="2200" smtClean="0"/>
              <a:t>jednotlivé stránky jsou propojeny (jsou klikatelné)</a:t>
            </a:r>
          </a:p>
          <a:p>
            <a:pPr marL="981075" lvl="1" indent="-352425" eaLnBrk="1" hangingPunct="1">
              <a:lnSpc>
                <a:spcPct val="80000"/>
              </a:lnSpc>
            </a:pPr>
            <a:r>
              <a:rPr lang="cs-CZ" sz="2200" smtClean="0"/>
              <a:t>využití pro uživatelské testování</a:t>
            </a:r>
            <a:endParaRPr lang="cs-CZ" sz="200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Informační architektura</a:t>
            </a:r>
          </a:p>
        </p:txBody>
      </p:sp>
      <p:sp>
        <p:nvSpPr>
          <p:cNvPr id="22531" name="AutoShap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rozdělení obsahu do sekcí</a:t>
            </a:r>
          </a:p>
          <a:p>
            <a:pPr eaLnBrk="1" hangingPunct="1"/>
            <a:r>
              <a:rPr lang="cs-CZ" smtClean="0"/>
              <a:t>návrh menu</a:t>
            </a:r>
          </a:p>
          <a:p>
            <a:pPr lvl="1" eaLnBrk="1" hangingPunct="1"/>
            <a:r>
              <a:rPr lang="cs-CZ" smtClean="0"/>
              <a:t>horizontální</a:t>
            </a:r>
          </a:p>
          <a:p>
            <a:pPr lvl="1" eaLnBrk="1" hangingPunct="1"/>
            <a:r>
              <a:rPr lang="cs-CZ" smtClean="0"/>
              <a:t>vertikální</a:t>
            </a:r>
          </a:p>
          <a:p>
            <a:pPr lvl="1" eaLnBrk="1" hangingPunct="1"/>
            <a:r>
              <a:rPr lang="cs-CZ" smtClean="0"/>
              <a:t>ostatní (víceúrovňová, drobečková,…)</a:t>
            </a:r>
          </a:p>
          <a:p>
            <a:pPr eaLnBrk="1" hangingPunct="1"/>
            <a:r>
              <a:rPr lang="cs-CZ" smtClean="0"/>
              <a:t>stálá navigace = na jednom místě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Proces tvorby webových stránek</a:t>
            </a:r>
          </a:p>
        </p:txBody>
      </p:sp>
      <p:grpSp>
        <p:nvGrpSpPr>
          <p:cNvPr id="2" name="Zástupný symbol pro obsah 94212"/>
          <p:cNvGrpSpPr>
            <a:grpSpLocks/>
          </p:cNvGrpSpPr>
          <p:nvPr/>
        </p:nvGrpSpPr>
        <p:grpSpPr bwMode="auto">
          <a:xfrm>
            <a:off x="250825" y="1709738"/>
            <a:ext cx="8569325" cy="4814887"/>
            <a:chOff x="1543" y="733"/>
            <a:chExt cx="2663" cy="2761"/>
          </a:xfrm>
        </p:grpSpPr>
        <p:sp>
          <p:nvSpPr>
            <p:cNvPr id="3" name="_s1028"/>
            <p:cNvSpPr>
              <a:spLocks noChangeArrowheads="1" noTextEdit="1"/>
            </p:cNvSpPr>
            <p:nvPr/>
          </p:nvSpPr>
          <p:spPr bwMode="auto">
            <a:xfrm>
              <a:off x="2146" y="899"/>
              <a:ext cx="1458" cy="1458"/>
            </a:xfrm>
            <a:custGeom>
              <a:avLst/>
              <a:gdLst>
                <a:gd name="G0" fmla="+- -5505024 0 0"/>
                <a:gd name="G1" fmla="+- -7471104 0 0"/>
                <a:gd name="G2" fmla="+- -5505024 0 -7471104"/>
                <a:gd name="G3" fmla="+- 10800 0 0"/>
                <a:gd name="G4" fmla="+- 0 0 -5505024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7471104"/>
                <a:gd name="G10" fmla="+- 7200 0 2700"/>
                <a:gd name="G11" fmla="cos G10 -5505024"/>
                <a:gd name="G12" fmla="sin G10 -5505024"/>
                <a:gd name="G13" fmla="cos 13500 -5505024"/>
                <a:gd name="G14" fmla="sin 13500 -5505024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505024"/>
                <a:gd name="G22" fmla="sin G20 -5505024"/>
                <a:gd name="G23" fmla="+- G21 10800 0"/>
                <a:gd name="G24" fmla="+- G12 G23 G22"/>
                <a:gd name="G25" fmla="+- G22 G23 G11"/>
                <a:gd name="G26" fmla="cos 10800 -5505024"/>
                <a:gd name="G27" fmla="sin 10800 -5505024"/>
                <a:gd name="G28" fmla="cos 7200 -5505024"/>
                <a:gd name="G29" fmla="sin 7200 -5505024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7471104"/>
                <a:gd name="G36" fmla="sin G34 -7471104"/>
                <a:gd name="G37" fmla="+/ -7471104 -5505024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9110 w 21600"/>
                <a:gd name="T5" fmla="*/ 132 h 21600"/>
                <a:gd name="T6" fmla="*/ 7139 w 21600"/>
                <a:gd name="T7" fmla="*/ 2578 h 21600"/>
                <a:gd name="T8" fmla="*/ 9673 w 21600"/>
                <a:gd name="T9" fmla="*/ 3688 h 21600"/>
                <a:gd name="T10" fmla="*/ 12211 w 21600"/>
                <a:gd name="T11" fmla="*/ -2627 h 21600"/>
                <a:gd name="T12" fmla="*/ 16215 w 21600"/>
                <a:gd name="T13" fmla="*/ 2319 h 21600"/>
                <a:gd name="T14" fmla="*/ 11270 w 21600"/>
                <a:gd name="T15" fmla="*/ 6324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1552" y="3639"/>
                  </a:moveTo>
                  <a:cubicBezTo>
                    <a:pt x="11302" y="3613"/>
                    <a:pt x="11051" y="3600"/>
                    <a:pt x="10800" y="3600"/>
                  </a:cubicBezTo>
                  <a:cubicBezTo>
                    <a:pt x="9790" y="3599"/>
                    <a:pt x="8793" y="3812"/>
                    <a:pt x="7871" y="4222"/>
                  </a:cubicBezTo>
                  <a:lnTo>
                    <a:pt x="6407" y="933"/>
                  </a:lnTo>
                  <a:cubicBezTo>
                    <a:pt x="7789" y="318"/>
                    <a:pt x="9286" y="-1"/>
                    <a:pt x="10800" y="0"/>
                  </a:cubicBezTo>
                  <a:cubicBezTo>
                    <a:pt x="11177" y="0"/>
                    <a:pt x="11553" y="19"/>
                    <a:pt x="11928" y="59"/>
                  </a:cubicBezTo>
                  <a:lnTo>
                    <a:pt x="12211" y="-2627"/>
                  </a:lnTo>
                  <a:lnTo>
                    <a:pt x="16215" y="2319"/>
                  </a:lnTo>
                  <a:lnTo>
                    <a:pt x="11270" y="6324"/>
                  </a:lnTo>
                  <a:lnTo>
                    <a:pt x="11552" y="3639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" name="_s1029"/>
            <p:cNvSpPr>
              <a:spLocks noChangeArrowheads="1" noTextEdit="1"/>
            </p:cNvSpPr>
            <p:nvPr/>
          </p:nvSpPr>
          <p:spPr bwMode="auto">
            <a:xfrm rot="4320000">
              <a:off x="2608" y="1235"/>
              <a:ext cx="1458" cy="1458"/>
            </a:xfrm>
            <a:custGeom>
              <a:avLst/>
              <a:gdLst>
                <a:gd name="G0" fmla="+- -5505024 0 0"/>
                <a:gd name="G1" fmla="+- -7471104 0 0"/>
                <a:gd name="G2" fmla="+- -5505024 0 -7471104"/>
                <a:gd name="G3" fmla="+- 10800 0 0"/>
                <a:gd name="G4" fmla="+- 0 0 -5505024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7471104"/>
                <a:gd name="G10" fmla="+- 7200 0 2700"/>
                <a:gd name="G11" fmla="cos G10 -5505024"/>
                <a:gd name="G12" fmla="sin G10 -5505024"/>
                <a:gd name="G13" fmla="cos 13500 -5505024"/>
                <a:gd name="G14" fmla="sin 13500 -5505024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505024"/>
                <a:gd name="G22" fmla="sin G20 -5505024"/>
                <a:gd name="G23" fmla="+- G21 10800 0"/>
                <a:gd name="G24" fmla="+- G12 G23 G22"/>
                <a:gd name="G25" fmla="+- G22 G23 G11"/>
                <a:gd name="G26" fmla="cos 10800 -5505024"/>
                <a:gd name="G27" fmla="sin 10800 -5505024"/>
                <a:gd name="G28" fmla="cos 7200 -5505024"/>
                <a:gd name="G29" fmla="sin 7200 -5505024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7471104"/>
                <a:gd name="G36" fmla="sin G34 -7471104"/>
                <a:gd name="G37" fmla="+/ -7471104 -5505024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9110 w 21600"/>
                <a:gd name="T5" fmla="*/ 132 h 21600"/>
                <a:gd name="T6" fmla="*/ 7139 w 21600"/>
                <a:gd name="T7" fmla="*/ 2578 h 21600"/>
                <a:gd name="T8" fmla="*/ 9673 w 21600"/>
                <a:gd name="T9" fmla="*/ 3688 h 21600"/>
                <a:gd name="T10" fmla="*/ 12211 w 21600"/>
                <a:gd name="T11" fmla="*/ -2627 h 21600"/>
                <a:gd name="T12" fmla="*/ 16215 w 21600"/>
                <a:gd name="T13" fmla="*/ 2319 h 21600"/>
                <a:gd name="T14" fmla="*/ 11270 w 21600"/>
                <a:gd name="T15" fmla="*/ 6324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1552" y="3639"/>
                  </a:moveTo>
                  <a:cubicBezTo>
                    <a:pt x="11302" y="3613"/>
                    <a:pt x="11051" y="3600"/>
                    <a:pt x="10800" y="3600"/>
                  </a:cubicBezTo>
                  <a:cubicBezTo>
                    <a:pt x="9790" y="3599"/>
                    <a:pt x="8793" y="3812"/>
                    <a:pt x="7871" y="4222"/>
                  </a:cubicBezTo>
                  <a:lnTo>
                    <a:pt x="6407" y="933"/>
                  </a:lnTo>
                  <a:cubicBezTo>
                    <a:pt x="7789" y="318"/>
                    <a:pt x="9286" y="-1"/>
                    <a:pt x="10800" y="0"/>
                  </a:cubicBezTo>
                  <a:cubicBezTo>
                    <a:pt x="11177" y="0"/>
                    <a:pt x="11553" y="19"/>
                    <a:pt x="11928" y="59"/>
                  </a:cubicBezTo>
                  <a:lnTo>
                    <a:pt x="12211" y="-2627"/>
                  </a:lnTo>
                  <a:lnTo>
                    <a:pt x="16215" y="2319"/>
                  </a:lnTo>
                  <a:lnTo>
                    <a:pt x="11270" y="6324"/>
                  </a:lnTo>
                  <a:lnTo>
                    <a:pt x="11552" y="3639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" name="_s1030"/>
            <p:cNvSpPr>
              <a:spLocks noChangeArrowheads="1" noTextEdit="1"/>
            </p:cNvSpPr>
            <p:nvPr/>
          </p:nvSpPr>
          <p:spPr bwMode="auto">
            <a:xfrm rot="8640000">
              <a:off x="2431" y="1778"/>
              <a:ext cx="1458" cy="1458"/>
            </a:xfrm>
            <a:custGeom>
              <a:avLst/>
              <a:gdLst>
                <a:gd name="G0" fmla="+- -5505024 0 0"/>
                <a:gd name="G1" fmla="+- -7471104 0 0"/>
                <a:gd name="G2" fmla="+- -5505024 0 -7471104"/>
                <a:gd name="G3" fmla="+- 10800 0 0"/>
                <a:gd name="G4" fmla="+- 0 0 -5505024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7471104"/>
                <a:gd name="G10" fmla="+- 7200 0 2700"/>
                <a:gd name="G11" fmla="cos G10 -5505024"/>
                <a:gd name="G12" fmla="sin G10 -5505024"/>
                <a:gd name="G13" fmla="cos 13500 -5505024"/>
                <a:gd name="G14" fmla="sin 13500 -5505024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505024"/>
                <a:gd name="G22" fmla="sin G20 -5505024"/>
                <a:gd name="G23" fmla="+- G21 10800 0"/>
                <a:gd name="G24" fmla="+- G12 G23 G22"/>
                <a:gd name="G25" fmla="+- G22 G23 G11"/>
                <a:gd name="G26" fmla="cos 10800 -5505024"/>
                <a:gd name="G27" fmla="sin 10800 -5505024"/>
                <a:gd name="G28" fmla="cos 7200 -5505024"/>
                <a:gd name="G29" fmla="sin 7200 -5505024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7471104"/>
                <a:gd name="G36" fmla="sin G34 -7471104"/>
                <a:gd name="G37" fmla="+/ -7471104 -5505024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9110 w 21600"/>
                <a:gd name="T5" fmla="*/ 132 h 21600"/>
                <a:gd name="T6" fmla="*/ 7139 w 21600"/>
                <a:gd name="T7" fmla="*/ 2578 h 21600"/>
                <a:gd name="T8" fmla="*/ 9673 w 21600"/>
                <a:gd name="T9" fmla="*/ 3688 h 21600"/>
                <a:gd name="T10" fmla="*/ 12211 w 21600"/>
                <a:gd name="T11" fmla="*/ -2627 h 21600"/>
                <a:gd name="T12" fmla="*/ 16215 w 21600"/>
                <a:gd name="T13" fmla="*/ 2319 h 21600"/>
                <a:gd name="T14" fmla="*/ 11270 w 21600"/>
                <a:gd name="T15" fmla="*/ 6324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1552" y="3639"/>
                  </a:moveTo>
                  <a:cubicBezTo>
                    <a:pt x="11302" y="3613"/>
                    <a:pt x="11051" y="3600"/>
                    <a:pt x="10800" y="3600"/>
                  </a:cubicBezTo>
                  <a:cubicBezTo>
                    <a:pt x="9790" y="3599"/>
                    <a:pt x="8793" y="3812"/>
                    <a:pt x="7871" y="4222"/>
                  </a:cubicBezTo>
                  <a:lnTo>
                    <a:pt x="6407" y="933"/>
                  </a:lnTo>
                  <a:cubicBezTo>
                    <a:pt x="7789" y="318"/>
                    <a:pt x="9286" y="-1"/>
                    <a:pt x="10800" y="0"/>
                  </a:cubicBezTo>
                  <a:cubicBezTo>
                    <a:pt x="11177" y="0"/>
                    <a:pt x="11553" y="19"/>
                    <a:pt x="11928" y="59"/>
                  </a:cubicBezTo>
                  <a:lnTo>
                    <a:pt x="12211" y="-2627"/>
                  </a:lnTo>
                  <a:lnTo>
                    <a:pt x="16215" y="2319"/>
                  </a:lnTo>
                  <a:lnTo>
                    <a:pt x="11270" y="6324"/>
                  </a:lnTo>
                  <a:lnTo>
                    <a:pt x="11552" y="3639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" name="_s1031"/>
            <p:cNvSpPr>
              <a:spLocks noChangeArrowheads="1" noTextEdit="1"/>
            </p:cNvSpPr>
            <p:nvPr/>
          </p:nvSpPr>
          <p:spPr bwMode="auto">
            <a:xfrm rot="12960000">
              <a:off x="1860" y="1777"/>
              <a:ext cx="1458" cy="1458"/>
            </a:xfrm>
            <a:custGeom>
              <a:avLst/>
              <a:gdLst>
                <a:gd name="G0" fmla="+- -5505024 0 0"/>
                <a:gd name="G1" fmla="+- -7471104 0 0"/>
                <a:gd name="G2" fmla="+- -5505024 0 -7471104"/>
                <a:gd name="G3" fmla="+- 10800 0 0"/>
                <a:gd name="G4" fmla="+- 0 0 -5505024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7471104"/>
                <a:gd name="G10" fmla="+- 7200 0 2700"/>
                <a:gd name="G11" fmla="cos G10 -5505024"/>
                <a:gd name="G12" fmla="sin G10 -5505024"/>
                <a:gd name="G13" fmla="cos 13500 -5505024"/>
                <a:gd name="G14" fmla="sin 13500 -5505024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505024"/>
                <a:gd name="G22" fmla="sin G20 -5505024"/>
                <a:gd name="G23" fmla="+- G21 10800 0"/>
                <a:gd name="G24" fmla="+- G12 G23 G22"/>
                <a:gd name="G25" fmla="+- G22 G23 G11"/>
                <a:gd name="G26" fmla="cos 10800 -5505024"/>
                <a:gd name="G27" fmla="sin 10800 -5505024"/>
                <a:gd name="G28" fmla="cos 7200 -5505024"/>
                <a:gd name="G29" fmla="sin 7200 -5505024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7471104"/>
                <a:gd name="G36" fmla="sin G34 -7471104"/>
                <a:gd name="G37" fmla="+/ -7471104 -5505024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9110 w 21600"/>
                <a:gd name="T5" fmla="*/ 132 h 21600"/>
                <a:gd name="T6" fmla="*/ 7139 w 21600"/>
                <a:gd name="T7" fmla="*/ 2578 h 21600"/>
                <a:gd name="T8" fmla="*/ 9673 w 21600"/>
                <a:gd name="T9" fmla="*/ 3688 h 21600"/>
                <a:gd name="T10" fmla="*/ 12211 w 21600"/>
                <a:gd name="T11" fmla="*/ -2627 h 21600"/>
                <a:gd name="T12" fmla="*/ 16215 w 21600"/>
                <a:gd name="T13" fmla="*/ 2319 h 21600"/>
                <a:gd name="T14" fmla="*/ 11270 w 21600"/>
                <a:gd name="T15" fmla="*/ 6324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1552" y="3639"/>
                  </a:moveTo>
                  <a:cubicBezTo>
                    <a:pt x="11302" y="3613"/>
                    <a:pt x="11051" y="3600"/>
                    <a:pt x="10800" y="3600"/>
                  </a:cubicBezTo>
                  <a:cubicBezTo>
                    <a:pt x="9790" y="3599"/>
                    <a:pt x="8793" y="3812"/>
                    <a:pt x="7871" y="4222"/>
                  </a:cubicBezTo>
                  <a:lnTo>
                    <a:pt x="6407" y="933"/>
                  </a:lnTo>
                  <a:cubicBezTo>
                    <a:pt x="7789" y="318"/>
                    <a:pt x="9286" y="-1"/>
                    <a:pt x="10800" y="0"/>
                  </a:cubicBezTo>
                  <a:cubicBezTo>
                    <a:pt x="11177" y="0"/>
                    <a:pt x="11553" y="19"/>
                    <a:pt x="11928" y="59"/>
                  </a:cubicBezTo>
                  <a:lnTo>
                    <a:pt x="12211" y="-2627"/>
                  </a:lnTo>
                  <a:lnTo>
                    <a:pt x="16215" y="2319"/>
                  </a:lnTo>
                  <a:lnTo>
                    <a:pt x="11270" y="6324"/>
                  </a:lnTo>
                  <a:lnTo>
                    <a:pt x="11552" y="3639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" name="_s1032"/>
            <p:cNvSpPr>
              <a:spLocks noChangeArrowheads="1" noTextEdit="1"/>
            </p:cNvSpPr>
            <p:nvPr/>
          </p:nvSpPr>
          <p:spPr bwMode="auto">
            <a:xfrm rot="17280000">
              <a:off x="1685" y="1234"/>
              <a:ext cx="1458" cy="1458"/>
            </a:xfrm>
            <a:custGeom>
              <a:avLst/>
              <a:gdLst>
                <a:gd name="G0" fmla="+- -5505024 0 0"/>
                <a:gd name="G1" fmla="+- -7471104 0 0"/>
                <a:gd name="G2" fmla="+- -5505024 0 -7471104"/>
                <a:gd name="G3" fmla="+- 10800 0 0"/>
                <a:gd name="G4" fmla="+- 0 0 -5505024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7471104"/>
                <a:gd name="G10" fmla="+- 7200 0 2700"/>
                <a:gd name="G11" fmla="cos G10 -5505024"/>
                <a:gd name="G12" fmla="sin G10 -5505024"/>
                <a:gd name="G13" fmla="cos 13500 -5505024"/>
                <a:gd name="G14" fmla="sin 13500 -5505024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505024"/>
                <a:gd name="G22" fmla="sin G20 -5505024"/>
                <a:gd name="G23" fmla="+- G21 10800 0"/>
                <a:gd name="G24" fmla="+- G12 G23 G22"/>
                <a:gd name="G25" fmla="+- G22 G23 G11"/>
                <a:gd name="G26" fmla="cos 10800 -5505024"/>
                <a:gd name="G27" fmla="sin 10800 -5505024"/>
                <a:gd name="G28" fmla="cos 7200 -5505024"/>
                <a:gd name="G29" fmla="sin 7200 -5505024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7471104"/>
                <a:gd name="G36" fmla="sin G34 -7471104"/>
                <a:gd name="G37" fmla="+/ -7471104 -5505024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9110 w 21600"/>
                <a:gd name="T5" fmla="*/ 132 h 21600"/>
                <a:gd name="T6" fmla="*/ 7139 w 21600"/>
                <a:gd name="T7" fmla="*/ 2578 h 21600"/>
                <a:gd name="T8" fmla="*/ 9673 w 21600"/>
                <a:gd name="T9" fmla="*/ 3688 h 21600"/>
                <a:gd name="T10" fmla="*/ 12211 w 21600"/>
                <a:gd name="T11" fmla="*/ -2627 h 21600"/>
                <a:gd name="T12" fmla="*/ 16215 w 21600"/>
                <a:gd name="T13" fmla="*/ 2319 h 21600"/>
                <a:gd name="T14" fmla="*/ 11270 w 21600"/>
                <a:gd name="T15" fmla="*/ 6324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1552" y="3639"/>
                  </a:moveTo>
                  <a:cubicBezTo>
                    <a:pt x="11302" y="3613"/>
                    <a:pt x="11051" y="3600"/>
                    <a:pt x="10800" y="3600"/>
                  </a:cubicBezTo>
                  <a:cubicBezTo>
                    <a:pt x="9790" y="3599"/>
                    <a:pt x="8793" y="3812"/>
                    <a:pt x="7871" y="4222"/>
                  </a:cubicBezTo>
                  <a:lnTo>
                    <a:pt x="6407" y="933"/>
                  </a:lnTo>
                  <a:cubicBezTo>
                    <a:pt x="7789" y="318"/>
                    <a:pt x="9286" y="-1"/>
                    <a:pt x="10800" y="0"/>
                  </a:cubicBezTo>
                  <a:cubicBezTo>
                    <a:pt x="11177" y="0"/>
                    <a:pt x="11553" y="19"/>
                    <a:pt x="11928" y="59"/>
                  </a:cubicBezTo>
                  <a:lnTo>
                    <a:pt x="12211" y="-2627"/>
                  </a:lnTo>
                  <a:lnTo>
                    <a:pt x="16215" y="2319"/>
                  </a:lnTo>
                  <a:lnTo>
                    <a:pt x="11270" y="6324"/>
                  </a:lnTo>
                  <a:lnTo>
                    <a:pt x="11552" y="3639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" name="_s1033"/>
            <p:cNvSpPr>
              <a:spLocks noChangeArrowheads="1"/>
            </p:cNvSpPr>
            <p:nvPr/>
          </p:nvSpPr>
          <p:spPr bwMode="auto">
            <a:xfrm>
              <a:off x="3647" y="2183"/>
              <a:ext cx="536" cy="5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Návrh</a:t>
              </a:r>
            </a:p>
          </p:txBody>
        </p:sp>
        <p:sp>
          <p:nvSpPr>
            <p:cNvPr id="9" name="_s1034"/>
            <p:cNvSpPr>
              <a:spLocks noChangeArrowheads="1"/>
            </p:cNvSpPr>
            <p:nvPr/>
          </p:nvSpPr>
          <p:spPr bwMode="auto">
            <a:xfrm>
              <a:off x="3249" y="961"/>
              <a:ext cx="536" cy="5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Plánování</a:t>
              </a:r>
            </a:p>
          </p:txBody>
        </p:sp>
        <p:sp>
          <p:nvSpPr>
            <p:cNvPr id="10" name="_s1035"/>
            <p:cNvSpPr>
              <a:spLocks noChangeArrowheads="1"/>
            </p:cNvSpPr>
            <p:nvPr/>
          </p:nvSpPr>
          <p:spPr bwMode="auto">
            <a:xfrm>
              <a:off x="2607" y="2939"/>
              <a:ext cx="536" cy="5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Realizace</a:t>
              </a:r>
            </a:p>
          </p:txBody>
        </p:sp>
        <p:sp>
          <p:nvSpPr>
            <p:cNvPr id="11" name="_s1036"/>
            <p:cNvSpPr>
              <a:spLocks noChangeArrowheads="1"/>
            </p:cNvSpPr>
            <p:nvPr/>
          </p:nvSpPr>
          <p:spPr bwMode="auto">
            <a:xfrm>
              <a:off x="1965" y="961"/>
              <a:ext cx="536" cy="5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Údržba</a:t>
              </a:r>
            </a:p>
          </p:txBody>
        </p:sp>
        <p:sp>
          <p:nvSpPr>
            <p:cNvPr id="12" name="_s1037"/>
            <p:cNvSpPr>
              <a:spLocks noChangeArrowheads="1"/>
            </p:cNvSpPr>
            <p:nvPr/>
          </p:nvSpPr>
          <p:spPr bwMode="auto">
            <a:xfrm>
              <a:off x="1567" y="2183"/>
              <a:ext cx="536" cy="5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Zveřejnění</a:t>
              </a: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Kde vzít inspiraci</a:t>
            </a:r>
          </a:p>
        </p:txBody>
      </p:sp>
      <p:sp>
        <p:nvSpPr>
          <p:cNvPr id="23555" name="AutoShap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asociace ke klíčovým slovům webu</a:t>
            </a:r>
          </a:p>
          <a:p>
            <a:pPr eaLnBrk="1" hangingPunct="1"/>
            <a:r>
              <a:rPr lang="cs-CZ" smtClean="0"/>
              <a:t>webové stránky, templates</a:t>
            </a:r>
          </a:p>
          <a:p>
            <a:pPr eaLnBrk="1" hangingPunct="1"/>
            <a:r>
              <a:rPr lang="cs-CZ" smtClean="0"/>
              <a:t>denní tisk, časopisy</a:t>
            </a:r>
          </a:p>
          <a:p>
            <a:pPr eaLnBrk="1" hangingPunct="1"/>
            <a:r>
              <a:rPr lang="cs-CZ" smtClean="0"/>
              <a:t>okolí (příroda, město, život)</a:t>
            </a:r>
          </a:p>
          <a:p>
            <a:pPr eaLnBrk="1" hangingPunct="1"/>
            <a:r>
              <a:rPr lang="cs-CZ" smtClean="0"/>
              <a:t>ptát se kamarádů, členů rodiny,…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Templates</a:t>
            </a:r>
          </a:p>
        </p:txBody>
      </p:sp>
      <p:sp>
        <p:nvSpPr>
          <p:cNvPr id="24579" name="AutoShap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smtClean="0">
                <a:hlinkClick r:id="rId2"/>
              </a:rPr>
              <a:t>http://www.templatesbox.com</a:t>
            </a:r>
            <a:endParaRPr lang="cs-CZ" smtClean="0"/>
          </a:p>
          <a:p>
            <a:pPr eaLnBrk="1" hangingPunct="1">
              <a:lnSpc>
                <a:spcPct val="110000"/>
              </a:lnSpc>
            </a:pPr>
            <a:r>
              <a:rPr lang="cs-CZ" smtClean="0">
                <a:hlinkClick r:id="rId3"/>
              </a:rPr>
              <a:t>http://www.freewebsitetemplates.com</a:t>
            </a:r>
            <a:endParaRPr lang="cs-CZ" smtClean="0"/>
          </a:p>
          <a:p>
            <a:pPr eaLnBrk="1" hangingPunct="1">
              <a:lnSpc>
                <a:spcPct val="110000"/>
              </a:lnSpc>
            </a:pPr>
            <a:r>
              <a:rPr lang="cs-CZ" smtClean="0">
                <a:hlinkClick r:id="rId4"/>
              </a:rPr>
              <a:t>http://www.flashtemplatestore.com</a:t>
            </a:r>
            <a:endParaRPr lang="cs-CZ" smtClean="0"/>
          </a:p>
          <a:p>
            <a:pPr eaLnBrk="1" hangingPunct="1">
              <a:lnSpc>
                <a:spcPct val="110000"/>
              </a:lnSpc>
            </a:pPr>
            <a:r>
              <a:rPr lang="cs-CZ" smtClean="0">
                <a:hlinkClick r:id="rId5"/>
              </a:rPr>
              <a:t>http://freesitetemplates.com</a:t>
            </a:r>
            <a:endParaRPr lang="cs-CZ" smtClean="0"/>
          </a:p>
          <a:p>
            <a:pPr eaLnBrk="1" hangingPunct="1">
              <a:lnSpc>
                <a:spcPct val="110000"/>
              </a:lnSpc>
            </a:pPr>
            <a:r>
              <a:rPr lang="cs-CZ" smtClean="0">
                <a:hlinkClick r:id="rId6"/>
              </a:rPr>
              <a:t>Free HTML+CSS Web Templates</a:t>
            </a:r>
            <a:r>
              <a:rPr lang="cs-CZ" smtClean="0"/>
              <a:t> (Smashing Magazine)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Fotobanky</a:t>
            </a:r>
          </a:p>
        </p:txBody>
      </p:sp>
      <p:sp>
        <p:nvSpPr>
          <p:cNvPr id="25603" name="AutoShap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800" smtClean="0">
                <a:hlinkClick r:id="rId2"/>
              </a:rPr>
              <a:t>sxc.hu</a:t>
            </a:r>
            <a:r>
              <a:rPr lang="cs-CZ" sz="2800" smtClean="0"/>
              <a:t> - databanka fotografií zdarma</a:t>
            </a:r>
          </a:p>
          <a:p>
            <a:pPr eaLnBrk="1" hangingPunct="1"/>
            <a:r>
              <a:rPr lang="cs-CZ" sz="2800" smtClean="0">
                <a:hlinkClick r:id="rId3"/>
              </a:rPr>
              <a:t>freephotosbank.com</a:t>
            </a:r>
            <a:r>
              <a:rPr lang="cs-CZ" sz="2800" smtClean="0"/>
              <a:t> - zdarma</a:t>
            </a:r>
          </a:p>
          <a:p>
            <a:pPr eaLnBrk="1" hangingPunct="1"/>
            <a:r>
              <a:rPr lang="cs-CZ" sz="2800" smtClean="0">
                <a:hlinkClick r:id="rId4"/>
              </a:rPr>
              <a:t>everystockphoto.com</a:t>
            </a:r>
            <a:r>
              <a:rPr lang="cs-CZ" sz="2800" smtClean="0"/>
              <a:t> - zdarma</a:t>
            </a:r>
          </a:p>
          <a:p>
            <a:pPr eaLnBrk="1" hangingPunct="1"/>
            <a:r>
              <a:rPr lang="cs-CZ" sz="2800" smtClean="0">
                <a:hlinkClick r:id="rId5"/>
              </a:rPr>
              <a:t>istockphoto.com</a:t>
            </a:r>
            <a:r>
              <a:rPr lang="cs-CZ" sz="2800" smtClean="0"/>
              <a:t> – komerční</a:t>
            </a:r>
          </a:p>
          <a:p>
            <a:pPr eaLnBrk="1" hangingPunct="1"/>
            <a:r>
              <a:rPr lang="cs-CZ" sz="2800" smtClean="0">
                <a:hlinkClick r:id="rId6"/>
              </a:rPr>
              <a:t>pixmac.cz</a:t>
            </a:r>
            <a:r>
              <a:rPr lang="cs-CZ" sz="2800" smtClean="0"/>
              <a:t> – komerční</a:t>
            </a:r>
          </a:p>
          <a:p>
            <a:pPr eaLnBrk="1" hangingPunct="1"/>
            <a:r>
              <a:rPr lang="cs-CZ" sz="2800" smtClean="0">
                <a:hlinkClick r:id="rId7"/>
              </a:rPr>
              <a:t>Profimédia</a:t>
            </a:r>
            <a:r>
              <a:rPr lang="cs-CZ" sz="2800" smtClean="0"/>
              <a:t> - komerční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Rozcestník</a:t>
            </a:r>
          </a:p>
        </p:txBody>
      </p:sp>
      <p:sp>
        <p:nvSpPr>
          <p:cNvPr id="26627" name="AutoShap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hlinkClick r:id="rId2"/>
              </a:rPr>
              <a:t>Blue Vertigo</a:t>
            </a:r>
            <a:r>
              <a:rPr lang="cs-CZ" smtClean="0"/>
              <a:t> - odkazy na fotogalerie, šablony, textury, kliparty,…</a:t>
            </a:r>
          </a:p>
        </p:txBody>
      </p:sp>
    </p:spTree>
  </p:cSld>
  <p:clrMapOvr>
    <a:masterClrMapping/>
  </p:clrMapOvr>
  <p:transition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Druhy licencí</a:t>
            </a:r>
          </a:p>
        </p:txBody>
      </p:sp>
      <p:sp>
        <p:nvSpPr>
          <p:cNvPr id="27651" name="AutoShap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free - zdarma</a:t>
            </a:r>
          </a:p>
          <a:p>
            <a:pPr eaLnBrk="1" hangingPunct="1"/>
            <a:r>
              <a:rPr lang="cs-CZ" sz="2800" smtClean="0"/>
              <a:t>non-commercial - pro nekomerční účely</a:t>
            </a:r>
          </a:p>
          <a:p>
            <a:pPr eaLnBrk="1" hangingPunct="1"/>
            <a:r>
              <a:rPr lang="cs-CZ" sz="2800" smtClean="0"/>
              <a:t>royalty free - bez omezení počtu užití (jednorázový nákup, paušální cena)</a:t>
            </a:r>
          </a:p>
          <a:p>
            <a:pPr eaLnBrk="1" hangingPunct="1"/>
            <a:r>
              <a:rPr lang="cs-CZ" sz="2800" smtClean="0"/>
              <a:t>rights-managed - dle užití</a:t>
            </a:r>
          </a:p>
          <a:p>
            <a:pPr eaLnBrk="1" hangingPunct="1"/>
            <a:r>
              <a:rPr lang="cs-CZ" sz="2800" smtClean="0">
                <a:hlinkClick r:id="rId2"/>
              </a:rPr>
              <a:t>creative commons</a:t>
            </a:r>
            <a:r>
              <a:rPr lang="cs-CZ" sz="2800" smtClean="0"/>
              <a:t> – piktogramy (</a:t>
            </a:r>
            <a:r>
              <a:rPr lang="cs-CZ" sz="2800" smtClean="0">
                <a:hlinkClick r:id="rId3"/>
              </a:rPr>
              <a:t>druhy</a:t>
            </a:r>
            <a:r>
              <a:rPr lang="cs-CZ" sz="2800" smtClean="0"/>
              <a:t>, </a:t>
            </a:r>
            <a:r>
              <a:rPr lang="cs-CZ" sz="2800" smtClean="0">
                <a:hlinkClick r:id="rId4"/>
              </a:rPr>
              <a:t>wiki</a:t>
            </a:r>
            <a:r>
              <a:rPr lang="cs-CZ" sz="2800" smtClean="0"/>
              <a:t>)</a:t>
            </a:r>
          </a:p>
        </p:txBody>
      </p:sp>
    </p:spTree>
  </p:cSld>
  <p:clrMapOvr>
    <a:masterClrMapping/>
  </p:clrMapOvr>
  <p:transition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Chcete si přivydělat?</a:t>
            </a:r>
          </a:p>
        </p:txBody>
      </p:sp>
      <p:sp>
        <p:nvSpPr>
          <p:cNvPr id="28675" name="AutoShap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hlinkClick r:id="rId2"/>
              </a:rPr>
              <a:t>prodej vlastních fotografií</a:t>
            </a:r>
            <a:endParaRPr lang="cs-CZ" smtClean="0"/>
          </a:p>
        </p:txBody>
      </p:sp>
    </p:spTree>
  </p:cSld>
  <p:clrMapOvr>
    <a:masterClrMapping/>
  </p:clrMapOvr>
  <p:transition>
    <p:wipe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Předkládání návrh klientovi</a:t>
            </a:r>
          </a:p>
        </p:txBody>
      </p:sp>
      <p:sp>
        <p:nvSpPr>
          <p:cNvPr id="29699" name="AutoShap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smtClean="0"/>
              <a:t>průběžné</a:t>
            </a:r>
          </a:p>
          <a:p>
            <a:pPr eaLnBrk="1" hangingPunct="1">
              <a:lnSpc>
                <a:spcPct val="110000"/>
              </a:lnSpc>
            </a:pPr>
            <a:r>
              <a:rPr lang="cs-CZ" smtClean="0"/>
              <a:t>více návrhů</a:t>
            </a:r>
          </a:p>
          <a:p>
            <a:pPr eaLnBrk="1" hangingPunct="1">
              <a:lnSpc>
                <a:spcPct val="110000"/>
              </a:lnSpc>
            </a:pPr>
            <a:r>
              <a:rPr lang="cs-CZ" smtClean="0"/>
              <a:t>důležitá komunikace</a:t>
            </a:r>
          </a:p>
          <a:p>
            <a:pPr eaLnBrk="1" hangingPunct="1">
              <a:lnSpc>
                <a:spcPct val="110000"/>
              </a:lnSpc>
            </a:pPr>
            <a:r>
              <a:rPr lang="cs-CZ" smtClean="0"/>
              <a:t>návrh </a:t>
            </a:r>
            <a:r>
              <a:rPr lang="cs-CZ" b="1" smtClean="0">
                <a:solidFill>
                  <a:srgbClr val="CC0000"/>
                </a:solidFill>
              </a:rPr>
              <a:t>x</a:t>
            </a:r>
            <a:r>
              <a:rPr lang="cs-CZ" smtClean="0"/>
              <a:t> realizace v HTML - rozdíly</a:t>
            </a:r>
          </a:p>
          <a:p>
            <a:pPr eaLnBrk="1" hangingPunct="1">
              <a:lnSpc>
                <a:spcPct val="110000"/>
              </a:lnSpc>
            </a:pPr>
            <a:r>
              <a:rPr lang="cs-CZ" smtClean="0"/>
              <a:t>realizace teprve po schválení!!!</a:t>
            </a:r>
          </a:p>
          <a:p>
            <a:pPr eaLnBrk="1" hangingPunct="1">
              <a:lnSpc>
                <a:spcPct val="110000"/>
              </a:lnSpc>
            </a:pPr>
            <a:endParaRPr lang="cs-CZ" smtClean="0"/>
          </a:p>
        </p:txBody>
      </p:sp>
    </p:spTree>
  </p:cSld>
  <p:clrMapOvr>
    <a:masterClrMapping/>
  </p:clrMapOvr>
  <p:transition>
    <p:wipe dir="r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ChangeArrowheads="1"/>
          </p:cNvSpPr>
          <p:nvPr/>
        </p:nvSpPr>
        <p:spPr bwMode="auto">
          <a:xfrm>
            <a:off x="611188" y="1916113"/>
            <a:ext cx="7993062" cy="3960812"/>
          </a:xfrm>
          <a:prstGeom prst="roundRect">
            <a:avLst>
              <a:gd name="adj" fmla="val 16667"/>
            </a:avLst>
          </a:prstGeom>
          <a:solidFill>
            <a:schemeClr val="accent1">
              <a:alpha val="30196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533400" indent="-533400" algn="ctr">
              <a:lnSpc>
                <a:spcPct val="120000"/>
              </a:lnSpc>
              <a:spcBef>
                <a:spcPct val="20000"/>
              </a:spcBef>
              <a:buFont typeface="Wingdings" pitchFamily="2" charset="2"/>
              <a:buNone/>
              <a:tabLst>
                <a:tab pos="981075" algn="l"/>
              </a:tabLst>
            </a:pPr>
            <a:r>
              <a:rPr lang="cs-CZ" sz="4800"/>
              <a:t>Realizace</a:t>
            </a:r>
            <a:endParaRPr lang="en-US" sz="480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Statické prezentace</a:t>
            </a:r>
          </a:p>
        </p:txBody>
      </p:sp>
      <p:sp>
        <p:nvSpPr>
          <p:cNvPr id="31747" name="AutoShap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91513" cy="4681537"/>
          </a:xfrm>
        </p:spPr>
        <p:txBody>
          <a:bodyPr/>
          <a:lstStyle/>
          <a:p>
            <a:pPr eaLnBrk="1" hangingPunct="1"/>
            <a:r>
              <a:rPr lang="cs-CZ" smtClean="0"/>
              <a:t>výhody</a:t>
            </a:r>
          </a:p>
          <a:p>
            <a:pPr lvl="1" eaLnBrk="1" hangingPunct="1"/>
            <a:r>
              <a:rPr lang="cs-CZ" smtClean="0"/>
              <a:t>rychlé</a:t>
            </a:r>
          </a:p>
          <a:p>
            <a:pPr lvl="1" eaLnBrk="1" hangingPunct="1"/>
            <a:r>
              <a:rPr lang="cs-CZ" smtClean="0"/>
              <a:t>jednoduchý návrh</a:t>
            </a:r>
          </a:p>
          <a:p>
            <a:pPr lvl="1" eaLnBrk="1" hangingPunct="1"/>
            <a:r>
              <a:rPr lang="cs-CZ" smtClean="0"/>
              <a:t>stačí základní znalosti HTML</a:t>
            </a:r>
          </a:p>
          <a:p>
            <a:pPr eaLnBrk="1" hangingPunct="1"/>
            <a:r>
              <a:rPr lang="cs-CZ" smtClean="0"/>
              <a:t>nevýhody</a:t>
            </a:r>
          </a:p>
          <a:p>
            <a:pPr lvl="1" eaLnBrk="1" hangingPunct="1"/>
            <a:r>
              <a:rPr lang="cs-CZ" smtClean="0"/>
              <a:t>nutný zásah do zdrojového kódu při každé aktualizaci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Dynamické prezentace</a:t>
            </a:r>
          </a:p>
        </p:txBody>
      </p:sp>
      <p:sp>
        <p:nvSpPr>
          <p:cNvPr id="32771" name="AutoShap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91513" cy="4681537"/>
          </a:xfrm>
        </p:spPr>
        <p:txBody>
          <a:bodyPr/>
          <a:lstStyle/>
          <a:p>
            <a:pPr eaLnBrk="1" hangingPunct="1"/>
            <a:r>
              <a:rPr lang="cs-CZ" smtClean="0"/>
              <a:t>výhody</a:t>
            </a:r>
          </a:p>
          <a:p>
            <a:pPr lvl="1" eaLnBrk="1" hangingPunct="1"/>
            <a:r>
              <a:rPr lang="cs-CZ" smtClean="0"/>
              <a:t>data lze ukládat do databáze</a:t>
            </a:r>
          </a:p>
          <a:p>
            <a:pPr lvl="1" eaLnBrk="1" hangingPunct="1"/>
            <a:r>
              <a:rPr lang="cs-CZ" smtClean="0"/>
              <a:t>správa přes administraci</a:t>
            </a:r>
          </a:p>
          <a:p>
            <a:pPr lvl="1" eaLnBrk="1" hangingPunct="1"/>
            <a:r>
              <a:rPr lang="cs-CZ" smtClean="0"/>
              <a:t>webové služby (např. formuláře)</a:t>
            </a:r>
          </a:p>
          <a:p>
            <a:pPr eaLnBrk="1" hangingPunct="1"/>
            <a:r>
              <a:rPr lang="cs-CZ" smtClean="0"/>
              <a:t>nevýhody </a:t>
            </a:r>
          </a:p>
          <a:p>
            <a:pPr lvl="1" eaLnBrk="1" hangingPunct="1"/>
            <a:r>
              <a:rPr lang="cs-CZ" smtClean="0"/>
              <a:t>nutná znalost programovacího jazyka</a:t>
            </a:r>
          </a:p>
          <a:p>
            <a:pPr lvl="1" eaLnBrk="1" hangingPunct="1"/>
            <a:r>
              <a:rPr lang="cs-CZ" smtClean="0"/>
              <a:t>adresa s proměnnými (řeší mod_rewrite)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611188" y="1916113"/>
            <a:ext cx="7993062" cy="3960812"/>
          </a:xfrm>
          <a:prstGeom prst="roundRect">
            <a:avLst>
              <a:gd name="adj" fmla="val 16667"/>
            </a:avLst>
          </a:prstGeom>
          <a:solidFill>
            <a:schemeClr val="accent1">
              <a:alpha val="30196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533400" indent="-533400" algn="ctr">
              <a:lnSpc>
                <a:spcPct val="120000"/>
              </a:lnSpc>
              <a:spcBef>
                <a:spcPct val="20000"/>
              </a:spcBef>
              <a:buFont typeface="Wingdings" pitchFamily="2" charset="2"/>
              <a:buNone/>
              <a:tabLst>
                <a:tab pos="981075" algn="l"/>
              </a:tabLst>
            </a:pPr>
            <a:r>
              <a:rPr lang="cs-CZ" sz="4800"/>
              <a:t>Plánování</a:t>
            </a:r>
            <a:endParaRPr lang="en-US" sz="480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Redakční systémy</a:t>
            </a:r>
          </a:p>
        </p:txBody>
      </p:sp>
      <p:sp>
        <p:nvSpPr>
          <p:cNvPr id="33795" name="AutoShap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91513" cy="4681537"/>
          </a:xfrm>
        </p:spPr>
        <p:txBody>
          <a:bodyPr/>
          <a:lstStyle/>
          <a:p>
            <a:pPr eaLnBrk="1" hangingPunct="1"/>
            <a:r>
              <a:rPr lang="cs-CZ" smtClean="0"/>
              <a:t>umožňují správu webu bez znalosti webových technologií</a:t>
            </a:r>
          </a:p>
          <a:p>
            <a:pPr eaLnBrk="1" hangingPunct="1"/>
            <a:r>
              <a:rPr lang="cs-CZ" smtClean="0"/>
              <a:t>někdo je musí zprovoznit (admin)</a:t>
            </a:r>
          </a:p>
          <a:p>
            <a:pPr eaLnBrk="1" hangingPunct="1"/>
            <a:r>
              <a:rPr lang="cs-CZ" smtClean="0"/>
              <a:t>spravují se přes webové rozhraní</a:t>
            </a:r>
          </a:p>
          <a:p>
            <a:pPr eaLnBrk="1" hangingPunct="1"/>
            <a:r>
              <a:rPr lang="cs-CZ" smtClean="0"/>
              <a:t>nevýhoda - mohou být snadno napadnutelné (zejména free systémy)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Příklady redakčních systémů</a:t>
            </a:r>
          </a:p>
        </p:txBody>
      </p:sp>
      <p:sp>
        <p:nvSpPr>
          <p:cNvPr id="34819" name="AutoShap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16113"/>
            <a:ext cx="8291512" cy="4176712"/>
          </a:xfrm>
        </p:spPr>
        <p:txBody>
          <a:bodyPr/>
          <a:lstStyle/>
          <a:p>
            <a:pPr eaLnBrk="1" hangingPunct="1"/>
            <a:r>
              <a:rPr lang="cs-CZ" sz="2400" smtClean="0">
                <a:hlinkClick r:id="rId2"/>
              </a:rPr>
              <a:t>Joomla!</a:t>
            </a:r>
            <a:r>
              <a:rPr lang="cs-CZ" sz="2400" smtClean="0"/>
              <a:t> - česká lokalizace</a:t>
            </a:r>
          </a:p>
          <a:p>
            <a:pPr eaLnBrk="1" hangingPunct="1"/>
            <a:r>
              <a:rPr lang="cs-CZ" sz="2400" smtClean="0">
                <a:hlinkClick r:id="rId3"/>
              </a:rPr>
              <a:t>Drupal</a:t>
            </a:r>
            <a:r>
              <a:rPr lang="cs-CZ" sz="2400" smtClean="0"/>
              <a:t>, </a:t>
            </a:r>
            <a:r>
              <a:rPr lang="cs-CZ" sz="2400" smtClean="0">
                <a:hlinkClick r:id="rId4"/>
              </a:rPr>
              <a:t>Wordpress</a:t>
            </a:r>
            <a:r>
              <a:rPr lang="cs-CZ" sz="2400" smtClean="0"/>
              <a:t>, </a:t>
            </a:r>
            <a:r>
              <a:rPr lang="cs-CZ" sz="2400" smtClean="0">
                <a:hlinkClick r:id="rId5"/>
              </a:rPr>
              <a:t>PHP Nuke</a:t>
            </a:r>
            <a:endParaRPr lang="cs-CZ" sz="2400" smtClean="0"/>
          </a:p>
          <a:p>
            <a:pPr eaLnBrk="1" hangingPunct="1"/>
            <a:r>
              <a:rPr lang="cs-CZ" sz="2400" smtClean="0">
                <a:hlinkClick r:id="rId6"/>
              </a:rPr>
              <a:t>SunLight</a:t>
            </a:r>
            <a:r>
              <a:rPr lang="cs-CZ" sz="2400" smtClean="0"/>
              <a:t> - český systém</a:t>
            </a:r>
          </a:p>
          <a:p>
            <a:pPr eaLnBrk="1" hangingPunct="1"/>
            <a:r>
              <a:rPr lang="cs-CZ" sz="2400" smtClean="0"/>
              <a:t>Wiki projekty (</a:t>
            </a:r>
            <a:r>
              <a:rPr lang="cs-CZ" sz="2400" smtClean="0">
                <a:hlinkClick r:id="rId7"/>
              </a:rPr>
              <a:t>info</a:t>
            </a:r>
            <a:r>
              <a:rPr lang="cs-CZ" sz="2400" smtClean="0"/>
              <a:t>)</a:t>
            </a:r>
          </a:p>
          <a:p>
            <a:pPr eaLnBrk="1" hangingPunct="1"/>
            <a:r>
              <a:rPr lang="cs-CZ" sz="2400" smtClean="0">
                <a:hlinkClick r:id="rId8"/>
              </a:rPr>
              <a:t>Webnode</a:t>
            </a:r>
            <a:r>
              <a:rPr lang="cs-CZ" sz="2400" smtClean="0"/>
              <a:t> - český online CMS, v základu zdarma</a:t>
            </a:r>
          </a:p>
          <a:p>
            <a:pPr eaLnBrk="1" hangingPunct="1"/>
            <a:r>
              <a:rPr lang="cs-CZ" sz="2400" smtClean="0"/>
              <a:t>eshopy </a:t>
            </a:r>
            <a:r>
              <a:rPr lang="cs-CZ" sz="2400" smtClean="0">
                <a:hlinkClick r:id="rId9"/>
              </a:rPr>
              <a:t>QuickCart</a:t>
            </a:r>
            <a:r>
              <a:rPr lang="cs-CZ" sz="2400" smtClean="0"/>
              <a:t> a </a:t>
            </a:r>
            <a:r>
              <a:rPr lang="cs-CZ" sz="2400" smtClean="0">
                <a:hlinkClick r:id="rId10"/>
              </a:rPr>
              <a:t>PrestaShop</a:t>
            </a:r>
            <a:r>
              <a:rPr lang="cs-CZ" sz="2400" smtClean="0"/>
              <a:t> - zdarma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1979613" y="5508625"/>
            <a:ext cx="5329237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Wingdings" pitchFamily="2" charset="2"/>
              <a:buNone/>
            </a:pPr>
            <a:r>
              <a:rPr lang="cs-CZ" sz="2800">
                <a:hlinkClick r:id="rId11"/>
              </a:rPr>
              <a:t>http://www.opensourcecms.com</a:t>
            </a:r>
            <a:endParaRPr lang="cs-CZ" sz="2800"/>
          </a:p>
          <a:p>
            <a:pPr eaLnBrk="1" hangingPunct="1">
              <a:spcBef>
                <a:spcPct val="50000"/>
              </a:spcBef>
            </a:pPr>
            <a:endParaRPr lang="cs-CZ" sz="280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Nástroje na tvorbu webu</a:t>
            </a:r>
          </a:p>
        </p:txBody>
      </p:sp>
      <p:sp>
        <p:nvSpPr>
          <p:cNvPr id="35843" name="AutoShap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176712"/>
          </a:xfrm>
        </p:spPr>
        <p:txBody>
          <a:bodyPr/>
          <a:lstStyle/>
          <a:p>
            <a:pPr eaLnBrk="1" hangingPunct="1"/>
            <a:r>
              <a:rPr lang="cs-CZ" smtClean="0"/>
              <a:t>WYSIWYG</a:t>
            </a:r>
          </a:p>
          <a:p>
            <a:pPr lvl="1" eaLnBrk="1" hangingPunct="1"/>
            <a:r>
              <a:rPr lang="cs-CZ" smtClean="0">
                <a:hlinkClick r:id="rId2"/>
              </a:rPr>
              <a:t>MS Expression Web </a:t>
            </a:r>
            <a:r>
              <a:rPr lang="cs-CZ" smtClean="0"/>
              <a:t>(Frontpage), </a:t>
            </a:r>
            <a:r>
              <a:rPr lang="cs-CZ" smtClean="0">
                <a:hlinkClick r:id="rId3"/>
              </a:rPr>
              <a:t>DreamWeaver</a:t>
            </a:r>
            <a:r>
              <a:rPr lang="cs-CZ" smtClean="0"/>
              <a:t>, </a:t>
            </a:r>
            <a:r>
              <a:rPr lang="cs-CZ" smtClean="0">
                <a:hlinkClick r:id="rId4"/>
              </a:rPr>
              <a:t>Contribute</a:t>
            </a:r>
            <a:r>
              <a:rPr lang="cs-CZ" smtClean="0"/>
              <a:t>, </a:t>
            </a:r>
          </a:p>
          <a:p>
            <a:pPr lvl="1" eaLnBrk="1" hangingPunct="1"/>
            <a:r>
              <a:rPr lang="cs-CZ" smtClean="0"/>
              <a:t>článek </a:t>
            </a:r>
            <a:r>
              <a:rPr lang="en-US" smtClean="0">
                <a:hlinkClick r:id="rId5"/>
              </a:rPr>
              <a:t>The 10 Best Windows WYSIWYG Editors</a:t>
            </a:r>
            <a:r>
              <a:rPr lang="cs-CZ" smtClean="0"/>
              <a:t> na  </a:t>
            </a:r>
            <a:r>
              <a:rPr lang="cs-CZ" smtClean="0">
                <a:hlinkClick r:id="rId6"/>
              </a:rPr>
              <a:t>About.com </a:t>
            </a:r>
            <a:endParaRPr lang="cs-CZ" smtClean="0"/>
          </a:p>
          <a:p>
            <a:pPr eaLnBrk="1" hangingPunct="1"/>
            <a:r>
              <a:rPr lang="cs-CZ" smtClean="0"/>
              <a:t>non-WYSIWYG</a:t>
            </a:r>
          </a:p>
          <a:p>
            <a:pPr lvl="1" eaLnBrk="1" hangingPunct="1"/>
            <a:r>
              <a:rPr lang="cs-CZ" smtClean="0"/>
              <a:t>Notepad, </a:t>
            </a:r>
            <a:r>
              <a:rPr lang="cs-CZ" smtClean="0">
                <a:hlinkClick r:id="rId7"/>
              </a:rPr>
              <a:t>PSPad</a:t>
            </a:r>
            <a:r>
              <a:rPr lang="cs-CZ" smtClean="0"/>
              <a:t>, </a:t>
            </a:r>
            <a:r>
              <a:rPr lang="cs-CZ" smtClean="0">
                <a:hlinkClick r:id="rId8"/>
              </a:rPr>
              <a:t>jEdit</a:t>
            </a:r>
            <a:r>
              <a:rPr lang="cs-CZ" smtClean="0"/>
              <a:t>, </a:t>
            </a:r>
            <a:r>
              <a:rPr lang="cs-CZ" smtClean="0">
                <a:hlinkClick r:id="rId9"/>
              </a:rPr>
              <a:t>EasyPad</a:t>
            </a:r>
            <a:r>
              <a:rPr lang="cs-CZ" smtClean="0"/>
              <a:t>,...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ChangeArrowheads="1"/>
          </p:cNvSpPr>
          <p:nvPr/>
        </p:nvSpPr>
        <p:spPr bwMode="auto">
          <a:xfrm>
            <a:off x="611188" y="1916113"/>
            <a:ext cx="7993062" cy="3960812"/>
          </a:xfrm>
          <a:prstGeom prst="roundRect">
            <a:avLst>
              <a:gd name="adj" fmla="val 16667"/>
            </a:avLst>
          </a:prstGeom>
          <a:solidFill>
            <a:schemeClr val="accent1">
              <a:alpha val="30196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533400" indent="-533400" algn="ctr">
              <a:lnSpc>
                <a:spcPct val="120000"/>
              </a:lnSpc>
              <a:spcBef>
                <a:spcPct val="20000"/>
              </a:spcBef>
              <a:buFont typeface="Wingdings" pitchFamily="2" charset="2"/>
              <a:buNone/>
              <a:tabLst>
                <a:tab pos="981075" algn="l"/>
              </a:tabLst>
            </a:pPr>
            <a:r>
              <a:rPr lang="cs-CZ" sz="4800"/>
              <a:t>Zveřejnění</a:t>
            </a:r>
            <a:endParaRPr lang="en-US" sz="480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Hosting a adresa</a:t>
            </a:r>
          </a:p>
        </p:txBody>
      </p:sp>
      <p:sp>
        <p:nvSpPr>
          <p:cNvPr id="37891" name="AutoShap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freehosting x komerční hosting</a:t>
            </a:r>
          </a:p>
          <a:p>
            <a:pPr eaLnBrk="1" hangingPunct="1"/>
            <a:r>
              <a:rPr lang="cs-CZ" smtClean="0"/>
              <a:t>domény druhého a třetího řádu</a:t>
            </a:r>
          </a:p>
          <a:p>
            <a:pPr lvl="1" eaLnBrk="1" hangingPunct="1"/>
            <a:r>
              <a:rPr lang="cs-CZ" sz="2600" smtClean="0">
                <a:hlinkClick r:id="rId2"/>
              </a:rPr>
              <a:t>http://www.web.cz</a:t>
            </a:r>
            <a:r>
              <a:rPr lang="cs-CZ" sz="2600" smtClean="0"/>
              <a:t> x </a:t>
            </a:r>
            <a:r>
              <a:rPr lang="cs-CZ" sz="2600" smtClean="0">
                <a:hlinkClick r:id="rId3"/>
              </a:rPr>
              <a:t>http://www.web.cz/neco</a:t>
            </a:r>
            <a:endParaRPr lang="cs-CZ" sz="2600" smtClean="0"/>
          </a:p>
          <a:p>
            <a:pPr eaLnBrk="1" hangingPunct="1"/>
            <a:r>
              <a:rPr lang="cs-CZ" smtClean="0"/>
              <a:t>volba vhodné adresy</a:t>
            </a:r>
          </a:p>
          <a:p>
            <a:pPr lvl="1" eaLnBrk="1" hangingPunct="1"/>
            <a:r>
              <a:rPr lang="cs-CZ" smtClean="0"/>
              <a:t>SEO, krátké, logické,…</a:t>
            </a:r>
          </a:p>
          <a:p>
            <a:pPr eaLnBrk="1" hangingPunct="1"/>
            <a:r>
              <a:rPr lang="cs-CZ" smtClean="0"/>
              <a:t>com, info, org, biz, net, cz, sk,…???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Vyhledání vhodného hostingu</a:t>
            </a:r>
          </a:p>
        </p:txBody>
      </p:sp>
      <p:sp>
        <p:nvSpPr>
          <p:cNvPr id="38915" name="AutoShap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hlinkClick r:id="rId2"/>
              </a:rPr>
              <a:t>Hostingy.cz</a:t>
            </a:r>
            <a:r>
              <a:rPr lang="cs-CZ" smtClean="0"/>
              <a:t> - přehled hostingů</a:t>
            </a:r>
          </a:p>
          <a:p>
            <a:pPr eaLnBrk="1" hangingPunct="1"/>
            <a:r>
              <a:rPr lang="cs-CZ" smtClean="0">
                <a:hlinkClick r:id="rId3"/>
              </a:rPr>
              <a:t>Měření dostupnosti hostingů</a:t>
            </a:r>
            <a:r>
              <a:rPr lang="cs-CZ" smtClean="0"/>
              <a:t> - zdarma</a:t>
            </a:r>
          </a:p>
        </p:txBody>
      </p:sp>
    </p:spTree>
  </p:cSld>
  <p:clrMapOvr>
    <a:masterClrMapping/>
  </p:clrMapOvr>
  <p:transition>
    <p:wipe dir="r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Další možnosti pro náročné</a:t>
            </a:r>
          </a:p>
        </p:txBody>
      </p:sp>
      <p:sp>
        <p:nvSpPr>
          <p:cNvPr id="39939" name="AutoShap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507413" cy="4608512"/>
          </a:xfrm>
        </p:spPr>
        <p:txBody>
          <a:bodyPr/>
          <a:lstStyle/>
          <a:p>
            <a:pPr eaLnBrk="1" hangingPunct="1"/>
            <a:r>
              <a:rPr lang="cs-CZ" smtClean="0"/>
              <a:t>virtuální hosting</a:t>
            </a:r>
          </a:p>
          <a:p>
            <a:pPr lvl="1" eaLnBrk="1" hangingPunct="1"/>
            <a:r>
              <a:rPr lang="cs-CZ" smtClean="0"/>
              <a:t>rozdělení serveru mezi menší počet zákazníků, garantovaný výkon</a:t>
            </a:r>
          </a:p>
          <a:p>
            <a:pPr eaLnBrk="1" hangingPunct="1"/>
            <a:r>
              <a:rPr lang="cs-CZ" smtClean="0"/>
              <a:t>managed a dedikované servery</a:t>
            </a:r>
          </a:p>
          <a:p>
            <a:pPr lvl="1" eaLnBrk="1" hangingPunct="1"/>
            <a:r>
              <a:rPr lang="cs-CZ" smtClean="0"/>
              <a:t>pronájem serveru</a:t>
            </a:r>
          </a:p>
          <a:p>
            <a:pPr eaLnBrk="1" hangingPunct="1"/>
            <a:r>
              <a:rPr lang="cs-CZ" smtClean="0"/>
              <a:t>server housing</a:t>
            </a:r>
          </a:p>
          <a:p>
            <a:pPr lvl="1" eaLnBrk="1" hangingPunct="1"/>
            <a:r>
              <a:rPr lang="cs-CZ" smtClean="0"/>
              <a:t>vlastní server u poskytovatele</a:t>
            </a:r>
          </a:p>
        </p:txBody>
      </p:sp>
    </p:spTree>
  </p:cSld>
  <p:clrMapOvr>
    <a:masterClrMapping/>
  </p:clrMapOvr>
  <p:transition>
    <p:wipe dir="r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Zásady zveřejnění webu</a:t>
            </a:r>
          </a:p>
        </p:txBody>
      </p:sp>
      <p:sp>
        <p:nvSpPr>
          <p:cNvPr id="40963" name="AutoShap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smtClean="0"/>
              <a:t>proveďte test na uživatelích</a:t>
            </a:r>
          </a:p>
          <a:p>
            <a:pPr eaLnBrk="1" hangingPunct="1">
              <a:lnSpc>
                <a:spcPct val="110000"/>
              </a:lnSpc>
            </a:pPr>
            <a:r>
              <a:rPr lang="cs-CZ" smtClean="0"/>
              <a:t>důkladně si pročtěte texty</a:t>
            </a:r>
          </a:p>
          <a:p>
            <a:pPr eaLnBrk="1" hangingPunct="1">
              <a:lnSpc>
                <a:spcPct val="110000"/>
              </a:lnSpc>
            </a:pPr>
            <a:r>
              <a:rPr lang="cs-CZ" smtClean="0"/>
              <a:t>vyzkoušejte platnost odkazů</a:t>
            </a:r>
          </a:p>
          <a:p>
            <a:pPr eaLnBrk="1" hangingPunct="1">
              <a:lnSpc>
                <a:spcPct val="110000"/>
              </a:lnSpc>
            </a:pPr>
            <a:r>
              <a:rPr lang="cs-CZ" smtClean="0"/>
              <a:t>otestujte fungování služeb</a:t>
            </a:r>
          </a:p>
          <a:p>
            <a:pPr eaLnBrk="1" hangingPunct="1">
              <a:lnSpc>
                <a:spcPct val="110000"/>
              </a:lnSpc>
            </a:pPr>
            <a:r>
              <a:rPr lang="cs-CZ" smtClean="0"/>
              <a:t>zveřejňujte pouze hotový web!!!!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>
                <a:solidFill>
                  <a:srgbClr val="CC0000"/>
                </a:solidFill>
              </a:rPr>
              <a:t>under construction = velká chyba</a:t>
            </a:r>
            <a:endParaRPr lang="cs-CZ" smtClean="0"/>
          </a:p>
        </p:txBody>
      </p:sp>
    </p:spTree>
  </p:cSld>
  <p:clrMapOvr>
    <a:masterClrMapping/>
  </p:clrMapOvr>
  <p:transition>
    <p:wipe dir="r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ChangeArrowheads="1"/>
          </p:cNvSpPr>
          <p:nvPr/>
        </p:nvSpPr>
        <p:spPr bwMode="auto">
          <a:xfrm>
            <a:off x="611188" y="1916113"/>
            <a:ext cx="7993062" cy="3960812"/>
          </a:xfrm>
          <a:prstGeom prst="roundRect">
            <a:avLst>
              <a:gd name="adj" fmla="val 16667"/>
            </a:avLst>
          </a:prstGeom>
          <a:solidFill>
            <a:schemeClr val="accent1">
              <a:alpha val="30196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533400" indent="-533400" algn="ctr">
              <a:lnSpc>
                <a:spcPct val="120000"/>
              </a:lnSpc>
              <a:spcBef>
                <a:spcPct val="20000"/>
              </a:spcBef>
              <a:buFont typeface="Wingdings" pitchFamily="2" charset="2"/>
              <a:buNone/>
              <a:tabLst>
                <a:tab pos="981075" algn="l"/>
              </a:tabLst>
            </a:pPr>
            <a:r>
              <a:rPr lang="cs-CZ" sz="4800"/>
              <a:t>Údržba</a:t>
            </a:r>
            <a:endParaRPr lang="en-US" sz="480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Údržba</a:t>
            </a:r>
          </a:p>
        </p:txBody>
      </p:sp>
      <p:sp>
        <p:nvSpPr>
          <p:cNvPr id="43011" name="AutoShap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pravidelné aktualizace a optimalizace</a:t>
            </a:r>
          </a:p>
          <a:p>
            <a:pPr eaLnBrk="1" hangingPunct="1"/>
            <a:r>
              <a:rPr lang="cs-CZ" smtClean="0"/>
              <a:t>udržujte krok s konkurencí</a:t>
            </a:r>
          </a:p>
          <a:p>
            <a:pPr eaLnBrk="1" hangingPunct="1"/>
            <a:r>
              <a:rPr lang="cs-CZ" smtClean="0"/>
              <a:t>sledujte aktuální trendy</a:t>
            </a:r>
          </a:p>
          <a:p>
            <a:pPr eaLnBrk="1" hangingPunct="1"/>
            <a:r>
              <a:rPr lang="cs-CZ" smtClean="0"/>
              <a:t>sledujte statistiky </a:t>
            </a:r>
            <a:r>
              <a:rPr lang="cs-CZ" smtClean="0">
                <a:sym typeface="Wingdings 3" pitchFamily="18" charset="2"/>
              </a:rPr>
              <a:t></a:t>
            </a:r>
            <a:r>
              <a:rPr lang="cs-CZ" smtClean="0"/>
              <a:t> chování uživatelů</a:t>
            </a:r>
          </a:p>
          <a:p>
            <a:pPr eaLnBrk="1" hangingPunct="1"/>
            <a:r>
              <a:rPr lang="cs-CZ" smtClean="0"/>
              <a:t>„donuťte“ uživatele vracet se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Tvůrčí tým</a:t>
            </a:r>
          </a:p>
        </p:txBody>
      </p:sp>
      <p:sp>
        <p:nvSpPr>
          <p:cNvPr id="7171" name="AutoShap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smtClean="0"/>
              <a:t>webdesignér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grafik, kodér</a:t>
            </a:r>
          </a:p>
          <a:p>
            <a:pPr eaLnBrk="1" hangingPunct="1">
              <a:lnSpc>
                <a:spcPct val="110000"/>
              </a:lnSpc>
            </a:pPr>
            <a:r>
              <a:rPr lang="cs-CZ" smtClean="0"/>
              <a:t>psycholog</a:t>
            </a:r>
          </a:p>
          <a:p>
            <a:pPr eaLnBrk="1" hangingPunct="1">
              <a:lnSpc>
                <a:spcPct val="110000"/>
              </a:lnSpc>
            </a:pPr>
            <a:r>
              <a:rPr lang="cs-CZ" smtClean="0"/>
              <a:t>reklamní specialista, SEO specialista</a:t>
            </a:r>
          </a:p>
          <a:p>
            <a:pPr eaLnBrk="1" hangingPunct="1">
              <a:lnSpc>
                <a:spcPct val="110000"/>
              </a:lnSpc>
            </a:pPr>
            <a:r>
              <a:rPr lang="cs-CZ" smtClean="0"/>
              <a:t>zástupce zadavatele</a:t>
            </a:r>
          </a:p>
          <a:p>
            <a:pPr eaLnBrk="1" hangingPunct="1">
              <a:lnSpc>
                <a:spcPct val="110000"/>
              </a:lnSpc>
            </a:pPr>
            <a:r>
              <a:rPr lang="cs-CZ" smtClean="0"/>
              <a:t>uživatel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Proces tvorby webových stránek</a:t>
            </a:r>
          </a:p>
        </p:txBody>
      </p:sp>
      <p:grpSp>
        <p:nvGrpSpPr>
          <p:cNvPr id="2" name="Zástupný symbol pro obsah 158722"/>
          <p:cNvGrpSpPr>
            <a:grpSpLocks/>
          </p:cNvGrpSpPr>
          <p:nvPr/>
        </p:nvGrpSpPr>
        <p:grpSpPr bwMode="auto">
          <a:xfrm>
            <a:off x="250825" y="1709738"/>
            <a:ext cx="8569325" cy="4814887"/>
            <a:chOff x="1543" y="733"/>
            <a:chExt cx="2663" cy="2761"/>
          </a:xfrm>
        </p:grpSpPr>
        <p:sp>
          <p:nvSpPr>
            <p:cNvPr id="3" name="_s2052"/>
            <p:cNvSpPr>
              <a:spLocks noChangeArrowheads="1" noTextEdit="1"/>
            </p:cNvSpPr>
            <p:nvPr/>
          </p:nvSpPr>
          <p:spPr bwMode="auto">
            <a:xfrm>
              <a:off x="2146" y="899"/>
              <a:ext cx="1458" cy="1458"/>
            </a:xfrm>
            <a:custGeom>
              <a:avLst/>
              <a:gdLst>
                <a:gd name="G0" fmla="+- -5505024 0 0"/>
                <a:gd name="G1" fmla="+- -7471104 0 0"/>
                <a:gd name="G2" fmla="+- -5505024 0 -7471104"/>
                <a:gd name="G3" fmla="+- 10800 0 0"/>
                <a:gd name="G4" fmla="+- 0 0 -5505024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7471104"/>
                <a:gd name="G10" fmla="+- 7200 0 2700"/>
                <a:gd name="G11" fmla="cos G10 -5505024"/>
                <a:gd name="G12" fmla="sin G10 -5505024"/>
                <a:gd name="G13" fmla="cos 13500 -5505024"/>
                <a:gd name="G14" fmla="sin 13500 -5505024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505024"/>
                <a:gd name="G22" fmla="sin G20 -5505024"/>
                <a:gd name="G23" fmla="+- G21 10800 0"/>
                <a:gd name="G24" fmla="+- G12 G23 G22"/>
                <a:gd name="G25" fmla="+- G22 G23 G11"/>
                <a:gd name="G26" fmla="cos 10800 -5505024"/>
                <a:gd name="G27" fmla="sin 10800 -5505024"/>
                <a:gd name="G28" fmla="cos 7200 -5505024"/>
                <a:gd name="G29" fmla="sin 7200 -5505024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7471104"/>
                <a:gd name="G36" fmla="sin G34 -7471104"/>
                <a:gd name="G37" fmla="+/ -7471104 -5505024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9110 w 21600"/>
                <a:gd name="T5" fmla="*/ 132 h 21600"/>
                <a:gd name="T6" fmla="*/ 7139 w 21600"/>
                <a:gd name="T7" fmla="*/ 2578 h 21600"/>
                <a:gd name="T8" fmla="*/ 9673 w 21600"/>
                <a:gd name="T9" fmla="*/ 3688 h 21600"/>
                <a:gd name="T10" fmla="*/ 12211 w 21600"/>
                <a:gd name="T11" fmla="*/ -2627 h 21600"/>
                <a:gd name="T12" fmla="*/ 16215 w 21600"/>
                <a:gd name="T13" fmla="*/ 2319 h 21600"/>
                <a:gd name="T14" fmla="*/ 11270 w 21600"/>
                <a:gd name="T15" fmla="*/ 6324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1552" y="3639"/>
                  </a:moveTo>
                  <a:cubicBezTo>
                    <a:pt x="11302" y="3613"/>
                    <a:pt x="11051" y="3600"/>
                    <a:pt x="10800" y="3600"/>
                  </a:cubicBezTo>
                  <a:cubicBezTo>
                    <a:pt x="9790" y="3599"/>
                    <a:pt x="8793" y="3812"/>
                    <a:pt x="7871" y="4222"/>
                  </a:cubicBezTo>
                  <a:lnTo>
                    <a:pt x="6407" y="933"/>
                  </a:lnTo>
                  <a:cubicBezTo>
                    <a:pt x="7789" y="318"/>
                    <a:pt x="9286" y="-1"/>
                    <a:pt x="10800" y="0"/>
                  </a:cubicBezTo>
                  <a:cubicBezTo>
                    <a:pt x="11177" y="0"/>
                    <a:pt x="11553" y="19"/>
                    <a:pt x="11928" y="59"/>
                  </a:cubicBezTo>
                  <a:lnTo>
                    <a:pt x="12211" y="-2627"/>
                  </a:lnTo>
                  <a:lnTo>
                    <a:pt x="16215" y="2319"/>
                  </a:lnTo>
                  <a:lnTo>
                    <a:pt x="11270" y="6324"/>
                  </a:lnTo>
                  <a:lnTo>
                    <a:pt x="11552" y="3639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" name="_s2053"/>
            <p:cNvSpPr>
              <a:spLocks noChangeArrowheads="1" noTextEdit="1"/>
            </p:cNvSpPr>
            <p:nvPr/>
          </p:nvSpPr>
          <p:spPr bwMode="auto">
            <a:xfrm rot="4320000">
              <a:off x="2608" y="1235"/>
              <a:ext cx="1458" cy="1458"/>
            </a:xfrm>
            <a:custGeom>
              <a:avLst/>
              <a:gdLst>
                <a:gd name="G0" fmla="+- -5505024 0 0"/>
                <a:gd name="G1" fmla="+- -7471104 0 0"/>
                <a:gd name="G2" fmla="+- -5505024 0 -7471104"/>
                <a:gd name="G3" fmla="+- 10800 0 0"/>
                <a:gd name="G4" fmla="+- 0 0 -5505024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7471104"/>
                <a:gd name="G10" fmla="+- 7200 0 2700"/>
                <a:gd name="G11" fmla="cos G10 -5505024"/>
                <a:gd name="G12" fmla="sin G10 -5505024"/>
                <a:gd name="G13" fmla="cos 13500 -5505024"/>
                <a:gd name="G14" fmla="sin 13500 -5505024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505024"/>
                <a:gd name="G22" fmla="sin G20 -5505024"/>
                <a:gd name="G23" fmla="+- G21 10800 0"/>
                <a:gd name="G24" fmla="+- G12 G23 G22"/>
                <a:gd name="G25" fmla="+- G22 G23 G11"/>
                <a:gd name="G26" fmla="cos 10800 -5505024"/>
                <a:gd name="G27" fmla="sin 10800 -5505024"/>
                <a:gd name="G28" fmla="cos 7200 -5505024"/>
                <a:gd name="G29" fmla="sin 7200 -5505024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7471104"/>
                <a:gd name="G36" fmla="sin G34 -7471104"/>
                <a:gd name="G37" fmla="+/ -7471104 -5505024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9110 w 21600"/>
                <a:gd name="T5" fmla="*/ 132 h 21600"/>
                <a:gd name="T6" fmla="*/ 7139 w 21600"/>
                <a:gd name="T7" fmla="*/ 2578 h 21600"/>
                <a:gd name="T8" fmla="*/ 9673 w 21600"/>
                <a:gd name="T9" fmla="*/ 3688 h 21600"/>
                <a:gd name="T10" fmla="*/ 12211 w 21600"/>
                <a:gd name="T11" fmla="*/ -2627 h 21600"/>
                <a:gd name="T12" fmla="*/ 16215 w 21600"/>
                <a:gd name="T13" fmla="*/ 2319 h 21600"/>
                <a:gd name="T14" fmla="*/ 11270 w 21600"/>
                <a:gd name="T15" fmla="*/ 6324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1552" y="3639"/>
                  </a:moveTo>
                  <a:cubicBezTo>
                    <a:pt x="11302" y="3613"/>
                    <a:pt x="11051" y="3600"/>
                    <a:pt x="10800" y="3600"/>
                  </a:cubicBezTo>
                  <a:cubicBezTo>
                    <a:pt x="9790" y="3599"/>
                    <a:pt x="8793" y="3812"/>
                    <a:pt x="7871" y="4222"/>
                  </a:cubicBezTo>
                  <a:lnTo>
                    <a:pt x="6407" y="933"/>
                  </a:lnTo>
                  <a:cubicBezTo>
                    <a:pt x="7789" y="318"/>
                    <a:pt x="9286" y="-1"/>
                    <a:pt x="10800" y="0"/>
                  </a:cubicBezTo>
                  <a:cubicBezTo>
                    <a:pt x="11177" y="0"/>
                    <a:pt x="11553" y="19"/>
                    <a:pt x="11928" y="59"/>
                  </a:cubicBezTo>
                  <a:lnTo>
                    <a:pt x="12211" y="-2627"/>
                  </a:lnTo>
                  <a:lnTo>
                    <a:pt x="16215" y="2319"/>
                  </a:lnTo>
                  <a:lnTo>
                    <a:pt x="11270" y="6324"/>
                  </a:lnTo>
                  <a:lnTo>
                    <a:pt x="11552" y="3639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" name="_s2054"/>
            <p:cNvSpPr>
              <a:spLocks noChangeArrowheads="1" noTextEdit="1"/>
            </p:cNvSpPr>
            <p:nvPr/>
          </p:nvSpPr>
          <p:spPr bwMode="auto">
            <a:xfrm rot="8640000">
              <a:off x="2431" y="1778"/>
              <a:ext cx="1458" cy="1458"/>
            </a:xfrm>
            <a:custGeom>
              <a:avLst/>
              <a:gdLst>
                <a:gd name="G0" fmla="+- -5505024 0 0"/>
                <a:gd name="G1" fmla="+- -7471104 0 0"/>
                <a:gd name="G2" fmla="+- -5505024 0 -7471104"/>
                <a:gd name="G3" fmla="+- 10800 0 0"/>
                <a:gd name="G4" fmla="+- 0 0 -5505024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7471104"/>
                <a:gd name="G10" fmla="+- 7200 0 2700"/>
                <a:gd name="G11" fmla="cos G10 -5505024"/>
                <a:gd name="G12" fmla="sin G10 -5505024"/>
                <a:gd name="G13" fmla="cos 13500 -5505024"/>
                <a:gd name="G14" fmla="sin 13500 -5505024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505024"/>
                <a:gd name="G22" fmla="sin G20 -5505024"/>
                <a:gd name="G23" fmla="+- G21 10800 0"/>
                <a:gd name="G24" fmla="+- G12 G23 G22"/>
                <a:gd name="G25" fmla="+- G22 G23 G11"/>
                <a:gd name="G26" fmla="cos 10800 -5505024"/>
                <a:gd name="G27" fmla="sin 10800 -5505024"/>
                <a:gd name="G28" fmla="cos 7200 -5505024"/>
                <a:gd name="G29" fmla="sin 7200 -5505024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7471104"/>
                <a:gd name="G36" fmla="sin G34 -7471104"/>
                <a:gd name="G37" fmla="+/ -7471104 -5505024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9110 w 21600"/>
                <a:gd name="T5" fmla="*/ 132 h 21600"/>
                <a:gd name="T6" fmla="*/ 7139 w 21600"/>
                <a:gd name="T7" fmla="*/ 2578 h 21600"/>
                <a:gd name="T8" fmla="*/ 9673 w 21600"/>
                <a:gd name="T9" fmla="*/ 3688 h 21600"/>
                <a:gd name="T10" fmla="*/ 12211 w 21600"/>
                <a:gd name="T11" fmla="*/ -2627 h 21600"/>
                <a:gd name="T12" fmla="*/ 16215 w 21600"/>
                <a:gd name="T13" fmla="*/ 2319 h 21600"/>
                <a:gd name="T14" fmla="*/ 11270 w 21600"/>
                <a:gd name="T15" fmla="*/ 6324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1552" y="3639"/>
                  </a:moveTo>
                  <a:cubicBezTo>
                    <a:pt x="11302" y="3613"/>
                    <a:pt x="11051" y="3600"/>
                    <a:pt x="10800" y="3600"/>
                  </a:cubicBezTo>
                  <a:cubicBezTo>
                    <a:pt x="9790" y="3599"/>
                    <a:pt x="8793" y="3812"/>
                    <a:pt x="7871" y="4222"/>
                  </a:cubicBezTo>
                  <a:lnTo>
                    <a:pt x="6407" y="933"/>
                  </a:lnTo>
                  <a:cubicBezTo>
                    <a:pt x="7789" y="318"/>
                    <a:pt x="9286" y="-1"/>
                    <a:pt x="10800" y="0"/>
                  </a:cubicBezTo>
                  <a:cubicBezTo>
                    <a:pt x="11177" y="0"/>
                    <a:pt x="11553" y="19"/>
                    <a:pt x="11928" y="59"/>
                  </a:cubicBezTo>
                  <a:lnTo>
                    <a:pt x="12211" y="-2627"/>
                  </a:lnTo>
                  <a:lnTo>
                    <a:pt x="16215" y="2319"/>
                  </a:lnTo>
                  <a:lnTo>
                    <a:pt x="11270" y="6324"/>
                  </a:lnTo>
                  <a:lnTo>
                    <a:pt x="11552" y="3639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" name="_s2055"/>
            <p:cNvSpPr>
              <a:spLocks noChangeArrowheads="1" noTextEdit="1"/>
            </p:cNvSpPr>
            <p:nvPr/>
          </p:nvSpPr>
          <p:spPr bwMode="auto">
            <a:xfrm rot="12960000">
              <a:off x="1860" y="1777"/>
              <a:ext cx="1458" cy="1458"/>
            </a:xfrm>
            <a:custGeom>
              <a:avLst/>
              <a:gdLst>
                <a:gd name="G0" fmla="+- -5505024 0 0"/>
                <a:gd name="G1" fmla="+- -7471104 0 0"/>
                <a:gd name="G2" fmla="+- -5505024 0 -7471104"/>
                <a:gd name="G3" fmla="+- 10800 0 0"/>
                <a:gd name="G4" fmla="+- 0 0 -5505024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7471104"/>
                <a:gd name="G10" fmla="+- 7200 0 2700"/>
                <a:gd name="G11" fmla="cos G10 -5505024"/>
                <a:gd name="G12" fmla="sin G10 -5505024"/>
                <a:gd name="G13" fmla="cos 13500 -5505024"/>
                <a:gd name="G14" fmla="sin 13500 -5505024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505024"/>
                <a:gd name="G22" fmla="sin G20 -5505024"/>
                <a:gd name="G23" fmla="+- G21 10800 0"/>
                <a:gd name="G24" fmla="+- G12 G23 G22"/>
                <a:gd name="G25" fmla="+- G22 G23 G11"/>
                <a:gd name="G26" fmla="cos 10800 -5505024"/>
                <a:gd name="G27" fmla="sin 10800 -5505024"/>
                <a:gd name="G28" fmla="cos 7200 -5505024"/>
                <a:gd name="G29" fmla="sin 7200 -5505024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7471104"/>
                <a:gd name="G36" fmla="sin G34 -7471104"/>
                <a:gd name="G37" fmla="+/ -7471104 -5505024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9110 w 21600"/>
                <a:gd name="T5" fmla="*/ 132 h 21600"/>
                <a:gd name="T6" fmla="*/ 7139 w 21600"/>
                <a:gd name="T7" fmla="*/ 2578 h 21600"/>
                <a:gd name="T8" fmla="*/ 9673 w 21600"/>
                <a:gd name="T9" fmla="*/ 3688 h 21600"/>
                <a:gd name="T10" fmla="*/ 12211 w 21600"/>
                <a:gd name="T11" fmla="*/ -2627 h 21600"/>
                <a:gd name="T12" fmla="*/ 16215 w 21600"/>
                <a:gd name="T13" fmla="*/ 2319 h 21600"/>
                <a:gd name="T14" fmla="*/ 11270 w 21600"/>
                <a:gd name="T15" fmla="*/ 6324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1552" y="3639"/>
                  </a:moveTo>
                  <a:cubicBezTo>
                    <a:pt x="11302" y="3613"/>
                    <a:pt x="11051" y="3600"/>
                    <a:pt x="10800" y="3600"/>
                  </a:cubicBezTo>
                  <a:cubicBezTo>
                    <a:pt x="9790" y="3599"/>
                    <a:pt x="8793" y="3812"/>
                    <a:pt x="7871" y="4222"/>
                  </a:cubicBezTo>
                  <a:lnTo>
                    <a:pt x="6407" y="933"/>
                  </a:lnTo>
                  <a:cubicBezTo>
                    <a:pt x="7789" y="318"/>
                    <a:pt x="9286" y="-1"/>
                    <a:pt x="10800" y="0"/>
                  </a:cubicBezTo>
                  <a:cubicBezTo>
                    <a:pt x="11177" y="0"/>
                    <a:pt x="11553" y="19"/>
                    <a:pt x="11928" y="59"/>
                  </a:cubicBezTo>
                  <a:lnTo>
                    <a:pt x="12211" y="-2627"/>
                  </a:lnTo>
                  <a:lnTo>
                    <a:pt x="16215" y="2319"/>
                  </a:lnTo>
                  <a:lnTo>
                    <a:pt x="11270" y="6324"/>
                  </a:lnTo>
                  <a:lnTo>
                    <a:pt x="11552" y="3639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" name="_s2056"/>
            <p:cNvSpPr>
              <a:spLocks noChangeArrowheads="1" noTextEdit="1"/>
            </p:cNvSpPr>
            <p:nvPr/>
          </p:nvSpPr>
          <p:spPr bwMode="auto">
            <a:xfrm rot="17280000">
              <a:off x="1685" y="1234"/>
              <a:ext cx="1458" cy="1458"/>
            </a:xfrm>
            <a:custGeom>
              <a:avLst/>
              <a:gdLst>
                <a:gd name="G0" fmla="+- -5505024 0 0"/>
                <a:gd name="G1" fmla="+- -7471104 0 0"/>
                <a:gd name="G2" fmla="+- -5505024 0 -7471104"/>
                <a:gd name="G3" fmla="+- 10800 0 0"/>
                <a:gd name="G4" fmla="+- 0 0 -5505024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7471104"/>
                <a:gd name="G10" fmla="+- 7200 0 2700"/>
                <a:gd name="G11" fmla="cos G10 -5505024"/>
                <a:gd name="G12" fmla="sin G10 -5505024"/>
                <a:gd name="G13" fmla="cos 13500 -5505024"/>
                <a:gd name="G14" fmla="sin 13500 -5505024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505024"/>
                <a:gd name="G22" fmla="sin G20 -5505024"/>
                <a:gd name="G23" fmla="+- G21 10800 0"/>
                <a:gd name="G24" fmla="+- G12 G23 G22"/>
                <a:gd name="G25" fmla="+- G22 G23 G11"/>
                <a:gd name="G26" fmla="cos 10800 -5505024"/>
                <a:gd name="G27" fmla="sin 10800 -5505024"/>
                <a:gd name="G28" fmla="cos 7200 -5505024"/>
                <a:gd name="G29" fmla="sin 7200 -5505024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7471104"/>
                <a:gd name="G36" fmla="sin G34 -7471104"/>
                <a:gd name="G37" fmla="+/ -7471104 -5505024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9110 w 21600"/>
                <a:gd name="T5" fmla="*/ 132 h 21600"/>
                <a:gd name="T6" fmla="*/ 7139 w 21600"/>
                <a:gd name="T7" fmla="*/ 2578 h 21600"/>
                <a:gd name="T8" fmla="*/ 9673 w 21600"/>
                <a:gd name="T9" fmla="*/ 3688 h 21600"/>
                <a:gd name="T10" fmla="*/ 12211 w 21600"/>
                <a:gd name="T11" fmla="*/ -2627 h 21600"/>
                <a:gd name="T12" fmla="*/ 16215 w 21600"/>
                <a:gd name="T13" fmla="*/ 2319 h 21600"/>
                <a:gd name="T14" fmla="*/ 11270 w 21600"/>
                <a:gd name="T15" fmla="*/ 6324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1552" y="3639"/>
                  </a:moveTo>
                  <a:cubicBezTo>
                    <a:pt x="11302" y="3613"/>
                    <a:pt x="11051" y="3600"/>
                    <a:pt x="10800" y="3600"/>
                  </a:cubicBezTo>
                  <a:cubicBezTo>
                    <a:pt x="9790" y="3599"/>
                    <a:pt x="8793" y="3812"/>
                    <a:pt x="7871" y="4222"/>
                  </a:cubicBezTo>
                  <a:lnTo>
                    <a:pt x="6407" y="933"/>
                  </a:lnTo>
                  <a:cubicBezTo>
                    <a:pt x="7789" y="318"/>
                    <a:pt x="9286" y="-1"/>
                    <a:pt x="10800" y="0"/>
                  </a:cubicBezTo>
                  <a:cubicBezTo>
                    <a:pt x="11177" y="0"/>
                    <a:pt x="11553" y="19"/>
                    <a:pt x="11928" y="59"/>
                  </a:cubicBezTo>
                  <a:lnTo>
                    <a:pt x="12211" y="-2627"/>
                  </a:lnTo>
                  <a:lnTo>
                    <a:pt x="16215" y="2319"/>
                  </a:lnTo>
                  <a:lnTo>
                    <a:pt x="11270" y="6324"/>
                  </a:lnTo>
                  <a:lnTo>
                    <a:pt x="11552" y="3639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" name="_s2057"/>
            <p:cNvSpPr>
              <a:spLocks noChangeArrowheads="1"/>
            </p:cNvSpPr>
            <p:nvPr/>
          </p:nvSpPr>
          <p:spPr bwMode="auto">
            <a:xfrm>
              <a:off x="3647" y="2183"/>
              <a:ext cx="536" cy="5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Návrh</a:t>
              </a:r>
            </a:p>
          </p:txBody>
        </p:sp>
        <p:sp>
          <p:nvSpPr>
            <p:cNvPr id="9" name="_s2058"/>
            <p:cNvSpPr>
              <a:spLocks noChangeArrowheads="1"/>
            </p:cNvSpPr>
            <p:nvPr/>
          </p:nvSpPr>
          <p:spPr bwMode="auto">
            <a:xfrm>
              <a:off x="3249" y="961"/>
              <a:ext cx="536" cy="5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Plánování</a:t>
              </a:r>
            </a:p>
          </p:txBody>
        </p:sp>
        <p:sp>
          <p:nvSpPr>
            <p:cNvPr id="10" name="_s2059"/>
            <p:cNvSpPr>
              <a:spLocks noChangeArrowheads="1"/>
            </p:cNvSpPr>
            <p:nvPr/>
          </p:nvSpPr>
          <p:spPr bwMode="auto">
            <a:xfrm>
              <a:off x="2607" y="2939"/>
              <a:ext cx="536" cy="5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Realizace</a:t>
              </a:r>
            </a:p>
          </p:txBody>
        </p:sp>
        <p:sp>
          <p:nvSpPr>
            <p:cNvPr id="11" name="_s2060"/>
            <p:cNvSpPr>
              <a:spLocks noChangeArrowheads="1"/>
            </p:cNvSpPr>
            <p:nvPr/>
          </p:nvSpPr>
          <p:spPr bwMode="auto">
            <a:xfrm>
              <a:off x="1965" y="961"/>
              <a:ext cx="536" cy="5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Údržba</a:t>
              </a:r>
            </a:p>
          </p:txBody>
        </p:sp>
        <p:sp>
          <p:nvSpPr>
            <p:cNvPr id="12" name="_s2061"/>
            <p:cNvSpPr>
              <a:spLocks noChangeArrowheads="1"/>
            </p:cNvSpPr>
            <p:nvPr/>
          </p:nvSpPr>
          <p:spPr bwMode="auto">
            <a:xfrm>
              <a:off x="1567" y="2183"/>
              <a:ext cx="536" cy="5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Zveřejnění</a:t>
              </a: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Máme čas?</a:t>
            </a:r>
          </a:p>
        </p:txBody>
      </p:sp>
      <p:sp>
        <p:nvSpPr>
          <p:cNvPr id="44035" name="AutoShap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Co na webových stránkách nesnášíte?</a:t>
            </a:r>
          </a:p>
          <a:p>
            <a:pPr lvl="1" eaLnBrk="1" hangingPunct="1"/>
            <a:r>
              <a:rPr lang="cs-CZ" smtClean="0"/>
              <a:t>uveďte alespoň jednu věc</a:t>
            </a:r>
          </a:p>
        </p:txBody>
      </p:sp>
    </p:spTree>
  </p:cSld>
  <p:clrMapOvr>
    <a:masterClrMapping/>
  </p:clrMapOvr>
  <p:transition>
    <p:wipe dir="r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45060" name="Rectangle 6"/>
          <p:cNvSpPr>
            <a:spLocks noChangeArrowheads="1"/>
          </p:cNvSpPr>
          <p:nvPr/>
        </p:nvSpPr>
        <p:spPr bwMode="auto">
          <a:xfrm>
            <a:off x="0" y="0"/>
            <a:ext cx="9144000" cy="70294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4506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22225"/>
            <a:ext cx="6913563" cy="683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46083" name="AutoShape 4"/>
          <p:cNvSpPr>
            <a:spLocks noGrp="1" noChangeArrowheads="1"/>
          </p:cNvSpPr>
          <p:nvPr>
            <p:ph type="body" sz="half" idx="2"/>
          </p:nvPr>
        </p:nvSpPr>
        <p:spPr>
          <a:xfrm>
            <a:off x="827088" y="3213100"/>
            <a:ext cx="7848600" cy="1439863"/>
          </a:xfrm>
          <a:solidFill>
            <a:schemeClr val="tx2"/>
          </a:solidFill>
        </p:spPr>
        <p:txBody>
          <a:bodyPr lIns="36000" rIns="36000"/>
          <a:lstStyle/>
          <a:p>
            <a:pPr marL="539750" indent="-342900" algn="ctr" eaLnBrk="1" hangingPunct="1">
              <a:buFont typeface="Wingdings" pitchFamily="2" charset="2"/>
              <a:buNone/>
            </a:pPr>
            <a:endParaRPr lang="cs-CZ" sz="600" smtClean="0"/>
          </a:p>
          <a:p>
            <a:pPr marL="539750" indent="-342900" algn="ctr" eaLnBrk="1" hangingPunct="1">
              <a:buFont typeface="Wingdings" pitchFamily="2" charset="2"/>
              <a:buNone/>
            </a:pPr>
            <a:r>
              <a:rPr lang="cs-CZ" sz="2400" smtClean="0"/>
              <a:t>Martin Krčál</a:t>
            </a:r>
          </a:p>
          <a:p>
            <a:pPr marL="539750" indent="-342900" algn="ctr" eaLnBrk="1" hangingPunct="1">
              <a:buFont typeface="Wingdings" pitchFamily="2" charset="2"/>
              <a:buNone/>
            </a:pPr>
            <a:r>
              <a:rPr lang="en-US" sz="1800" smtClean="0">
                <a:hlinkClick r:id="rId2"/>
              </a:rPr>
              <a:t>krcal@fss.muni.cz</a:t>
            </a:r>
            <a:endParaRPr lang="cs-CZ" sz="1800" smtClean="0"/>
          </a:p>
        </p:txBody>
      </p:sp>
      <p:sp>
        <p:nvSpPr>
          <p:cNvPr id="46084" name="AutoShape 6"/>
          <p:cNvSpPr>
            <a:spLocks noChangeArrowheads="1"/>
          </p:cNvSpPr>
          <p:nvPr/>
        </p:nvSpPr>
        <p:spPr bwMode="auto">
          <a:xfrm>
            <a:off x="755650" y="1989138"/>
            <a:ext cx="7993063" cy="863600"/>
          </a:xfrm>
          <a:prstGeom prst="roundRect">
            <a:avLst>
              <a:gd name="adj" fmla="val 16667"/>
            </a:avLst>
          </a:prstGeom>
          <a:solidFill>
            <a:schemeClr val="accent1">
              <a:alpha val="30196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marL="533400" indent="-533400" algn="ctr">
              <a:lnSpc>
                <a:spcPct val="120000"/>
              </a:lnSpc>
              <a:spcBef>
                <a:spcPct val="20000"/>
              </a:spcBef>
              <a:buFont typeface="Wingdings" pitchFamily="2" charset="2"/>
              <a:buNone/>
              <a:tabLst>
                <a:tab pos="981075" algn="l"/>
              </a:tabLst>
            </a:pPr>
            <a:r>
              <a:rPr lang="cs-CZ" sz="4000"/>
              <a:t>Děkuji za pozornost</a:t>
            </a:r>
            <a:endParaRPr lang="en-US" sz="4000"/>
          </a:p>
        </p:txBody>
      </p:sp>
      <p:pic>
        <p:nvPicPr>
          <p:cNvPr id="46085" name="Picture 7" descr="OPVK_MU_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5084763"/>
            <a:ext cx="6697662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Co byste si měli zjistit</a:t>
            </a:r>
          </a:p>
        </p:txBody>
      </p:sp>
      <p:sp>
        <p:nvSpPr>
          <p:cNvPr id="8195" name="AutoShap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91513" cy="4392612"/>
          </a:xfrm>
        </p:spPr>
        <p:txBody>
          <a:bodyPr/>
          <a:lstStyle/>
          <a:p>
            <a:pPr eaLnBrk="1" hangingPunct="1"/>
            <a:r>
              <a:rPr lang="cs-CZ" sz="2800" smtClean="0"/>
              <a:t>určení cílové skupiny</a:t>
            </a:r>
          </a:p>
          <a:p>
            <a:pPr eaLnBrk="1" hangingPunct="1"/>
            <a:r>
              <a:rPr lang="cs-CZ" sz="2800" smtClean="0"/>
              <a:t>cíle stránek</a:t>
            </a:r>
          </a:p>
          <a:p>
            <a:pPr eaLnBrk="1" hangingPunct="1"/>
            <a:r>
              <a:rPr lang="cs-CZ" sz="2800" smtClean="0"/>
              <a:t>obsah webu (existují podklady?)</a:t>
            </a:r>
          </a:p>
          <a:p>
            <a:pPr eaLnBrk="1" hangingPunct="1"/>
            <a:r>
              <a:rPr lang="cs-CZ" sz="2800" smtClean="0"/>
              <a:t>speciální požadavky klienta</a:t>
            </a:r>
          </a:p>
          <a:p>
            <a:pPr eaLnBrk="1" hangingPunct="1"/>
            <a:r>
              <a:rPr lang="cs-CZ" sz="2800" smtClean="0"/>
              <a:t>má klient nějaké vzorové stránky</a:t>
            </a:r>
          </a:p>
          <a:p>
            <a:pPr eaLnBrk="1" hangingPunct="1"/>
            <a:r>
              <a:rPr lang="cs-CZ" sz="2800" smtClean="0"/>
              <a:t>zmapování konkurence</a:t>
            </a:r>
          </a:p>
          <a:p>
            <a:pPr eaLnBrk="1" hangingPunct="1"/>
            <a:endParaRPr lang="cs-CZ" sz="280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Určení cílové skupiny</a:t>
            </a:r>
          </a:p>
        </p:txBody>
      </p:sp>
      <p:sp>
        <p:nvSpPr>
          <p:cNvPr id="9219" name="AutoShap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různí uživatelé</a:t>
            </a:r>
          </a:p>
          <a:p>
            <a:pPr lvl="1" eaLnBrk="1" hangingPunct="1"/>
            <a:r>
              <a:rPr lang="cs-CZ" smtClean="0"/>
              <a:t>věk, znalosti, zkušenosti</a:t>
            </a:r>
          </a:p>
          <a:p>
            <a:pPr eaLnBrk="1" hangingPunct="1"/>
            <a:r>
              <a:rPr lang="cs-CZ" smtClean="0"/>
              <a:t>různé chování uživatelů </a:t>
            </a:r>
            <a:r>
              <a:rPr lang="cs-CZ" sz="2400" smtClean="0"/>
              <a:t>(návyky)</a:t>
            </a:r>
          </a:p>
          <a:p>
            <a:pPr lvl="1" eaLnBrk="1" hangingPunct="1"/>
            <a:r>
              <a:rPr lang="cs-CZ" smtClean="0"/>
              <a:t>starší lidé více čtou, mladí prohlížejí</a:t>
            </a:r>
          </a:p>
          <a:p>
            <a:pPr eaLnBrk="1" hangingPunct="1"/>
            <a:r>
              <a:rPr lang="cs-CZ" smtClean="0"/>
              <a:t>různé přístupy </a:t>
            </a:r>
            <a:r>
              <a:rPr lang="cs-CZ" sz="2400" smtClean="0"/>
              <a:t>(aneb proč přicházejí)</a:t>
            </a:r>
          </a:p>
          <a:p>
            <a:pPr lvl="1" eaLnBrk="1" hangingPunct="1"/>
            <a:r>
              <a:rPr lang="cs-CZ" smtClean="0"/>
              <a:t>firemní stránky, portály, e-shopy, e-banky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Určení cílové skupiny</a:t>
            </a:r>
          </a:p>
        </p:txBody>
      </p:sp>
      <p:sp>
        <p:nvSpPr>
          <p:cNvPr id="10243" name="AutoShap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CC0000"/>
                </a:solidFill>
              </a:rPr>
              <a:t>KDO</a:t>
            </a:r>
            <a:r>
              <a:rPr lang="cs-CZ" smtClean="0"/>
              <a:t> je cílová skupina uživatelů</a:t>
            </a:r>
          </a:p>
          <a:p>
            <a:pPr eaLnBrk="1" hangingPunct="1"/>
            <a:r>
              <a:rPr lang="cs-CZ" b="1" smtClean="0">
                <a:solidFill>
                  <a:srgbClr val="CC0000"/>
                </a:solidFill>
              </a:rPr>
              <a:t>CO</a:t>
            </a:r>
            <a:r>
              <a:rPr lang="cs-CZ" smtClean="0"/>
              <a:t> cílová skupina chce</a:t>
            </a:r>
          </a:p>
          <a:p>
            <a:pPr eaLnBrk="1" hangingPunct="1"/>
            <a:r>
              <a:rPr lang="cs-CZ" b="1" smtClean="0">
                <a:solidFill>
                  <a:srgbClr val="CC0000"/>
                </a:solidFill>
              </a:rPr>
              <a:t>JAK</a:t>
            </a:r>
            <a:r>
              <a:rPr lang="cs-CZ" smtClean="0"/>
              <a:t> (jakou formou) to cílová skupina chce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Praktický úkol</a:t>
            </a:r>
          </a:p>
        </p:txBody>
      </p:sp>
      <p:sp>
        <p:nvSpPr>
          <p:cNvPr id="11267" name="AutoShap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pojišťovna specializující se na povinné ručení</a:t>
            </a:r>
          </a:p>
          <a:p>
            <a:pPr eaLnBrk="1" hangingPunct="1"/>
            <a:r>
              <a:rPr lang="cs-CZ" smtClean="0"/>
              <a:t>důraz na nízkou cenu pojištění</a:t>
            </a:r>
          </a:p>
          <a:p>
            <a:pPr eaLnBrk="1" hangingPunct="1"/>
            <a:r>
              <a:rPr lang="cs-CZ" smtClean="0"/>
              <a:t>definujte cílovou skupinu</a:t>
            </a:r>
          </a:p>
        </p:txBody>
      </p:sp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Proč vytváříme webové stránky?</a:t>
            </a:r>
          </a:p>
        </p:txBody>
      </p:sp>
      <p:pic>
        <p:nvPicPr>
          <p:cNvPr id="162819" name="Picture 3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1773238"/>
            <a:ext cx="7848600" cy="4389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2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ircles">
  <a:themeElements>
    <a:clrScheme name="circles 7">
      <a:dk1>
        <a:srgbClr val="000000"/>
      </a:dk1>
      <a:lt1>
        <a:srgbClr val="FFDBA6"/>
      </a:lt1>
      <a:dk2>
        <a:srgbClr val="FFFFFF"/>
      </a:dk2>
      <a:lt2>
        <a:srgbClr val="FFAC31"/>
      </a:lt2>
      <a:accent1>
        <a:srgbClr val="FF9900"/>
      </a:accent1>
      <a:accent2>
        <a:srgbClr val="FFCC80"/>
      </a:accent2>
      <a:accent3>
        <a:srgbClr val="FFEAD0"/>
      </a:accent3>
      <a:accent4>
        <a:srgbClr val="000000"/>
      </a:accent4>
      <a:accent5>
        <a:srgbClr val="FFCAAA"/>
      </a:accent5>
      <a:accent6>
        <a:srgbClr val="E7B973"/>
      </a:accent6>
      <a:hlink>
        <a:srgbClr val="91360D"/>
      </a:hlink>
      <a:folHlink>
        <a:srgbClr val="FF6600"/>
      </a:folHlink>
    </a:clrScheme>
    <a:fontScheme name="circ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ircles 1">
        <a:dk1>
          <a:srgbClr val="005A58"/>
        </a:dk1>
        <a:lt1>
          <a:srgbClr val="FFFFFF"/>
        </a:lt1>
        <a:dk2>
          <a:srgbClr val="008080"/>
        </a:dk2>
        <a:lt2>
          <a:srgbClr val="FFFFCD"/>
        </a:lt2>
        <a:accent1>
          <a:srgbClr val="006462"/>
        </a:accent1>
        <a:accent2>
          <a:srgbClr val="008080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007373"/>
        </a:accent6>
        <a:hlink>
          <a:srgbClr val="00ACA8"/>
        </a:hlink>
        <a:folHlink>
          <a:srgbClr val="00444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rcles 2">
        <a:dk1>
          <a:srgbClr val="342F61"/>
        </a:dk1>
        <a:lt1>
          <a:srgbClr val="FFFFFF"/>
        </a:lt1>
        <a:dk2>
          <a:srgbClr val="8794D5"/>
        </a:dk2>
        <a:lt2>
          <a:srgbClr val="FFFFFF"/>
        </a:lt2>
        <a:accent1>
          <a:srgbClr val="504D80"/>
        </a:accent1>
        <a:accent2>
          <a:srgbClr val="9791CA"/>
        </a:accent2>
        <a:accent3>
          <a:srgbClr val="C3C8E7"/>
        </a:accent3>
        <a:accent4>
          <a:srgbClr val="DADADA"/>
        </a:accent4>
        <a:accent5>
          <a:srgbClr val="B3B2C0"/>
        </a:accent5>
        <a:accent6>
          <a:srgbClr val="8883B7"/>
        </a:accent6>
        <a:hlink>
          <a:srgbClr val="322D5A"/>
        </a:hlink>
        <a:folHlink>
          <a:srgbClr val="544C9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rcles 3">
        <a:dk1>
          <a:srgbClr val="000000"/>
        </a:dk1>
        <a:lt1>
          <a:srgbClr val="FFDBA6"/>
        </a:lt1>
        <a:dk2>
          <a:srgbClr val="FFFFFF"/>
        </a:dk2>
        <a:lt2>
          <a:srgbClr val="FFAC31"/>
        </a:lt2>
        <a:accent1>
          <a:srgbClr val="FF9900"/>
        </a:accent1>
        <a:accent2>
          <a:srgbClr val="FFCC80"/>
        </a:accent2>
        <a:accent3>
          <a:srgbClr val="FFEAD0"/>
        </a:accent3>
        <a:accent4>
          <a:srgbClr val="000000"/>
        </a:accent4>
        <a:accent5>
          <a:srgbClr val="FFCAAA"/>
        </a:accent5>
        <a:accent6>
          <a:srgbClr val="E7B973"/>
        </a:accent6>
        <a:hlink>
          <a:srgbClr val="E68A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cles 4">
        <a:dk1>
          <a:srgbClr val="66CCCC"/>
        </a:dk1>
        <a:lt1>
          <a:srgbClr val="FFFFFF"/>
        </a:lt1>
        <a:dk2>
          <a:srgbClr val="2E6B6B"/>
        </a:dk2>
        <a:lt2>
          <a:srgbClr val="2E6B6B"/>
        </a:lt2>
        <a:accent1>
          <a:srgbClr val="45A3A1"/>
        </a:accent1>
        <a:accent2>
          <a:srgbClr val="9ADEDC"/>
        </a:accent2>
        <a:accent3>
          <a:srgbClr val="ADBABA"/>
        </a:accent3>
        <a:accent4>
          <a:srgbClr val="DADADA"/>
        </a:accent4>
        <a:accent5>
          <a:srgbClr val="B0CECD"/>
        </a:accent5>
        <a:accent6>
          <a:srgbClr val="8BC9C7"/>
        </a:accent6>
        <a:hlink>
          <a:srgbClr val="B3E6E6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rcles 5">
        <a:dk1>
          <a:srgbClr val="B3CCE6"/>
        </a:dk1>
        <a:lt1>
          <a:srgbClr val="FFFFFF"/>
        </a:lt1>
        <a:dk2>
          <a:srgbClr val="6698CC"/>
        </a:dk2>
        <a:lt2>
          <a:srgbClr val="FFFFFF"/>
        </a:lt2>
        <a:accent1>
          <a:srgbClr val="336599"/>
        </a:accent1>
        <a:accent2>
          <a:srgbClr val="2E4C6B"/>
        </a:accent2>
        <a:accent3>
          <a:srgbClr val="B8CAE2"/>
        </a:accent3>
        <a:accent4>
          <a:srgbClr val="DADADA"/>
        </a:accent4>
        <a:accent5>
          <a:srgbClr val="ADB8CA"/>
        </a:accent5>
        <a:accent6>
          <a:srgbClr val="294460"/>
        </a:accent6>
        <a:hlink>
          <a:srgbClr val="0B54A3"/>
        </a:hlink>
        <a:folHlink>
          <a:srgbClr val="0B73E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rcles 6">
        <a:dk1>
          <a:srgbClr val="496B2E"/>
        </a:dk1>
        <a:lt1>
          <a:srgbClr val="CCE3B5"/>
        </a:lt1>
        <a:dk2>
          <a:srgbClr val="619933"/>
        </a:dk2>
        <a:lt2>
          <a:srgbClr val="F2F8ED"/>
        </a:lt2>
        <a:accent1>
          <a:srgbClr val="94CC66"/>
        </a:accent1>
        <a:accent2>
          <a:srgbClr val="FFFFFF"/>
        </a:accent2>
        <a:accent3>
          <a:srgbClr val="E2EFD7"/>
        </a:accent3>
        <a:accent4>
          <a:srgbClr val="3D5A26"/>
        </a:accent4>
        <a:accent5>
          <a:srgbClr val="C8E2B8"/>
        </a:accent5>
        <a:accent6>
          <a:srgbClr val="E7E7E7"/>
        </a:accent6>
        <a:hlink>
          <a:srgbClr val="4891EA"/>
        </a:hlink>
        <a:folHlink>
          <a:srgbClr val="7AAFF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cles 7">
        <a:dk1>
          <a:srgbClr val="000000"/>
        </a:dk1>
        <a:lt1>
          <a:srgbClr val="FFDBA6"/>
        </a:lt1>
        <a:dk2>
          <a:srgbClr val="FFFFFF"/>
        </a:dk2>
        <a:lt2>
          <a:srgbClr val="FFAC31"/>
        </a:lt2>
        <a:accent1>
          <a:srgbClr val="FF9900"/>
        </a:accent1>
        <a:accent2>
          <a:srgbClr val="FFCC80"/>
        </a:accent2>
        <a:accent3>
          <a:srgbClr val="FFEAD0"/>
        </a:accent3>
        <a:accent4>
          <a:srgbClr val="000000"/>
        </a:accent4>
        <a:accent5>
          <a:srgbClr val="FFCAAA"/>
        </a:accent5>
        <a:accent6>
          <a:srgbClr val="E7B973"/>
        </a:accent6>
        <a:hlink>
          <a:srgbClr val="91360D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1427</TotalTime>
  <Words>909</Words>
  <Application>Microsoft Office PowerPoint</Application>
  <PresentationFormat>Předvádění na obrazovce (4:3)</PresentationFormat>
  <Paragraphs>227</Paragraphs>
  <Slides>43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7" baseType="lpstr">
      <vt:lpstr>Arial</vt:lpstr>
      <vt:lpstr>Wingdings</vt:lpstr>
      <vt:lpstr>Wingdings 3</vt:lpstr>
      <vt:lpstr>circles</vt:lpstr>
      <vt:lpstr>2. Úvod do problematiky tvorby webových stránek</vt:lpstr>
      <vt:lpstr>Proces tvorby webových stránek</vt:lpstr>
      <vt:lpstr>Prezentace aplikace PowerPoint</vt:lpstr>
      <vt:lpstr>Tvůrčí tým</vt:lpstr>
      <vt:lpstr>Co byste si měli zjistit</vt:lpstr>
      <vt:lpstr>Určení cílové skupiny</vt:lpstr>
      <vt:lpstr>Určení cílové skupiny</vt:lpstr>
      <vt:lpstr>Praktický úkol</vt:lpstr>
      <vt:lpstr>Proč vytváříme webové stránky?</vt:lpstr>
      <vt:lpstr>Cíle stránek</vt:lpstr>
      <vt:lpstr>Cíle stránek prakticky</vt:lpstr>
      <vt:lpstr>Obsah webu</vt:lpstr>
      <vt:lpstr>Ostatní</vt:lpstr>
      <vt:lpstr>Krutá realita</vt:lpstr>
      <vt:lpstr>Prezentace aplikace PowerPoint</vt:lpstr>
      <vt:lpstr>Návrh webu</vt:lpstr>
      <vt:lpstr>Wireframe = drátěný model webu</vt:lpstr>
      <vt:lpstr>Druhy Wireframe</vt:lpstr>
      <vt:lpstr>Informační architektura</vt:lpstr>
      <vt:lpstr>Kde vzít inspiraci</vt:lpstr>
      <vt:lpstr>Templates</vt:lpstr>
      <vt:lpstr>Fotobanky</vt:lpstr>
      <vt:lpstr>Rozcestník</vt:lpstr>
      <vt:lpstr>Druhy licencí</vt:lpstr>
      <vt:lpstr>Chcete si přivydělat?</vt:lpstr>
      <vt:lpstr>Předkládání návrh klientovi</vt:lpstr>
      <vt:lpstr>Prezentace aplikace PowerPoint</vt:lpstr>
      <vt:lpstr>Statické prezentace</vt:lpstr>
      <vt:lpstr>Dynamické prezentace</vt:lpstr>
      <vt:lpstr>Redakční systémy</vt:lpstr>
      <vt:lpstr>Příklady redakčních systémů</vt:lpstr>
      <vt:lpstr>Nástroje na tvorbu webu</vt:lpstr>
      <vt:lpstr>Prezentace aplikace PowerPoint</vt:lpstr>
      <vt:lpstr>Hosting a adresa</vt:lpstr>
      <vt:lpstr>Vyhledání vhodného hostingu</vt:lpstr>
      <vt:lpstr>Další možnosti pro náročné</vt:lpstr>
      <vt:lpstr>Zásady zveřejnění webu</vt:lpstr>
      <vt:lpstr>Prezentace aplikace PowerPoint</vt:lpstr>
      <vt:lpstr>Údržba</vt:lpstr>
      <vt:lpstr>Proces tvorby webových stránek</vt:lpstr>
      <vt:lpstr>Máme čas?</vt:lpstr>
      <vt:lpstr>Prezentace aplikace PowerPoint</vt:lpstr>
      <vt:lpstr>Prezentace aplikace PowerPoint</vt:lpstr>
    </vt:vector>
  </TitlesOfParts>
  <Company>Clearly Presented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in here</dc:title>
  <dc:creator>Pearce</dc:creator>
  <cp:lastModifiedBy>Martin Krčál</cp:lastModifiedBy>
  <cp:revision>85</cp:revision>
  <cp:lastPrinted>2013-02-26T15:36:20Z</cp:lastPrinted>
  <dcterms:created xsi:type="dcterms:W3CDTF">2005-04-26T09:52:17Z</dcterms:created>
  <dcterms:modified xsi:type="dcterms:W3CDTF">2013-03-20T09:27:58Z</dcterms:modified>
</cp:coreProperties>
</file>