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79" r:id="rId2"/>
    <p:sldId id="276" r:id="rId3"/>
    <p:sldId id="309" r:id="rId4"/>
    <p:sldId id="310" r:id="rId5"/>
    <p:sldId id="341" r:id="rId6"/>
    <p:sldId id="344" r:id="rId7"/>
    <p:sldId id="345" r:id="rId8"/>
    <p:sldId id="342" r:id="rId9"/>
    <p:sldId id="343" r:id="rId10"/>
    <p:sldId id="346" r:id="rId11"/>
    <p:sldId id="347" r:id="rId12"/>
    <p:sldId id="311" r:id="rId13"/>
    <p:sldId id="348" r:id="rId14"/>
    <p:sldId id="376" r:id="rId15"/>
    <p:sldId id="312" r:id="rId16"/>
    <p:sldId id="349" r:id="rId17"/>
    <p:sldId id="351" r:id="rId18"/>
    <p:sldId id="350" r:id="rId19"/>
    <p:sldId id="313" r:id="rId20"/>
    <p:sldId id="361" r:id="rId21"/>
    <p:sldId id="358" r:id="rId22"/>
    <p:sldId id="359" r:id="rId23"/>
    <p:sldId id="377" r:id="rId24"/>
    <p:sldId id="353" r:id="rId25"/>
    <p:sldId id="314" r:id="rId26"/>
    <p:sldId id="362" r:id="rId27"/>
    <p:sldId id="316" r:id="rId28"/>
    <p:sldId id="352" r:id="rId29"/>
    <p:sldId id="364" r:id="rId30"/>
    <p:sldId id="366" r:id="rId31"/>
    <p:sldId id="365" r:id="rId32"/>
    <p:sldId id="354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7" r:id="rId41"/>
    <p:sldId id="356" r:id="rId42"/>
    <p:sldId id="326" r:id="rId43"/>
    <p:sldId id="328" r:id="rId44"/>
    <p:sldId id="329" r:id="rId45"/>
    <p:sldId id="330" r:id="rId46"/>
    <p:sldId id="331" r:id="rId47"/>
    <p:sldId id="335" r:id="rId48"/>
    <p:sldId id="336" r:id="rId49"/>
    <p:sldId id="332" r:id="rId50"/>
    <p:sldId id="333" r:id="rId51"/>
    <p:sldId id="334" r:id="rId52"/>
    <p:sldId id="357" r:id="rId53"/>
    <p:sldId id="367" r:id="rId54"/>
    <p:sldId id="337" r:id="rId55"/>
    <p:sldId id="338" r:id="rId56"/>
    <p:sldId id="369" r:id="rId57"/>
    <p:sldId id="363" r:id="rId58"/>
    <p:sldId id="378" r:id="rId59"/>
    <p:sldId id="370" r:id="rId60"/>
    <p:sldId id="368" r:id="rId61"/>
    <p:sldId id="371" r:id="rId62"/>
    <p:sldId id="373" r:id="rId63"/>
    <p:sldId id="372" r:id="rId64"/>
    <p:sldId id="374" r:id="rId65"/>
    <p:sldId id="339" r:id="rId66"/>
    <p:sldId id="375" r:id="rId67"/>
    <p:sldId id="380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3399"/>
    <a:srgbClr val="FFCC66"/>
    <a:srgbClr val="363080"/>
    <a:srgbClr val="5850A5"/>
    <a:srgbClr val="342F61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7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80819A-0C90-4C30-822A-4F6C3962C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75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6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372094-D25C-41E8-A80B-50018D3D89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262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8"/>
          <p:cNvSpPr txBox="1">
            <a:spLocks noChangeArrowheads="1"/>
          </p:cNvSpPr>
          <p:nvPr userDrawn="1"/>
        </p:nvSpPr>
        <p:spPr bwMode="auto">
          <a:xfrm>
            <a:off x="611188" y="692150"/>
            <a:ext cx="432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s-CZ" sz="2000" b="1" smtClean="0"/>
              <a:t>Kurz pro studenty oboru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cs-CZ" sz="2000" b="1" smtClean="0"/>
              <a:t>Informační studia a knihovnictví</a:t>
            </a:r>
          </a:p>
        </p:txBody>
      </p:sp>
      <p:sp>
        <p:nvSpPr>
          <p:cNvPr id="5" name="WordArt 99"/>
          <p:cNvSpPr>
            <a:spLocks noChangeArrowheads="1" noChangeShapeType="1" noTextEdit="1"/>
          </p:cNvSpPr>
          <p:nvPr userDrawn="1"/>
        </p:nvSpPr>
        <p:spPr bwMode="auto">
          <a:xfrm rot="201660">
            <a:off x="611188" y="1771650"/>
            <a:ext cx="8064500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Prezentace informací</a:t>
            </a:r>
          </a:p>
        </p:txBody>
      </p:sp>
      <p:sp>
        <p:nvSpPr>
          <p:cNvPr id="6" name="WordArt 100"/>
          <p:cNvSpPr>
            <a:spLocks noChangeArrowheads="1" noChangeShapeType="1" noTextEdit="1"/>
          </p:cNvSpPr>
          <p:nvPr userDrawn="1"/>
        </p:nvSpPr>
        <p:spPr bwMode="auto">
          <a:xfrm rot="536782">
            <a:off x="3132138" y="2781300"/>
            <a:ext cx="2841625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na internetu</a:t>
            </a:r>
          </a:p>
        </p:txBody>
      </p:sp>
      <p:sp>
        <p:nvSpPr>
          <p:cNvPr id="7" name="Rectangle 101"/>
          <p:cNvSpPr>
            <a:spLocks noChangeArrowheads="1"/>
          </p:cNvSpPr>
          <p:nvPr/>
        </p:nvSpPr>
        <p:spPr bwMode="auto">
          <a:xfrm>
            <a:off x="4643438" y="5661025"/>
            <a:ext cx="4319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sz="2000" b="1"/>
          </a:p>
        </p:txBody>
      </p:sp>
      <p:sp>
        <p:nvSpPr>
          <p:cNvPr id="8" name="Rectangle 102"/>
          <p:cNvSpPr>
            <a:spLocks noChangeArrowheads="1"/>
          </p:cNvSpPr>
          <p:nvPr/>
        </p:nvSpPr>
        <p:spPr bwMode="auto">
          <a:xfrm>
            <a:off x="4500563" y="5661025"/>
            <a:ext cx="4319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sz="2000" b="1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5229225"/>
            <a:ext cx="431958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pPr lvl="0"/>
            <a:r>
              <a:rPr lang="cs-CZ" noProof="0" smtClean="0"/>
              <a:t>Pokusný text</a:t>
            </a:r>
            <a:endParaRPr lang="en-US" noProof="0" smtClean="0"/>
          </a:p>
        </p:txBody>
      </p:sp>
      <p:sp>
        <p:nvSpPr>
          <p:cNvPr id="4203" name="Rectangle 107"/>
          <p:cNvSpPr>
            <a:spLocks noGrp="1" noChangeArrowheads="1"/>
          </p:cNvSpPr>
          <p:nvPr>
            <p:ph type="ctrTitle" sz="quarter"/>
          </p:nvPr>
        </p:nvSpPr>
        <p:spPr>
          <a:xfrm>
            <a:off x="4284663" y="4652963"/>
            <a:ext cx="4530725" cy="1008062"/>
          </a:xfrm>
        </p:spPr>
        <p:txBody>
          <a:bodyPr anchor="t"/>
          <a:lstStyle>
            <a:lvl1pPr algn="r">
              <a:defRPr sz="3200" b="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FFB5F-9BAA-401E-BA24-46ADE940F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9512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2EE73-5068-48A8-9ABA-2DF099778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99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9039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9039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9A1BA-AB63-4282-9ECC-567A6261C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548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68763" cy="41767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78363" y="1916113"/>
            <a:ext cx="4070350" cy="20113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78363" y="4079875"/>
            <a:ext cx="4070350" cy="20129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957EC-28E4-4A71-8440-9A70110F5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1895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8291513" cy="4176712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BF9D3-0D4A-46CE-A437-6D2349170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8699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2011-A4C5-4F85-B8DA-091BDC59C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9978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4321A-E27E-40F2-AB0F-0A29AD2AB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8569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68763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EA032-2AA0-487C-BAE5-122197578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5904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CD8C7-7E5E-4C98-98B1-23675538B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6039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54F7-21A9-43FA-B986-225F49EF2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6855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7BD3B-290E-403B-9221-AB8F6F604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135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1F3B-0935-4932-8AEA-11881851B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8206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819D-CFE2-44DA-97D0-95108D210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713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12"/>
          <p:cNvSpPr>
            <a:spLocks/>
          </p:cNvSpPr>
          <p:nvPr/>
        </p:nvSpPr>
        <p:spPr bwMode="auto">
          <a:xfrm>
            <a:off x="-17463" y="6223000"/>
            <a:ext cx="9172576" cy="661988"/>
          </a:xfrm>
          <a:custGeom>
            <a:avLst/>
            <a:gdLst>
              <a:gd name="T0" fmla="*/ 2147483647 w 5778"/>
              <a:gd name="T1" fmla="*/ 1015624530 h 417"/>
              <a:gd name="T2" fmla="*/ 10080626 w 5778"/>
              <a:gd name="T3" fmla="*/ 1050906744 h 417"/>
              <a:gd name="T4" fmla="*/ 0 w 5778"/>
              <a:gd name="T5" fmla="*/ 60483796 h 417"/>
              <a:gd name="T6" fmla="*/ 2147483647 w 5778"/>
              <a:gd name="T7" fmla="*/ 685483018 h 417"/>
              <a:gd name="T8" fmla="*/ 2147483647 w 5778"/>
              <a:gd name="T9" fmla="*/ 229335186 h 417"/>
              <a:gd name="T10" fmla="*/ 2147483647 w 5778"/>
              <a:gd name="T11" fmla="*/ 1015624530 h 4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8" h="417">
                <a:moveTo>
                  <a:pt x="5771" y="403"/>
                </a:moveTo>
                <a:lnTo>
                  <a:pt x="4" y="417"/>
                </a:lnTo>
                <a:lnTo>
                  <a:pt x="0" y="24"/>
                </a:lnTo>
                <a:cubicBezTo>
                  <a:pt x="369" y="0"/>
                  <a:pt x="1255" y="261"/>
                  <a:pt x="2218" y="272"/>
                </a:cubicBezTo>
                <a:cubicBezTo>
                  <a:pt x="3181" y="283"/>
                  <a:pt x="5186" y="69"/>
                  <a:pt x="5778" y="91"/>
                </a:cubicBezTo>
                <a:lnTo>
                  <a:pt x="5771" y="4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89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9FBFCA-C187-487B-9AC7-A30FEC9C1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7696200" y="5192713"/>
            <a:ext cx="1236663" cy="1439862"/>
            <a:chOff x="3107" y="1003"/>
            <a:chExt cx="2495" cy="2903"/>
          </a:xfrm>
        </p:grpSpPr>
        <p:grpSp>
          <p:nvGrpSpPr>
            <p:cNvPr id="1032" name="Group 113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1039" name="AutoShape 114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22 w 21600"/>
                  <a:gd name="T1" fmla="*/ 0 h 21600"/>
                  <a:gd name="T2" fmla="*/ 6 w 21600"/>
                  <a:gd name="T3" fmla="*/ 6 h 21600"/>
                  <a:gd name="T4" fmla="*/ 0 w 21600"/>
                  <a:gd name="T5" fmla="*/ 22 h 21600"/>
                  <a:gd name="T6" fmla="*/ 6 w 21600"/>
                  <a:gd name="T7" fmla="*/ 38 h 21600"/>
                  <a:gd name="T8" fmla="*/ 22 w 21600"/>
                  <a:gd name="T9" fmla="*/ 44 h 21600"/>
                  <a:gd name="T10" fmla="*/ 38 w 21600"/>
                  <a:gd name="T11" fmla="*/ 38 h 21600"/>
                  <a:gd name="T12" fmla="*/ 44 w 21600"/>
                  <a:gd name="T13" fmla="*/ 22 h 21600"/>
                  <a:gd name="T14" fmla="*/ 38 w 21600"/>
                  <a:gd name="T15" fmla="*/ 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1040" name="AutoShape 115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7 w 21600"/>
                  <a:gd name="T1" fmla="*/ 0 h 21600"/>
                  <a:gd name="T2" fmla="*/ 2 w 21600"/>
                  <a:gd name="T3" fmla="*/ 2 h 21600"/>
                  <a:gd name="T4" fmla="*/ 0 w 21600"/>
                  <a:gd name="T5" fmla="*/ 7 h 21600"/>
                  <a:gd name="T6" fmla="*/ 2 w 21600"/>
                  <a:gd name="T7" fmla="*/ 12 h 21600"/>
                  <a:gd name="T8" fmla="*/ 7 w 21600"/>
                  <a:gd name="T9" fmla="*/ 14 h 21600"/>
                  <a:gd name="T10" fmla="*/ 12 w 21600"/>
                  <a:gd name="T11" fmla="*/ 12 h 21600"/>
                  <a:gd name="T12" fmla="*/ 14 w 21600"/>
                  <a:gd name="T13" fmla="*/ 7 h 21600"/>
                  <a:gd name="T14" fmla="*/ 12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  <p:grpSp>
          <p:nvGrpSpPr>
            <p:cNvPr id="1033" name="Group 116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1037" name="AutoShape 117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22 w 21600"/>
                  <a:gd name="T1" fmla="*/ 0 h 21600"/>
                  <a:gd name="T2" fmla="*/ 6 w 21600"/>
                  <a:gd name="T3" fmla="*/ 6 h 21600"/>
                  <a:gd name="T4" fmla="*/ 0 w 21600"/>
                  <a:gd name="T5" fmla="*/ 22 h 21600"/>
                  <a:gd name="T6" fmla="*/ 6 w 21600"/>
                  <a:gd name="T7" fmla="*/ 38 h 21600"/>
                  <a:gd name="T8" fmla="*/ 22 w 21600"/>
                  <a:gd name="T9" fmla="*/ 44 h 21600"/>
                  <a:gd name="T10" fmla="*/ 38 w 21600"/>
                  <a:gd name="T11" fmla="*/ 38 h 21600"/>
                  <a:gd name="T12" fmla="*/ 44 w 21600"/>
                  <a:gd name="T13" fmla="*/ 22 h 21600"/>
                  <a:gd name="T14" fmla="*/ 38 w 21600"/>
                  <a:gd name="T15" fmla="*/ 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1038" name="AutoShape 118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7 w 21600"/>
                  <a:gd name="T1" fmla="*/ 0 h 21600"/>
                  <a:gd name="T2" fmla="*/ 2 w 21600"/>
                  <a:gd name="T3" fmla="*/ 2 h 21600"/>
                  <a:gd name="T4" fmla="*/ 0 w 21600"/>
                  <a:gd name="T5" fmla="*/ 7 h 21600"/>
                  <a:gd name="T6" fmla="*/ 2 w 21600"/>
                  <a:gd name="T7" fmla="*/ 12 h 21600"/>
                  <a:gd name="T8" fmla="*/ 7 w 21600"/>
                  <a:gd name="T9" fmla="*/ 14 h 21600"/>
                  <a:gd name="T10" fmla="*/ 12 w 21600"/>
                  <a:gd name="T11" fmla="*/ 12 h 21600"/>
                  <a:gd name="T12" fmla="*/ 14 w 21600"/>
                  <a:gd name="T13" fmla="*/ 7 h 21600"/>
                  <a:gd name="T14" fmla="*/ 12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619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1035" name="AutoShape 120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22 w 21600"/>
                  <a:gd name="T1" fmla="*/ 0 h 21600"/>
                  <a:gd name="T2" fmla="*/ 6 w 21600"/>
                  <a:gd name="T3" fmla="*/ 6 h 21600"/>
                  <a:gd name="T4" fmla="*/ 0 w 21600"/>
                  <a:gd name="T5" fmla="*/ 22 h 21600"/>
                  <a:gd name="T6" fmla="*/ 6 w 21600"/>
                  <a:gd name="T7" fmla="*/ 38 h 21600"/>
                  <a:gd name="T8" fmla="*/ 22 w 21600"/>
                  <a:gd name="T9" fmla="*/ 44 h 21600"/>
                  <a:gd name="T10" fmla="*/ 38 w 21600"/>
                  <a:gd name="T11" fmla="*/ 38 h 21600"/>
                  <a:gd name="T12" fmla="*/ 44 w 21600"/>
                  <a:gd name="T13" fmla="*/ 22 h 21600"/>
                  <a:gd name="T14" fmla="*/ 38 w 21600"/>
                  <a:gd name="T15" fmla="*/ 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1036" name="AutoShape 121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7 w 21600"/>
                  <a:gd name="T1" fmla="*/ 0 h 21600"/>
                  <a:gd name="T2" fmla="*/ 2 w 21600"/>
                  <a:gd name="T3" fmla="*/ 2 h 21600"/>
                  <a:gd name="T4" fmla="*/ 0 w 21600"/>
                  <a:gd name="T5" fmla="*/ 7 h 21600"/>
                  <a:gd name="T6" fmla="*/ 2 w 21600"/>
                  <a:gd name="T7" fmla="*/ 12 h 21600"/>
                  <a:gd name="T8" fmla="*/ 7 w 21600"/>
                  <a:gd name="T9" fmla="*/ 14 h 21600"/>
                  <a:gd name="T10" fmla="*/ 12 w 21600"/>
                  <a:gd name="T11" fmla="*/ 12 h 21600"/>
                  <a:gd name="T12" fmla="*/ 14 w 21600"/>
                  <a:gd name="T13" fmla="*/ 7 h 21600"/>
                  <a:gd name="T14" fmla="*/ 12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</p:grpSp>
      <p:sp>
        <p:nvSpPr>
          <p:cNvPr id="103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91513" cy="4176712"/>
          </a:xfrm>
          <a:prstGeom prst="roundRect">
            <a:avLst>
              <a:gd name="adj" fmla="val 16667"/>
            </a:avLst>
          </a:prstGeom>
          <a:solidFill>
            <a:schemeClr val="tx2">
              <a:alpha val="7097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533400" indent="-533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82675" indent="-3698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chemeClr val="tx1"/>
          </a:solidFill>
          <a:latin typeface="+mn-lt"/>
          <a:cs typeface="+mn-cs"/>
        </a:defRPr>
      </a:lvl2pPr>
      <a:lvl3pPr marL="1703388" indent="31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21431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5511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30083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4655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9227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3799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mov.com/colour/schemes.l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kpsatweb.cz/archiv/barvy-zakladni.html" TargetMode="External"/><Relationship Id="rId2" Type="http://schemas.openxmlformats.org/officeDocument/2006/relationships/hyperlink" Target="http://www.webtvorba.cz/css/barv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akpsatweb.cz/archiv/barvy-bezpecne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mov.com/colour" TargetMode="External"/><Relationship Id="rId2" Type="http://schemas.openxmlformats.org/officeDocument/2006/relationships/hyperlink" Target="http://www.wellstyled.com/tools/colorscheme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lortools.net/" TargetMode="External"/><Relationship Id="rId4" Type="http://schemas.openxmlformats.org/officeDocument/2006/relationships/hyperlink" Target="http://www.colormatch5k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urlovers.com/" TargetMode="External"/><Relationship Id="rId2" Type="http://schemas.openxmlformats.org/officeDocument/2006/relationships/hyperlink" Target="http://colorfilter.wickline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lor_blindnes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gnut.com/blog/193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ilto:krcal@fss.muni.cz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upa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86188" y="4508500"/>
            <a:ext cx="4962525" cy="1081088"/>
          </a:xfrm>
        </p:spPr>
        <p:txBody>
          <a:bodyPr/>
          <a:lstStyle/>
          <a:p>
            <a:pPr eaLnBrk="1" hangingPunct="1"/>
            <a:r>
              <a:rPr lang="cs-CZ" sz="2800" b="1" smtClean="0"/>
              <a:t>3. Základní principy webdesignu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125" y="5661025"/>
            <a:ext cx="2159000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7097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110000"/>
              </a:lnSpc>
            </a:pPr>
            <a:r>
              <a:rPr lang="cs-CZ" sz="1600" b="0" smtClean="0"/>
              <a:t>Martin Krčál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859338" y="6237288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011863" y="6394450"/>
            <a:ext cx="2735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/>
              <a:t>Brno, KISK FF MU, 6.3.2013</a:t>
            </a:r>
          </a:p>
        </p:txBody>
      </p:sp>
      <p:pic>
        <p:nvPicPr>
          <p:cNvPr id="3078" name="Picture 8" descr="OPVK_MU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703888"/>
            <a:ext cx="46815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Layouty</a:t>
            </a:r>
            <a:endParaRPr lang="en-US" sz="48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Druhy stránek</a:t>
            </a:r>
          </a:p>
        </p:txBody>
      </p:sp>
      <p:sp>
        <p:nvSpPr>
          <p:cNvPr id="245763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5194300" cy="4176712"/>
          </a:xfrm>
        </p:spPr>
        <p:txBody>
          <a:bodyPr/>
          <a:lstStyle/>
          <a:p>
            <a:pPr eaLnBrk="1" hangingPunct="1"/>
            <a:r>
              <a:rPr lang="cs-CZ" smtClean="0"/>
              <a:t>jednoduché stránky</a:t>
            </a:r>
          </a:p>
          <a:p>
            <a:pPr eaLnBrk="1" hangingPunct="1"/>
            <a:r>
              <a:rPr lang="cs-CZ" smtClean="0"/>
              <a:t>sloupcový layout</a:t>
            </a:r>
          </a:p>
        </p:txBody>
      </p:sp>
      <p:graphicFrame>
        <p:nvGraphicFramePr>
          <p:cNvPr id="13316" name="Object 8"/>
          <p:cNvGraphicFramePr>
            <a:graphicFrameLocks noChangeAspect="1"/>
          </p:cNvGraphicFramePr>
          <p:nvPr/>
        </p:nvGraphicFramePr>
        <p:xfrm>
          <a:off x="6804025" y="4005263"/>
          <a:ext cx="1454150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Image" r:id="rId3" imgW="2552381" imgH="3415873" progId="Photoshop.Image.8">
                  <p:embed/>
                </p:oleObj>
              </mc:Choice>
              <mc:Fallback>
                <p:oleObj name="Image" r:id="rId3" imgW="2552381" imgH="3415873" progId="Photoshop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005263"/>
                        <a:ext cx="1454150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6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6804025" y="4005263"/>
          <a:ext cx="1503363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Image" r:id="rId5" imgW="2552381" imgH="3415873" progId="Photoshop.Image.8">
                  <p:embed/>
                </p:oleObj>
              </mc:Choice>
              <mc:Fallback>
                <p:oleObj name="Image" r:id="rId5" imgW="2552381" imgH="3415873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005263"/>
                        <a:ext cx="1503363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9"/>
          <p:cNvGraphicFramePr>
            <a:graphicFrameLocks noChangeAspect="1"/>
          </p:cNvGraphicFramePr>
          <p:nvPr/>
        </p:nvGraphicFramePr>
        <p:xfrm>
          <a:off x="6804025" y="1916113"/>
          <a:ext cx="1466850" cy="195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Image" r:id="rId7" imgW="2603175" imgH="3466667" progId="Photoshop.Image.8">
                  <p:embed/>
                </p:oleObj>
              </mc:Choice>
              <mc:Fallback>
                <p:oleObj name="Image" r:id="rId7" imgW="2603175" imgH="3466667" progId="Photoshop.Imag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916113"/>
                        <a:ext cx="1466850" cy="195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804025" y="1916113"/>
          <a:ext cx="1454150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Image" r:id="rId9" imgW="2552381" imgH="3415873" progId="Photoshop.Image.8">
                  <p:embed/>
                </p:oleObj>
              </mc:Choice>
              <mc:Fallback>
                <p:oleObj name="Image" r:id="rId9" imgW="2552381" imgH="3415873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916113"/>
                        <a:ext cx="1454150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Technologie pro tvorbu layoutů</a:t>
            </a:r>
          </a:p>
        </p:txBody>
      </p:sp>
      <p:sp>
        <p:nvSpPr>
          <p:cNvPr id="1433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rámcový layout</a:t>
            </a:r>
          </a:p>
          <a:p>
            <a:pPr eaLnBrk="1" hangingPunct="1"/>
            <a:r>
              <a:rPr lang="cs-CZ" smtClean="0"/>
              <a:t>tabulkový layout</a:t>
            </a:r>
          </a:p>
          <a:p>
            <a:pPr eaLnBrk="1" hangingPunct="1"/>
            <a:r>
              <a:rPr lang="cs-CZ" smtClean="0"/>
              <a:t>na CSS založený layout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Grafika a obrázky</a:t>
            </a:r>
            <a:endParaRPr lang="en-US" sz="48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Správný obrázek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6388" name="Picture 5" descr="obrazekza1000sl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8713787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Grafika na stránce</a:t>
            </a:r>
          </a:p>
        </p:txBody>
      </p:sp>
      <p:sp>
        <p:nvSpPr>
          <p:cNvPr id="1741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3211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velikost grafiky na stránkách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max. 100kB na stránce???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komprimovaná grafika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malé rozlišení (72dpi)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obsah pro různá zařízení (PC, mobil,...)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měla by doplňovat obsah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zjednodušit orientaci na stránkách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Obrázky - rastrová grafika</a:t>
            </a:r>
          </a:p>
        </p:txBody>
      </p:sp>
      <p:sp>
        <p:nvSpPr>
          <p:cNvPr id="1843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rastrová (bitmapová) grafika</a:t>
            </a:r>
          </a:p>
          <a:p>
            <a:pPr eaLnBrk="1" hangingPunct="1"/>
            <a:r>
              <a:rPr lang="cs-CZ" smtClean="0"/>
              <a:t>zvětšování = snižování kvality, ostrosti</a:t>
            </a:r>
          </a:p>
          <a:p>
            <a:pPr eaLnBrk="1" hangingPunct="1"/>
            <a:r>
              <a:rPr lang="cs-CZ" smtClean="0"/>
              <a:t>grafické formáty</a:t>
            </a:r>
          </a:p>
          <a:p>
            <a:pPr lvl="1" eaLnBrk="1" hangingPunct="1"/>
            <a:r>
              <a:rPr lang="cs-CZ" smtClean="0"/>
              <a:t>JPG, GIF, PNG - kdy je využít?</a:t>
            </a:r>
          </a:p>
          <a:p>
            <a:pPr eaLnBrk="1" hangingPunct="1"/>
            <a:r>
              <a:rPr lang="cs-CZ" smtClean="0"/>
              <a:t>zpracování rastrové grafiky</a:t>
            </a:r>
          </a:p>
          <a:p>
            <a:pPr lvl="1" eaLnBrk="1" hangingPunct="1"/>
            <a:r>
              <a:rPr lang="cs-CZ" smtClean="0"/>
              <a:t>Photoshop - a jeho nástroje pro web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Photoshop – uložit pro web</a:t>
            </a:r>
          </a:p>
        </p:txBody>
      </p:sp>
      <p:graphicFrame>
        <p:nvGraphicFramePr>
          <p:cNvPr id="25293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746125" y="1557338"/>
          <a:ext cx="6858000" cy="820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Image" r:id="rId3" imgW="7669841" imgH="9180952" progId="Photoshop.Image.8">
                  <p:embed/>
                </p:oleObj>
              </mc:Choice>
              <mc:Fallback>
                <p:oleObj name="Image" r:id="rId3" imgW="7669841" imgH="9180952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1557338"/>
                        <a:ext cx="6858000" cy="820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5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395288" y="1138238"/>
          <a:ext cx="7848600" cy="551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Image" r:id="rId5" imgW="12533333" imgH="8812698" progId="Photoshop.Image.8">
                  <p:embed/>
                </p:oleObj>
              </mc:Choice>
              <mc:Fallback>
                <p:oleObj name="Image" r:id="rId5" imgW="12533333" imgH="8812698" progId="Photoshop.Imag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38238"/>
                        <a:ext cx="7848600" cy="551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Obrázky - vektorová grafika</a:t>
            </a:r>
          </a:p>
        </p:txBody>
      </p:sp>
      <p:sp>
        <p:nvSpPr>
          <p:cNvPr id="2048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vektorová grafika</a:t>
            </a:r>
          </a:p>
          <a:p>
            <a:pPr eaLnBrk="1" hangingPunct="1"/>
            <a:r>
              <a:rPr lang="cs-CZ" smtClean="0"/>
              <a:t>zvětšování = udržování kvality, ostrosti</a:t>
            </a:r>
          </a:p>
          <a:p>
            <a:pPr eaLnBrk="1" hangingPunct="1"/>
            <a:r>
              <a:rPr lang="cs-CZ" smtClean="0"/>
              <a:t>grafické formáty</a:t>
            </a:r>
          </a:p>
          <a:p>
            <a:pPr lvl="1" eaLnBrk="1" hangingPunct="1"/>
            <a:r>
              <a:rPr lang="cs-CZ" smtClean="0"/>
              <a:t>SVG</a:t>
            </a:r>
          </a:p>
          <a:p>
            <a:pPr eaLnBrk="1" hangingPunct="1"/>
            <a:r>
              <a:rPr lang="cs-CZ" smtClean="0"/>
              <a:t>nevýhody</a:t>
            </a:r>
          </a:p>
          <a:p>
            <a:pPr lvl="1" eaLnBrk="1" hangingPunct="1"/>
            <a:r>
              <a:rPr lang="cs-CZ" smtClean="0"/>
              <a:t>postupná implementace v prohlížečích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Barvy</a:t>
            </a:r>
          </a:p>
        </p:txBody>
      </p:sp>
      <p:sp>
        <p:nvSpPr>
          <p:cNvPr id="2150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z="2800" smtClean="0"/>
              <a:t>max. 5 barev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 jen 1 hlavní (RGB)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smtClean="0"/>
              <a:t>správné sladění barev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smtClean="0"/>
              <a:t>dostatečný kontrast pozadí a písma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smtClean="0"/>
              <a:t>větší plochy = méně výrazné barvy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smtClean="0"/>
              <a:t>méně výrazné barvy textu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smtClean="0"/>
              <a:t>barevné </a:t>
            </a:r>
            <a:r>
              <a:rPr lang="cs-CZ" sz="2800" b="1" smtClean="0">
                <a:solidFill>
                  <a:srgbClr val="FF0000"/>
                </a:solidFill>
              </a:rPr>
              <a:t>zdůraznění</a:t>
            </a:r>
            <a:r>
              <a:rPr lang="cs-CZ" sz="2800" smtClean="0"/>
              <a:t> důležitých výrazů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Náplň hodiny</a:t>
            </a:r>
          </a:p>
        </p:txBody>
      </p:sp>
      <p:sp>
        <p:nvSpPr>
          <p:cNvPr id="409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Domovská stránka</a:t>
            </a:r>
          </a:p>
          <a:p>
            <a:pPr eaLnBrk="1" hangingPunct="1"/>
            <a:r>
              <a:rPr lang="cs-CZ" smtClean="0"/>
              <a:t>Grafika, obrázky, barvy, nástroje</a:t>
            </a:r>
          </a:p>
          <a:p>
            <a:pPr eaLnBrk="1" hangingPunct="1"/>
            <a:r>
              <a:rPr lang="cs-CZ" smtClean="0"/>
              <a:t>Písmo, odkazy</a:t>
            </a:r>
          </a:p>
          <a:p>
            <a:pPr eaLnBrk="1" hangingPunct="1"/>
            <a:r>
              <a:rPr lang="cs-CZ" smtClean="0"/>
              <a:t>Tabulky</a:t>
            </a:r>
          </a:p>
          <a:p>
            <a:pPr eaLnBrk="1" hangingPunct="1"/>
            <a:r>
              <a:rPr lang="cs-CZ" smtClean="0"/>
              <a:t>Formuláře, seznamy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Funkce barev</a:t>
            </a:r>
          </a:p>
        </p:txBody>
      </p:sp>
      <p:sp>
        <p:nvSpPr>
          <p:cNvPr id="2253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navození nálady</a:t>
            </a:r>
          </a:p>
          <a:p>
            <a:pPr eaLnBrk="1" hangingPunct="1"/>
            <a:r>
              <a:rPr lang="cs-CZ" smtClean="0"/>
              <a:t>posílení identity stránek a firmy</a:t>
            </a:r>
          </a:p>
          <a:p>
            <a:pPr eaLnBrk="1" hangingPunct="1"/>
            <a:r>
              <a:rPr lang="cs-CZ" smtClean="0"/>
              <a:t>zvýraznění struktury a navigace</a:t>
            </a:r>
          </a:p>
          <a:p>
            <a:pPr lvl="1" eaLnBrk="1" hangingPunct="1"/>
            <a:r>
              <a:rPr lang="cs-CZ" smtClean="0"/>
              <a:t>zvyšování použitelnosti</a:t>
            </a:r>
          </a:p>
          <a:p>
            <a:pPr eaLnBrk="1" hangingPunct="1"/>
            <a:r>
              <a:rPr lang="cs-CZ" smtClean="0"/>
              <a:t>navedení na důležité info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Barevná schémata</a:t>
            </a:r>
          </a:p>
        </p:txBody>
      </p:sp>
      <p:sp>
        <p:nvSpPr>
          <p:cNvPr id="2355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monochromatické schéma</a:t>
            </a:r>
          </a:p>
          <a:p>
            <a:pPr eaLnBrk="1" hangingPunct="1"/>
            <a:r>
              <a:rPr lang="cs-CZ" sz="2800" smtClean="0"/>
              <a:t>analogické schéma</a:t>
            </a:r>
          </a:p>
          <a:p>
            <a:pPr eaLnBrk="1" hangingPunct="1"/>
            <a:r>
              <a:rPr lang="cs-CZ" sz="2800" smtClean="0"/>
              <a:t>komplementární schéma</a:t>
            </a:r>
          </a:p>
          <a:p>
            <a:pPr eaLnBrk="1" hangingPunct="1"/>
            <a:r>
              <a:rPr lang="cs-CZ" sz="2800" smtClean="0"/>
              <a:t>saturační schéma</a:t>
            </a:r>
          </a:p>
          <a:p>
            <a:pPr eaLnBrk="1" hangingPunct="1"/>
            <a:r>
              <a:rPr lang="cs-CZ" sz="2800" smtClean="0"/>
              <a:t>triad schéma</a:t>
            </a:r>
          </a:p>
          <a:p>
            <a:pPr eaLnBrk="1" hangingPunct="1">
              <a:spcBef>
                <a:spcPct val="80000"/>
              </a:spcBef>
              <a:buFont typeface="Wingdings" pitchFamily="2" charset="2"/>
              <a:buNone/>
            </a:pPr>
            <a:r>
              <a:rPr lang="cs-CZ" sz="2400" smtClean="0">
                <a:hlinkClick r:id="rId2"/>
              </a:rPr>
              <a:t>http://www.limov.com/colour/schemes.lml</a:t>
            </a:r>
            <a:endParaRPr lang="cs-CZ" sz="2400" smtClean="0"/>
          </a:p>
          <a:p>
            <a:pPr eaLnBrk="1" hangingPunct="1">
              <a:spcBef>
                <a:spcPct val="80000"/>
              </a:spcBef>
              <a:buFont typeface="Wingdings" pitchFamily="2" charset="2"/>
              <a:buNone/>
            </a:pPr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Barevné spekrum</a:t>
            </a:r>
          </a:p>
        </p:txBody>
      </p:sp>
      <p:graphicFrame>
        <p:nvGraphicFramePr>
          <p:cNvPr id="24579" name="Object 10"/>
          <p:cNvGraphicFramePr>
            <a:graphicFrameLocks noChangeAspect="1"/>
          </p:cNvGraphicFramePr>
          <p:nvPr>
            <p:ph idx="1"/>
          </p:nvPr>
        </p:nvGraphicFramePr>
        <p:xfrm>
          <a:off x="2411413" y="2060575"/>
          <a:ext cx="3960812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Image" r:id="rId3" imgW="3441270" imgH="3263492" progId="Photoshop.Image.7">
                  <p:embed/>
                </p:oleObj>
              </mc:Choice>
              <mc:Fallback>
                <p:oleObj name="Image" r:id="rId3" imgW="3441270" imgH="3263492" progId="Photoshop.Image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060575"/>
                        <a:ext cx="3960812" cy="375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Čitelnost textu - ukázka</a:t>
            </a:r>
          </a:p>
        </p:txBody>
      </p:sp>
      <p:pic>
        <p:nvPicPr>
          <p:cNvPr id="25603" name="Picture 4" descr="ukazka-kontr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7062787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znamenají barvy</a:t>
            </a:r>
          </a:p>
        </p:txBody>
      </p:sp>
      <p:sp>
        <p:nvSpPr>
          <p:cNvPr id="2662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modrá = klid, uvolnění, relaxace, chlad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červená = energie, emoce, láska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zelená = růst, nový začátek, uklidňuje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žlutá = veselá, komunikativní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oranžová = optimismus, radost ze života, veselí, odvaha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Zápis barev</a:t>
            </a:r>
          </a:p>
        </p:txBody>
      </p:sp>
      <p:sp>
        <p:nvSpPr>
          <p:cNvPr id="2765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hexadecimální</a:t>
            </a:r>
          </a:p>
          <a:p>
            <a:pPr lvl="1" eaLnBrk="1" hangingPunct="1"/>
            <a:r>
              <a:rPr lang="en-US" smtClean="0"/>
              <a:t>#ffffff</a:t>
            </a:r>
            <a:r>
              <a:rPr lang="cs-CZ" smtClean="0"/>
              <a:t> nebo </a:t>
            </a:r>
            <a:r>
              <a:rPr lang="en-US" smtClean="0"/>
              <a:t>#fff, #</a:t>
            </a:r>
            <a:r>
              <a:rPr lang="cs-CZ" smtClean="0"/>
              <a:t>000000</a:t>
            </a:r>
            <a:r>
              <a:rPr lang="en-US" smtClean="0"/>
              <a:t> </a:t>
            </a:r>
            <a:r>
              <a:rPr lang="cs-CZ" smtClean="0"/>
              <a:t>nebo </a:t>
            </a:r>
            <a:r>
              <a:rPr lang="en-US" smtClean="0"/>
              <a:t>#</a:t>
            </a:r>
            <a:r>
              <a:rPr lang="cs-CZ" smtClean="0"/>
              <a:t>000 </a:t>
            </a:r>
          </a:p>
          <a:p>
            <a:pPr eaLnBrk="1" hangingPunct="1"/>
            <a:r>
              <a:rPr lang="cs-CZ" smtClean="0"/>
              <a:t>procentuální</a:t>
            </a:r>
          </a:p>
          <a:p>
            <a:pPr lvl="1" eaLnBrk="1" hangingPunct="1"/>
            <a:r>
              <a:rPr lang="cs-CZ" smtClean="0"/>
              <a:t>rgb</a:t>
            </a:r>
            <a:r>
              <a:rPr lang="en-US" smtClean="0"/>
              <a:t>(</a:t>
            </a:r>
            <a:r>
              <a:rPr lang="cs-CZ" smtClean="0"/>
              <a:t>100</a:t>
            </a:r>
            <a:r>
              <a:rPr lang="en-US" smtClean="0"/>
              <a:t>%,</a:t>
            </a:r>
            <a:r>
              <a:rPr lang="cs-CZ" smtClean="0"/>
              <a:t>100</a:t>
            </a:r>
            <a:r>
              <a:rPr lang="en-US" smtClean="0"/>
              <a:t>%,</a:t>
            </a:r>
            <a:r>
              <a:rPr lang="cs-CZ" smtClean="0"/>
              <a:t>100</a:t>
            </a:r>
            <a:r>
              <a:rPr lang="en-US" smtClean="0"/>
              <a:t>%)</a:t>
            </a:r>
            <a:endParaRPr lang="cs-CZ" smtClean="0"/>
          </a:p>
          <a:p>
            <a:pPr eaLnBrk="1" hangingPunct="1"/>
            <a:r>
              <a:rPr lang="cs-CZ" smtClean="0"/>
              <a:t>desítkový</a:t>
            </a:r>
            <a:endParaRPr lang="en-US" smtClean="0"/>
          </a:p>
          <a:p>
            <a:pPr lvl="1" eaLnBrk="1" hangingPunct="1"/>
            <a:r>
              <a:rPr lang="cs-CZ" smtClean="0"/>
              <a:t>rgb</a:t>
            </a:r>
            <a:r>
              <a:rPr lang="en-US" smtClean="0"/>
              <a:t>(</a:t>
            </a:r>
            <a:r>
              <a:rPr lang="cs-CZ" smtClean="0"/>
              <a:t>100</a:t>
            </a:r>
            <a:r>
              <a:rPr lang="en-US" smtClean="0"/>
              <a:t>,</a:t>
            </a:r>
            <a:r>
              <a:rPr lang="cs-CZ" smtClean="0"/>
              <a:t>100</a:t>
            </a:r>
            <a:r>
              <a:rPr lang="en-US" smtClean="0"/>
              <a:t>,</a:t>
            </a:r>
            <a:r>
              <a:rPr lang="cs-CZ" smtClean="0"/>
              <a:t>100</a:t>
            </a:r>
            <a:r>
              <a:rPr lang="en-US" smtClean="0"/>
              <a:t>)</a:t>
            </a: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Skupin</a:t>
            </a:r>
            <a:r>
              <a:rPr lang="cs-CZ" smtClean="0"/>
              <a:t>y barev</a:t>
            </a:r>
          </a:p>
        </p:txBody>
      </p:sp>
      <p:sp>
        <p:nvSpPr>
          <p:cNvPr id="2867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(16 barev)</a:t>
            </a:r>
          </a:p>
          <a:p>
            <a:pPr eaLnBrk="1" hangingPunct="1"/>
            <a:r>
              <a:rPr lang="cs-CZ" smtClean="0"/>
              <a:t>pojmenované (128 barev)</a:t>
            </a:r>
          </a:p>
          <a:p>
            <a:pPr eaLnBrk="1" hangingPunct="1"/>
            <a:r>
              <a:rPr lang="cs-CZ" smtClean="0"/>
              <a:t>bezpečné (216 barev + 16 stupňů šedi)</a:t>
            </a:r>
          </a:p>
          <a:p>
            <a:pPr eaLnBrk="1" hangingPunct="1"/>
            <a:r>
              <a:rPr lang="cs-CZ" smtClean="0"/>
              <a:t>systémové (28 barev)</a:t>
            </a:r>
          </a:p>
          <a:p>
            <a:pPr eaLnBrk="1" hangingPunct="1"/>
            <a:r>
              <a:rPr lang="cs-CZ" smtClean="0"/>
              <a:t>ostatní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Zápis barev</a:t>
            </a:r>
          </a:p>
        </p:txBody>
      </p:sp>
      <p:sp>
        <p:nvSpPr>
          <p:cNvPr id="2969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zápis pojmenovaných barev</a:t>
            </a:r>
            <a:endParaRPr lang="en-US" smtClean="0"/>
          </a:p>
          <a:p>
            <a:pPr lvl="1" eaLnBrk="1" hangingPunct="1"/>
            <a:r>
              <a:rPr lang="cs-CZ" smtClean="0"/>
              <a:t>red, green, yellow, blue, darkblue, maroon, navy, brown, black, white,…</a:t>
            </a:r>
          </a:p>
          <a:p>
            <a:pPr lvl="1" eaLnBrk="1" hangingPunct="1"/>
            <a:r>
              <a:rPr lang="cs-CZ" smtClean="0"/>
              <a:t>celkem 128 barev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Skupiny barev - přehledy</a:t>
            </a:r>
          </a:p>
        </p:txBody>
      </p:sp>
      <p:sp>
        <p:nvSpPr>
          <p:cNvPr id="3072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hlinkClick r:id="rId2"/>
              </a:rPr>
              <a:t>http://www.webtvorba.cz/css/barvy.html</a:t>
            </a:r>
            <a:endParaRPr lang="cs-CZ" sz="2800" smtClean="0"/>
          </a:p>
          <a:p>
            <a:pPr eaLnBrk="1" hangingPunct="1"/>
            <a:r>
              <a:rPr lang="cs-CZ" sz="2800" smtClean="0">
                <a:hlinkClick r:id="rId3"/>
              </a:rPr>
              <a:t>http://www.jakpsatweb.cz/archiv/barvy-zakladni.html</a:t>
            </a:r>
            <a:endParaRPr lang="cs-CZ" sz="2800" smtClean="0"/>
          </a:p>
          <a:p>
            <a:pPr eaLnBrk="1" hangingPunct="1"/>
            <a:r>
              <a:rPr lang="cs-CZ" sz="2800" smtClean="0">
                <a:hlinkClick r:id="rId4"/>
              </a:rPr>
              <a:t>http://www.jakpsatweb.cz/archiv/barvy-bezpecne.html</a:t>
            </a:r>
            <a:endParaRPr lang="cs-CZ" sz="2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Nástroje na míchání barev</a:t>
            </a:r>
          </a:p>
        </p:txBody>
      </p:sp>
      <p:sp>
        <p:nvSpPr>
          <p:cNvPr id="3174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hlinkClick r:id="rId2"/>
              </a:rPr>
              <a:t>Generátor barevných schémat</a:t>
            </a:r>
            <a:endParaRPr lang="cs-CZ" smtClean="0"/>
          </a:p>
          <a:p>
            <a:pPr eaLnBrk="1" hangingPunct="1"/>
            <a:r>
              <a:rPr lang="cs-CZ" smtClean="0">
                <a:hlinkClick r:id="rId3"/>
              </a:rPr>
              <a:t>Colour Selector</a:t>
            </a:r>
            <a:endParaRPr lang="cs-CZ" smtClean="0"/>
          </a:p>
          <a:p>
            <a:pPr eaLnBrk="1" hangingPunct="1"/>
            <a:r>
              <a:rPr lang="cs-CZ" smtClean="0">
                <a:hlinkClick r:id="rId4"/>
              </a:rPr>
              <a:t>ColorMatch 5K</a:t>
            </a:r>
            <a:endParaRPr lang="cs-CZ" smtClean="0"/>
          </a:p>
          <a:p>
            <a:pPr eaLnBrk="1" hangingPunct="1"/>
            <a:r>
              <a:rPr lang="cs-CZ" smtClean="0">
                <a:hlinkClick r:id="rId5"/>
              </a:rPr>
              <a:t>Colortools.net</a:t>
            </a:r>
            <a:r>
              <a:rPr lang="cs-CZ" smtClean="0"/>
              <a:t> – sada nástrojů pro práci s barvami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Domovská stránka</a:t>
            </a:r>
            <a:endParaRPr lang="en-US" sz="48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Nástroje na míchání barev</a:t>
            </a:r>
          </a:p>
        </p:txBody>
      </p:sp>
      <p:sp>
        <p:nvSpPr>
          <p:cNvPr id="3277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hlinkClick r:id="rId2"/>
              </a:rPr>
              <a:t>Colorblind Web Page Filter</a:t>
            </a:r>
            <a:endParaRPr lang="cs-CZ" smtClean="0"/>
          </a:p>
          <a:p>
            <a:pPr eaLnBrk="1" hangingPunct="1"/>
            <a:r>
              <a:rPr lang="cs-CZ" smtClean="0">
                <a:hlinkClick r:id="rId3"/>
              </a:rPr>
              <a:t>ColourLovers.com</a:t>
            </a: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Některá zraková postižení</a:t>
            </a:r>
          </a:p>
        </p:txBody>
      </p:sp>
      <p:sp>
        <p:nvSpPr>
          <p:cNvPr id="3379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4656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sz="2800" smtClean="0"/>
              <a:t>dichromacy = neschopnost vidět jednu barvu z RGB ()</a:t>
            </a:r>
          </a:p>
          <a:p>
            <a:pPr eaLnBrk="1" hangingPunct="1">
              <a:lnSpc>
                <a:spcPct val="100000"/>
              </a:lnSpc>
            </a:pPr>
            <a:r>
              <a:rPr lang="cs-CZ" sz="2800" smtClean="0"/>
              <a:t>protanopia = neschopnost vidět červenou</a:t>
            </a:r>
          </a:p>
          <a:p>
            <a:pPr eaLnBrk="1" hangingPunct="1">
              <a:lnSpc>
                <a:spcPct val="100000"/>
              </a:lnSpc>
            </a:pPr>
            <a:r>
              <a:rPr lang="cs-CZ" sz="2800" smtClean="0"/>
              <a:t>tritanopia = neschopnost vidět modrou</a:t>
            </a:r>
          </a:p>
          <a:p>
            <a:pPr eaLnBrk="1" hangingPunct="1">
              <a:lnSpc>
                <a:spcPct val="100000"/>
              </a:lnSpc>
            </a:pPr>
            <a:r>
              <a:rPr lang="cs-CZ" sz="2800" smtClean="0"/>
              <a:t>deuteranopia = neschopnost vidět zelenou</a:t>
            </a:r>
          </a:p>
          <a:p>
            <a:pPr eaLnBrk="1" hangingPunct="1">
              <a:lnSpc>
                <a:spcPct val="100000"/>
              </a:lnSpc>
            </a:pPr>
            <a:r>
              <a:rPr lang="cs-CZ" sz="2800" smtClean="0"/>
              <a:t>color blindness (monochromacy) = barvoslepost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79500" y="5734050"/>
            <a:ext cx="806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cs-CZ" sz="2800">
                <a:hlinkClick r:id="rId2"/>
              </a:rPr>
              <a:t>http://en.wikipedia.org/wiki/Color_blindness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Písmo</a:t>
            </a:r>
            <a:endParaRPr lang="en-US" sz="4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Písmo</a:t>
            </a:r>
          </a:p>
        </p:txBody>
      </p:sp>
      <p:sp>
        <p:nvSpPr>
          <p:cNvPr id="3584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výrazně zasahuje do grafického návrhu</a:t>
            </a:r>
          </a:p>
          <a:p>
            <a:pPr eaLnBrk="1" hangingPunct="1"/>
            <a:r>
              <a:rPr lang="cs-CZ" smtClean="0"/>
              <a:t>definice pomocí CSS</a:t>
            </a:r>
          </a:p>
          <a:p>
            <a:pPr eaLnBrk="1" hangingPunct="1"/>
            <a:r>
              <a:rPr lang="cs-CZ" smtClean="0"/>
              <a:t>volba vhodného druhu písma</a:t>
            </a:r>
          </a:p>
          <a:p>
            <a:pPr lvl="1" eaLnBrk="1" hangingPunct="1"/>
            <a:r>
              <a:rPr lang="cs-CZ" smtClean="0"/>
              <a:t>neproporcionální písmo</a:t>
            </a:r>
          </a:p>
          <a:p>
            <a:pPr lvl="1" eaLnBrk="1" hangingPunct="1"/>
            <a:r>
              <a:rPr lang="cs-CZ" smtClean="0"/>
              <a:t>Arial, Verdana, Helvetica (UNIX)</a:t>
            </a:r>
          </a:p>
          <a:p>
            <a:pPr eaLnBrk="1" hangingPunct="1"/>
            <a:r>
              <a:rPr lang="cs-CZ" smtClean="0"/>
              <a:t>nepoužívat nestandardní fonty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Písmo</a:t>
            </a:r>
          </a:p>
        </p:txBody>
      </p:sp>
      <p:sp>
        <p:nvSpPr>
          <p:cNvPr id="3686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velikost písma</a:t>
            </a:r>
          </a:p>
          <a:p>
            <a:pPr lvl="1" eaLnBrk="1" hangingPunct="1"/>
            <a:r>
              <a:rPr lang="cs-CZ" smtClean="0"/>
              <a:t>absolutní jednotky (px, pt, in, pc, cm,…)</a:t>
            </a:r>
          </a:p>
          <a:p>
            <a:pPr lvl="1" eaLnBrk="1" hangingPunct="1"/>
            <a:r>
              <a:rPr lang="cs-CZ" smtClean="0"/>
              <a:t>relativní jednotky (procenta, em, ex, xx-small, x-small, small, medium, large, x-large, xx-large, smaller, larger)</a:t>
            </a:r>
          </a:p>
          <a:p>
            <a:pPr eaLnBrk="1" hangingPunct="1"/>
            <a:r>
              <a:rPr lang="cs-CZ" smtClean="0"/>
              <a:t>řádkování (pomáhá čitelnosti textu)</a:t>
            </a:r>
          </a:p>
          <a:p>
            <a:pPr lvl="1" eaLnBrk="1" hangingPunct="1"/>
            <a:r>
              <a:rPr lang="cs-CZ" smtClean="0"/>
              <a:t>line-height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Písmo</a:t>
            </a:r>
          </a:p>
        </p:txBody>
      </p:sp>
      <p:sp>
        <p:nvSpPr>
          <p:cNvPr id="3789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zvýraznění textu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nepoužívat </a:t>
            </a:r>
            <a:r>
              <a:rPr lang="en-US" smtClean="0"/>
              <a:t>&lt;b&gt;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&lt;strong&gt;, &lt;em&gt;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</a:t>
            </a:r>
            <a:r>
              <a:rPr lang="cs-CZ" smtClean="0"/>
              <a:t>y</a:t>
            </a:r>
            <a:r>
              <a:rPr lang="en-US" smtClean="0"/>
              <a:t>l l</a:t>
            </a:r>
            <a:r>
              <a:rPr lang="cs-CZ" smtClean="0"/>
              <a:t>z</a:t>
            </a:r>
            <a:r>
              <a:rPr lang="en-US" smtClean="0"/>
              <a:t>e m</a:t>
            </a:r>
            <a:r>
              <a:rPr lang="cs-CZ" smtClean="0"/>
              <a:t>ě</a:t>
            </a:r>
            <a:r>
              <a:rPr lang="en-US" smtClean="0"/>
              <a:t>nit p</a:t>
            </a:r>
            <a:r>
              <a:rPr lang="cs-CZ" smtClean="0"/>
              <a:t>ř</a:t>
            </a:r>
            <a:r>
              <a:rPr lang="en-US" smtClean="0"/>
              <a:t>es CSS</a:t>
            </a:r>
            <a:endParaRPr 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text nepodtrháváme (odkazy)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zarovnávání textu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souvislý text - justify, jinak left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Nadpisy</a:t>
            </a:r>
          </a:p>
        </p:txBody>
      </p:sp>
      <p:sp>
        <p:nvSpPr>
          <p:cNvPr id="3891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68153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definujeme tagy </a:t>
            </a:r>
            <a:r>
              <a:rPr lang="en-US" smtClean="0"/>
              <a:t>&lt;</a:t>
            </a:r>
            <a:r>
              <a:rPr lang="cs-CZ" smtClean="0"/>
              <a:t>h1</a:t>
            </a:r>
            <a:r>
              <a:rPr lang="en-US" smtClean="0"/>
              <a:t>&gt;</a:t>
            </a:r>
            <a:r>
              <a:rPr lang="cs-CZ" smtClean="0"/>
              <a:t>-</a:t>
            </a:r>
            <a:r>
              <a:rPr lang="en-US" smtClean="0"/>
              <a:t>&lt;</a:t>
            </a:r>
            <a:r>
              <a:rPr lang="cs-CZ" smtClean="0"/>
              <a:t>h6</a:t>
            </a:r>
            <a:r>
              <a:rPr lang="en-US" smtClean="0"/>
              <a:t>&gt;</a:t>
            </a:r>
            <a:endParaRPr lang="cs-CZ" smtClean="0"/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nadpisy výstižné</a:t>
            </a:r>
            <a:endParaRPr lang="en-US" smtClean="0"/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&lt;h</a:t>
            </a:r>
            <a:r>
              <a:rPr lang="cs-CZ" smtClean="0"/>
              <a:t>1</a:t>
            </a:r>
            <a:r>
              <a:rPr lang="en-US" smtClean="0"/>
              <a:t>&gt;</a:t>
            </a:r>
            <a:r>
              <a:rPr lang="cs-CZ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pouze jednou na stránce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hlavní nadpis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důležitý pro vyhledávače, SEO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správná hierarchie nadpisů!!!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Obrázky místo textu</a:t>
            </a:r>
          </a:p>
        </p:txBody>
      </p:sp>
      <p:sp>
        <p:nvSpPr>
          <p:cNvPr id="3993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použití obrázků v textech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prospěje samotné stránce???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kdy jej použít?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grafická potřeba (stínování, průhlednost, specifický font apod.)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logo, slogan, název stránky, menu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atribut alt, neviditelný text</a:t>
            </a:r>
          </a:p>
          <a:p>
            <a:pPr lvl="1"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Nevýhody</a:t>
            </a:r>
          </a:p>
        </p:txBody>
      </p:sp>
      <p:sp>
        <p:nvSpPr>
          <p:cNvPr id="4096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zvyšuje velikost stránky a přenášených dat </a:t>
            </a:r>
            <a:r>
              <a:rPr lang="cs-CZ" smtClean="0">
                <a:sym typeface="Wingdings" pitchFamily="2" charset="2"/>
              </a:rPr>
              <a:t> problém u pomalého připojení</a:t>
            </a:r>
            <a:r>
              <a:rPr lang="cs-CZ" smtClean="0"/>
              <a:t> </a:t>
            </a:r>
          </a:p>
          <a:p>
            <a:pPr eaLnBrk="1" hangingPunct="1"/>
            <a:r>
              <a:rPr lang="cs-CZ" smtClean="0"/>
              <a:t>písmo nepůjde zvětšit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Kódování</a:t>
            </a:r>
          </a:p>
        </p:txBody>
      </p:sp>
      <p:sp>
        <p:nvSpPr>
          <p:cNvPr id="4198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kódovací sady pro české stránky</a:t>
            </a:r>
          </a:p>
          <a:p>
            <a:pPr lvl="1" eaLnBrk="1" hangingPunct="1"/>
            <a:r>
              <a:rPr lang="cs-CZ" smtClean="0"/>
              <a:t>UTF-8, Win-1250, ISO-8859-2</a:t>
            </a:r>
          </a:p>
          <a:p>
            <a:pPr eaLnBrk="1" hangingPunct="1"/>
            <a:r>
              <a:rPr lang="cs-CZ" smtClean="0"/>
              <a:t>preferujte UTF-8</a:t>
            </a:r>
          </a:p>
          <a:p>
            <a:pPr eaLnBrk="1" hangingPunct="1"/>
            <a:r>
              <a:rPr lang="cs-CZ" smtClean="0"/>
              <a:t>důležitá správná deklarace v hlavičce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Homepage</a:t>
            </a:r>
          </a:p>
        </p:txBody>
      </p:sp>
      <p:sp>
        <p:nvSpPr>
          <p:cNvPr id="614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splash screen (vstupní stránka)</a:t>
            </a:r>
          </a:p>
          <a:p>
            <a:pPr lvl="1" eaLnBrk="1" hangingPunct="1"/>
            <a:r>
              <a:rPr lang="cs-CZ" smtClean="0"/>
              <a:t>pre-homepage</a:t>
            </a:r>
          </a:p>
          <a:p>
            <a:pPr lvl="1" eaLnBrk="1" hangingPunct="1"/>
            <a:r>
              <a:rPr lang="cs-CZ" smtClean="0"/>
              <a:t>volba jazyka, animace,…</a:t>
            </a:r>
          </a:p>
          <a:p>
            <a:pPr eaLnBrk="1" hangingPunct="1"/>
            <a:r>
              <a:rPr lang="cs-CZ" smtClean="0"/>
              <a:t>homepage (domovská stránka)</a:t>
            </a:r>
          </a:p>
          <a:p>
            <a:pPr lvl="1" eaLnBrk="1" hangingPunct="1"/>
            <a:r>
              <a:rPr lang="cs-CZ" smtClean="0"/>
              <a:t>obsahuje info</a:t>
            </a:r>
          </a:p>
          <a:p>
            <a:pPr lvl="1" eaLnBrk="1" hangingPunct="1"/>
            <a:r>
              <a:rPr lang="cs-CZ" smtClean="0"/>
              <a:t>jako titulní strana novin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Správná deklarace kódování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deklarace v (X)HTML - </a:t>
            </a:r>
            <a:r>
              <a:rPr lang="cs-CZ" smtClean="0"/>
              <a:t>tag </a:t>
            </a:r>
            <a:r>
              <a:rPr lang="en-US" smtClean="0"/>
              <a:t>&lt;meta&gt;</a:t>
            </a:r>
            <a:endParaRPr lang="cs-CZ" smtClean="0"/>
          </a:p>
          <a:p>
            <a:pPr lvl="1" eaLnBrk="1" hangingPunct="1"/>
            <a:r>
              <a:rPr lang="en-US" smtClean="0"/>
              <a:t>&lt;</a:t>
            </a:r>
            <a:r>
              <a:rPr lang="cs-CZ" smtClean="0"/>
              <a:t>meta http-equiv=</a:t>
            </a:r>
            <a:r>
              <a:rPr lang="en-US" smtClean="0"/>
              <a:t>“content-type” content=“text/html; charset=utf-</a:t>
            </a:r>
            <a:r>
              <a:rPr lang="cs-CZ" smtClean="0"/>
              <a:t>8</a:t>
            </a:r>
            <a:r>
              <a:rPr lang="en-US" smtClean="0"/>
              <a:t>”</a:t>
            </a:r>
            <a:r>
              <a:rPr lang="cs-CZ" smtClean="0"/>
              <a:t> /</a:t>
            </a:r>
            <a:r>
              <a:rPr lang="en-US" smtClean="0"/>
              <a:t>&gt;</a:t>
            </a:r>
          </a:p>
          <a:p>
            <a:pPr eaLnBrk="1" hangingPunct="1"/>
            <a:r>
              <a:rPr lang="en-US" smtClean="0"/>
              <a:t>deklarace v XML</a:t>
            </a:r>
          </a:p>
          <a:p>
            <a:pPr lvl="1" eaLnBrk="1" hangingPunct="1"/>
            <a:r>
              <a:rPr lang="en-US" smtClean="0"/>
              <a:t>&lt;?xml version=“</a:t>
            </a:r>
            <a:r>
              <a:rPr lang="cs-CZ" smtClean="0"/>
              <a:t>1</a:t>
            </a:r>
            <a:r>
              <a:rPr lang="en-US" smtClean="0"/>
              <a:t>.</a:t>
            </a:r>
            <a:r>
              <a:rPr lang="cs-CZ" smtClean="0"/>
              <a:t>0</a:t>
            </a:r>
            <a:r>
              <a:rPr lang="en-US" smtClean="0"/>
              <a:t>”</a:t>
            </a:r>
            <a:r>
              <a:rPr lang="cs-CZ" smtClean="0"/>
              <a:t> encoding=</a:t>
            </a:r>
            <a:r>
              <a:rPr lang="en-US" smtClean="0"/>
              <a:t>“utf-</a:t>
            </a:r>
            <a:r>
              <a:rPr lang="cs-CZ" smtClean="0"/>
              <a:t>8</a:t>
            </a:r>
            <a:r>
              <a:rPr lang="en-US" smtClean="0"/>
              <a:t>”</a:t>
            </a:r>
            <a:r>
              <a:rPr lang="cs-CZ" smtClean="0"/>
              <a:t>?</a:t>
            </a:r>
            <a:r>
              <a:rPr lang="en-US" smtClean="0"/>
              <a:t>&gt;</a:t>
            </a:r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Odkazy</a:t>
            </a:r>
            <a:endParaRPr lang="en-US" sz="48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Odkazy</a:t>
            </a:r>
          </a:p>
        </p:txBody>
      </p:sp>
      <p:sp>
        <p:nvSpPr>
          <p:cNvPr id="4505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nejdůležitější prvek stránek</a:t>
            </a:r>
          </a:p>
          <a:p>
            <a:pPr eaLnBrk="1" hangingPunct="1"/>
            <a:r>
              <a:rPr lang="cs-CZ" smtClean="0"/>
              <a:t>provázání stránek</a:t>
            </a:r>
          </a:p>
          <a:p>
            <a:pPr eaLnBrk="1" hangingPunct="1"/>
            <a:r>
              <a:rPr lang="cs-CZ" smtClean="0"/>
              <a:t>odkazy vždy podtržené </a:t>
            </a:r>
            <a:r>
              <a:rPr lang="cs-CZ" smtClean="0">
                <a:sym typeface="Wingdings" pitchFamily="2" charset="2"/>
              </a:rPr>
              <a:t> snadnější orientace v textu</a:t>
            </a:r>
          </a:p>
          <a:p>
            <a:pPr eaLnBrk="1" hangingPunct="1"/>
            <a:r>
              <a:rPr lang="cs-CZ" smtClean="0">
                <a:sym typeface="Wingdings" pitchFamily="2" charset="2"/>
              </a:rPr>
              <a:t>nepodtržené odkazy jinak zvýraznit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Texty v odkazech</a:t>
            </a:r>
          </a:p>
        </p:txBody>
      </p:sp>
      <p:sp>
        <p:nvSpPr>
          <p:cNvPr id="4608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vždy volíme výstižný text mezi </a:t>
            </a:r>
            <a:r>
              <a:rPr lang="en-US" sz="2800" smtClean="0"/>
              <a:t>&lt;a&gt; a &lt;/a&gt;</a:t>
            </a:r>
          </a:p>
          <a:p>
            <a:pPr eaLnBrk="1" hangingPunct="1"/>
            <a:r>
              <a:rPr lang="cs-CZ" sz="2800" smtClean="0"/>
              <a:t>nepoužívat klikněte sem, zde apod. </a:t>
            </a:r>
            <a:r>
              <a:rPr lang="cs-CZ" sz="2800" smtClean="0">
                <a:sym typeface="Wingdings" pitchFamily="2" charset="2"/>
              </a:rPr>
              <a:t> jasně nevystihují, kam odkaz směřuje (SEO)</a:t>
            </a:r>
          </a:p>
          <a:p>
            <a:pPr eaLnBrk="1" hangingPunct="1"/>
            <a:r>
              <a:rPr lang="en-US" sz="2800" smtClean="0"/>
              <a:t>odka</a:t>
            </a:r>
            <a:r>
              <a:rPr lang="cs-CZ" sz="2800" smtClean="0"/>
              <a:t>zy krátké</a:t>
            </a:r>
          </a:p>
          <a:p>
            <a:pPr eaLnBrk="1" hangingPunct="1"/>
            <a:r>
              <a:rPr lang="cs-CZ" sz="2800" smtClean="0"/>
              <a:t>výraz by měl zapadat do kontextu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Texty v odkazech prakticky</a:t>
            </a:r>
          </a:p>
        </p:txBody>
      </p:sp>
      <p:sp>
        <p:nvSpPr>
          <p:cNvPr id="4710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která varianta je správnější:</a:t>
            </a:r>
            <a:endParaRPr lang="en-US" smtClean="0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684213" y="2997200"/>
            <a:ext cx="8064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2600">
                <a:sym typeface="Wingdings" pitchFamily="2" charset="2"/>
              </a:rPr>
              <a:t> </a:t>
            </a:r>
            <a:r>
              <a:rPr lang="cs-CZ" sz="2600"/>
              <a:t>Pro zjištění nabídky </a:t>
            </a:r>
            <a:r>
              <a:rPr lang="en-US" sz="2600"/>
              <a:t>&lt;a&gt;</a:t>
            </a:r>
            <a:r>
              <a:rPr lang="cs-CZ" sz="2600" b="1"/>
              <a:t>klikněte sem</a:t>
            </a:r>
            <a:r>
              <a:rPr lang="en-US" sz="2600"/>
              <a:t>&lt;/a&gt;.</a:t>
            </a:r>
            <a:endParaRPr lang="cs-CZ" sz="2600"/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684213" y="3789363"/>
            <a:ext cx="853281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2600">
                <a:sym typeface="Wingdings" pitchFamily="2" charset="2"/>
              </a:rPr>
              <a:t> </a:t>
            </a:r>
            <a:r>
              <a:rPr lang="en-US" sz="2600"/>
              <a:t>&lt;a&gt;</a:t>
            </a:r>
            <a:r>
              <a:rPr lang="cs-CZ" sz="2600" b="1"/>
              <a:t>Seznamte se s nabídkou našich služeb</a:t>
            </a:r>
            <a:r>
              <a:rPr lang="en-US" sz="2600"/>
              <a:t>&lt;/a&gt;.</a:t>
            </a:r>
            <a:endParaRPr lang="cs-CZ" sz="2600"/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684213" y="4516438"/>
            <a:ext cx="838835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2600">
                <a:sym typeface="Wingdings" pitchFamily="2" charset="2"/>
              </a:rPr>
              <a:t> </a:t>
            </a:r>
            <a:r>
              <a:rPr lang="cs-CZ" sz="2600"/>
              <a:t>Seznamte se s nabídkou našich </a:t>
            </a:r>
            <a:r>
              <a:rPr lang="en-US" sz="2600"/>
              <a:t>&lt;a&gt;</a:t>
            </a:r>
            <a:r>
              <a:rPr lang="cs-CZ" sz="2600" b="1"/>
              <a:t>služeb</a:t>
            </a:r>
            <a:r>
              <a:rPr lang="en-US" sz="2600"/>
              <a:t>&lt;/a&gt;.</a:t>
            </a:r>
            <a:endParaRPr lang="cs-CZ" sz="26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/>
      <p:bldP spid="227333" grpId="0"/>
      <p:bldP spid="2273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Odkazy</a:t>
            </a:r>
          </a:p>
        </p:txBody>
      </p:sp>
      <p:sp>
        <p:nvSpPr>
          <p:cNvPr id="4813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atribut</a:t>
            </a:r>
            <a:r>
              <a:rPr lang="cs-CZ" smtClean="0"/>
              <a:t> title</a:t>
            </a:r>
            <a:endParaRPr lang="en-US" smtClean="0"/>
          </a:p>
          <a:p>
            <a:pPr eaLnBrk="1" hangingPunct="1"/>
            <a:r>
              <a:rPr lang="en-US" smtClean="0"/>
              <a:t>tla</a:t>
            </a:r>
            <a:r>
              <a:rPr lang="cs-CZ" smtClean="0"/>
              <a:t>čítko zpět (s výstižným textem)</a:t>
            </a:r>
          </a:p>
          <a:p>
            <a:pPr eaLnBrk="1" hangingPunct="1"/>
            <a:r>
              <a:rPr lang="cs-CZ" smtClean="0"/>
              <a:t>navštívené odkazy</a:t>
            </a:r>
          </a:p>
          <a:p>
            <a:pPr eaLnBrk="1" hangingPunct="1"/>
            <a:r>
              <a:rPr lang="cs-CZ" smtClean="0"/>
              <a:t>dynamické odkazy</a:t>
            </a:r>
          </a:p>
          <a:p>
            <a:pPr lvl="1" eaLnBrk="1" hangingPunct="1"/>
            <a:r>
              <a:rPr lang="cs-CZ" smtClean="0"/>
              <a:t>pomocí stylů - a:hover</a:t>
            </a:r>
          </a:p>
          <a:p>
            <a:pPr lvl="1" eaLnBrk="1" hangingPunct="1"/>
            <a:r>
              <a:rPr lang="cs-CZ" smtClean="0"/>
              <a:t>dobrá čitelnost odkazu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Otvírání stránek v novém okně</a:t>
            </a:r>
          </a:p>
        </p:txBody>
      </p:sp>
      <p:sp>
        <p:nvSpPr>
          <p:cNvPr id="4915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udržení uživatele na stránkách</a:t>
            </a:r>
          </a:p>
          <a:p>
            <a:pPr eaLnBrk="1" hangingPunct="1"/>
            <a:r>
              <a:rPr lang="cs-CZ" smtClean="0"/>
              <a:t>target=</a:t>
            </a:r>
            <a:r>
              <a:rPr lang="en-US" smtClean="0"/>
              <a:t>“_blank” </a:t>
            </a:r>
            <a:r>
              <a:rPr lang="cs-CZ" smtClean="0"/>
              <a:t>– zákaz v XHTML 1.1!!!</a:t>
            </a:r>
          </a:p>
          <a:p>
            <a:pPr eaLnBrk="1" hangingPunct="1"/>
            <a:r>
              <a:rPr lang="en-US" smtClean="0"/>
              <a:t>probl</a:t>
            </a:r>
            <a:r>
              <a:rPr lang="cs-CZ" smtClean="0"/>
              <a:t>é</a:t>
            </a:r>
            <a:r>
              <a:rPr lang="en-US" smtClean="0"/>
              <a:t>m pro </a:t>
            </a:r>
            <a:r>
              <a:rPr lang="cs-CZ" smtClean="0"/>
              <a:t>postižené (a co ostatní???)</a:t>
            </a:r>
            <a:endParaRPr lang="en-US" smtClean="0"/>
          </a:p>
          <a:p>
            <a:pPr eaLnBrk="1" hangingPunct="1"/>
            <a:r>
              <a:rPr lang="en-US" smtClean="0"/>
              <a:t>javascript</a:t>
            </a:r>
          </a:p>
          <a:p>
            <a:pPr eaLnBrk="1" hangingPunct="1"/>
            <a:r>
              <a:rPr lang="cs-CZ" smtClean="0"/>
              <a:t>při použití uvést v atributu title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Odkazy na soubory</a:t>
            </a:r>
          </a:p>
        </p:txBody>
      </p:sp>
      <p:sp>
        <p:nvSpPr>
          <p:cNvPr id="5017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465637"/>
          </a:xfrm>
        </p:spPr>
        <p:txBody>
          <a:bodyPr/>
          <a:lstStyle/>
          <a:p>
            <a:pPr eaLnBrk="1" hangingPunct="1"/>
            <a:r>
              <a:rPr lang="cs-CZ" smtClean="0"/>
              <a:t>v textech odkazů uvádět:</a:t>
            </a:r>
          </a:p>
          <a:p>
            <a:pPr lvl="1" eaLnBrk="1" hangingPunct="1"/>
            <a:r>
              <a:rPr lang="cs-CZ" smtClean="0"/>
              <a:t>formát, velikost, datum zveřejnění, příp. datum aktualizace</a:t>
            </a:r>
          </a:p>
          <a:p>
            <a:pPr lvl="1" eaLnBrk="1" hangingPunct="1"/>
            <a:r>
              <a:rPr lang="cs-CZ" smtClean="0"/>
              <a:t>usnadní uživateli rozhodování, zda soubor stahovat</a:t>
            </a:r>
          </a:p>
          <a:p>
            <a:pPr eaLnBrk="1" hangingPunct="1"/>
            <a:r>
              <a:rPr lang="cs-CZ" smtClean="0"/>
              <a:t>stejné údaje i do atributu title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</a:t>
            </a:r>
          </a:p>
        </p:txBody>
      </p:sp>
      <p:sp>
        <p:nvSpPr>
          <p:cNvPr id="5120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/>
              <a:t>&lt;a href=‘soubor.pdf’ title=‘</a:t>
            </a:r>
            <a:r>
              <a:rPr lang="cs-CZ" sz="2400" smtClean="0"/>
              <a:t>statistika výpůjček Ústřední knihovny FSS MU </a:t>
            </a:r>
            <a:r>
              <a:rPr lang="en-US" sz="2400" smtClean="0"/>
              <a:t>(PDF,</a:t>
            </a:r>
            <a:r>
              <a:rPr lang="cs-CZ" sz="2400" smtClean="0"/>
              <a:t> 120kB </a:t>
            </a:r>
            <a:r>
              <a:rPr lang="en-US" sz="2400" smtClean="0"/>
              <a:t>, </a:t>
            </a:r>
            <a:r>
              <a:rPr lang="cs-CZ" sz="2400" smtClean="0"/>
              <a:t>12.5.2007</a:t>
            </a:r>
            <a:r>
              <a:rPr lang="en-US" sz="2400" smtClean="0"/>
              <a:t>)’&gt;</a:t>
            </a:r>
            <a:r>
              <a:rPr lang="cs-CZ" sz="2400" smtClean="0"/>
              <a:t>statistika výpůjček</a:t>
            </a:r>
            <a:r>
              <a:rPr lang="en-US" sz="2400" smtClean="0"/>
              <a:t>&lt;/a&gt;</a:t>
            </a:r>
            <a:r>
              <a:rPr lang="cs-CZ" sz="2400" smtClean="0"/>
              <a:t> </a:t>
            </a:r>
            <a:r>
              <a:rPr lang="en-US" sz="2400" smtClean="0"/>
              <a:t>(PDF, </a:t>
            </a:r>
            <a:r>
              <a:rPr lang="cs-CZ" sz="2400" smtClean="0"/>
              <a:t>120kB</a:t>
            </a:r>
            <a:r>
              <a:rPr lang="en-US" sz="2400" smtClean="0"/>
              <a:t>, </a:t>
            </a:r>
            <a:r>
              <a:rPr lang="cs-CZ" sz="2400" smtClean="0"/>
              <a:t>12.5.2007</a:t>
            </a:r>
            <a:r>
              <a:rPr lang="en-US" sz="2400" smtClean="0"/>
              <a:t>)</a:t>
            </a:r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Horké klávesy u odkazů</a:t>
            </a:r>
          </a:p>
        </p:txBody>
      </p:sp>
      <p:sp>
        <p:nvSpPr>
          <p:cNvPr id="5222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atribut accesskey u odkazů a formulářů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accesskey=</a:t>
            </a:r>
            <a:r>
              <a:rPr lang="en-US" smtClean="0"/>
              <a:t>“</a:t>
            </a:r>
            <a:r>
              <a:rPr lang="cs-CZ" smtClean="0"/>
              <a:t>M</a:t>
            </a:r>
            <a:r>
              <a:rPr lang="en-US" smtClean="0"/>
              <a:t>”</a:t>
            </a:r>
            <a:r>
              <a:rPr lang="cs-CZ" smtClean="0"/>
              <a:t> </a:t>
            </a:r>
            <a:r>
              <a:rPr lang="cs-CZ" smtClean="0">
                <a:sym typeface="Wingdings" pitchFamily="2" charset="2"/>
              </a:rPr>
              <a:t> ALT+M (+ENTER)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>
                <a:sym typeface="Wingdings" pitchFamily="2" charset="2"/>
              </a:rPr>
              <a:t>jen pro důležité odkazy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>
                <a:sym typeface="Wingdings" pitchFamily="2" charset="2"/>
              </a:rPr>
              <a:t>vhodné kombinace  nesmí kolidovat s klávesovými zkratkami OS nebo prohlížeče (ALT+S  Soubor)</a:t>
            </a:r>
          </a:p>
          <a:p>
            <a:pPr eaLnBrk="1" hangingPunct="1">
              <a:lnSpc>
                <a:spcPct val="110000"/>
              </a:lnSpc>
            </a:pPr>
            <a:endParaRPr lang="cs-CZ" smtClean="0">
              <a:sym typeface="Wingdings" pitchFamily="2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Cíle domovské stránky</a:t>
            </a: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identifikace webu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obsah a poslání webu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zaujmout uživatele</a:t>
            </a:r>
            <a:endParaRPr lang="cs-CZ" smtClean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sym typeface="Wingdings" pitchFamily="2" charset="2"/>
              </a:rPr>
              <a:t>jako obálka u časopisu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sym typeface="Wingdings" pitchFamily="2" charset="2"/>
              </a:rPr>
              <a:t>upoutávky a odkazy na obsah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sym typeface="Wingdings" pitchFamily="2" charset="2"/>
              </a:rPr>
              <a:t>nejžádanější info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solidFill>
                  <a:srgbClr val="FF0000"/>
                </a:solidFill>
                <a:sym typeface="Wingdings" pitchFamily="2" charset="2"/>
              </a:rPr>
              <a:t>musí se líbit všem!!!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cs-CZ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endParaRPr lang="cs-CZ" smtClean="0"/>
          </a:p>
          <a:p>
            <a:pPr eaLnBrk="1" hangingPunct="1">
              <a:lnSpc>
                <a:spcPct val="110000"/>
              </a:lnSpc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Horké klávesy</a:t>
            </a:r>
          </a:p>
        </p:txBody>
      </p:sp>
      <p:sp>
        <p:nvSpPr>
          <p:cNvPr id="5325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řešením použití čísel</a:t>
            </a:r>
          </a:p>
          <a:p>
            <a:pPr eaLnBrk="1" hangingPunct="1"/>
            <a:r>
              <a:rPr lang="cs-CZ" smtClean="0"/>
              <a:t>doporučení použití HK</a:t>
            </a:r>
          </a:p>
          <a:p>
            <a:pPr lvl="1" eaLnBrk="1" hangingPunct="1"/>
            <a:r>
              <a:rPr lang="cs-CZ" smtClean="0">
                <a:sym typeface="Wingdings" pitchFamily="2" charset="2"/>
                <a:hlinkClick r:id="rId2"/>
              </a:rPr>
              <a:t>http://www.clagnut.com/blog/193</a:t>
            </a:r>
            <a:endParaRPr lang="cs-CZ" smtClean="0">
              <a:sym typeface="Wingdings" pitchFamily="2" charset="2"/>
            </a:endParaRPr>
          </a:p>
          <a:p>
            <a:pPr eaLnBrk="1" hangingPunct="1"/>
            <a:r>
              <a:rPr lang="cs-CZ" smtClean="0">
                <a:sym typeface="Wingdings" pitchFamily="2" charset="2"/>
              </a:rPr>
              <a:t>použití doporučuje SONS ČR</a:t>
            </a:r>
          </a:p>
          <a:p>
            <a:pPr eaLnBrk="1" hangingPunct="1"/>
            <a:r>
              <a:rPr lang="cs-CZ" sz="2800" smtClean="0">
                <a:sym typeface="Wingdings" pitchFamily="2" charset="2"/>
              </a:rPr>
              <a:t>&lt;a href=</a:t>
            </a:r>
            <a:r>
              <a:rPr lang="en-US" sz="2800" smtClean="0">
                <a:sym typeface="Wingdings" pitchFamily="2" charset="2"/>
              </a:rPr>
              <a:t>“</a:t>
            </a:r>
            <a:r>
              <a:rPr lang="cs-CZ" sz="2800" smtClean="0">
                <a:sym typeface="Wingdings" pitchFamily="2" charset="2"/>
              </a:rPr>
              <a:t>neco.cz</a:t>
            </a:r>
            <a:r>
              <a:rPr lang="en-US" sz="2800" smtClean="0">
                <a:sym typeface="Wingdings" pitchFamily="2" charset="2"/>
              </a:rPr>
              <a:t>”</a:t>
            </a:r>
            <a:r>
              <a:rPr lang="cs-CZ" sz="2800" smtClean="0">
                <a:sym typeface="Wingdings" pitchFamily="2" charset="2"/>
              </a:rPr>
              <a:t> accesskey=</a:t>
            </a:r>
            <a:r>
              <a:rPr lang="en-US" sz="2800" smtClean="0">
                <a:sym typeface="Wingdings" pitchFamily="2" charset="2"/>
              </a:rPr>
              <a:t>“</a:t>
            </a:r>
            <a:r>
              <a:rPr lang="cs-CZ" sz="2800" smtClean="0">
                <a:sym typeface="Wingdings" pitchFamily="2" charset="2"/>
              </a:rPr>
              <a:t>1</a:t>
            </a:r>
            <a:r>
              <a:rPr lang="en-US" sz="2800" smtClean="0">
                <a:sym typeface="Wingdings" pitchFamily="2" charset="2"/>
              </a:rPr>
              <a:t>”</a:t>
            </a:r>
            <a:r>
              <a:rPr lang="cs-CZ" sz="2800" smtClean="0">
                <a:sym typeface="Wingdings" pitchFamily="2" charset="2"/>
              </a:rPr>
              <a:t>&gt;Ú</a:t>
            </a:r>
            <a:r>
              <a:rPr lang="en-US" sz="2800" smtClean="0">
                <a:sym typeface="Wingdings" pitchFamily="2" charset="2"/>
              </a:rPr>
              <a:t>vod</a:t>
            </a:r>
            <a:r>
              <a:rPr lang="cs-CZ" sz="2800" smtClean="0">
                <a:sym typeface="Wingdings" pitchFamily="2" charset="2"/>
              </a:rPr>
              <a:t>&lt;/a&gt;</a:t>
            </a:r>
            <a:r>
              <a:rPr lang="cs-CZ" smtClean="0"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Příklady HK</a:t>
            </a:r>
          </a:p>
        </p:txBody>
      </p:sp>
      <p:sp>
        <p:nvSpPr>
          <p:cNvPr id="5427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18488" cy="41767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smtClean="0"/>
              <a:t>S = přeskočení navigace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1 = domovská stránka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2 = novinky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3 = mapa stránek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4 = vyhledávání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5 = FAQ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Horké klávesy</a:t>
            </a:r>
          </a:p>
        </p:txBody>
      </p:sp>
      <p:sp>
        <p:nvSpPr>
          <p:cNvPr id="55299" name="AutoShape 4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6 = nápověda</a:t>
            </a:r>
          </a:p>
          <a:p>
            <a:pPr eaLnBrk="1" hangingPunct="1"/>
            <a:r>
              <a:rPr lang="cs-CZ" smtClean="0"/>
              <a:t>7 = reklamace</a:t>
            </a:r>
          </a:p>
          <a:p>
            <a:pPr eaLnBrk="1" hangingPunct="1"/>
            <a:r>
              <a:rPr lang="cs-CZ" smtClean="0"/>
              <a:t>8 = podmínky a práva</a:t>
            </a:r>
          </a:p>
          <a:p>
            <a:pPr eaLnBrk="1" hangingPunct="1"/>
            <a:r>
              <a:rPr lang="cs-CZ" smtClean="0"/>
              <a:t>9 = odpovědní formulář</a:t>
            </a:r>
          </a:p>
          <a:p>
            <a:pPr eaLnBrk="1" hangingPunct="1"/>
            <a:r>
              <a:rPr lang="cs-CZ" smtClean="0"/>
              <a:t>0 = horké klávesy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Tabulky</a:t>
            </a:r>
            <a:endParaRPr lang="en-US" sz="48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Tabulky</a:t>
            </a:r>
          </a:p>
        </p:txBody>
      </p:sp>
      <p:sp>
        <p:nvSpPr>
          <p:cNvPr id="5734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pro prezentaci statistických dat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>
                <a:solidFill>
                  <a:srgbClr val="FF0000"/>
                </a:solidFill>
              </a:rPr>
              <a:t>ne pro layout!!!!!!!!!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problém pro handicapované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lineární tabulky (po řádcích)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čtečka předčítá hodnoty buněk zleva doprava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Tabulky</a:t>
            </a:r>
          </a:p>
        </p:txBody>
      </p:sp>
      <p:graphicFrame>
        <p:nvGraphicFramePr>
          <p:cNvPr id="236570" name="Group 26"/>
          <p:cNvGraphicFramePr>
            <a:graphicFrameLocks noGrp="1"/>
          </p:cNvGraphicFramePr>
          <p:nvPr>
            <p:ph idx="1"/>
          </p:nvPr>
        </p:nvGraphicFramePr>
        <p:xfrm>
          <a:off x="1306513" y="1916113"/>
          <a:ext cx="6218237" cy="2952750"/>
        </p:xfrm>
        <a:graphic>
          <a:graphicData uri="http://schemas.openxmlformats.org/drawingml/2006/table">
            <a:tbl>
              <a:tblPr/>
              <a:tblGrid>
                <a:gridCol w="2073275"/>
                <a:gridCol w="2073275"/>
                <a:gridCol w="2071687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Nástup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Příjezd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Odjezd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7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Jihlava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571" name="Text Box 27"/>
          <p:cNvSpPr txBox="1">
            <a:spLocks noChangeArrowheads="1"/>
          </p:cNvSpPr>
          <p:nvPr/>
        </p:nvSpPr>
        <p:spPr bwMode="auto">
          <a:xfrm>
            <a:off x="1187450" y="5229225"/>
            <a:ext cx="669766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Nástup </a:t>
            </a:r>
            <a:r>
              <a:rPr lang="en-US" sz="2400"/>
              <a:t>| P</a:t>
            </a:r>
            <a:r>
              <a:rPr lang="cs-CZ" sz="2400"/>
              <a:t>říjezd </a:t>
            </a:r>
            <a:r>
              <a:rPr lang="en-US" sz="2400"/>
              <a:t>| </a:t>
            </a:r>
            <a:r>
              <a:rPr lang="cs-CZ" sz="2400"/>
              <a:t>Odjezd</a:t>
            </a:r>
          </a:p>
          <a:p>
            <a:pPr eaLnBrk="1" hangingPunct="1">
              <a:spcBef>
                <a:spcPct val="50000"/>
              </a:spcBef>
            </a:pPr>
            <a:r>
              <a:rPr lang="cs-CZ" sz="2400"/>
              <a:t>Brno Jihlava Praha </a:t>
            </a:r>
            <a:r>
              <a:rPr lang="en-US" sz="2400"/>
              <a:t>| </a:t>
            </a:r>
            <a:r>
              <a:rPr lang="cs-CZ" sz="2400"/>
              <a:t>- 8:00 9:30 </a:t>
            </a:r>
            <a:r>
              <a:rPr lang="en-US" sz="2400"/>
              <a:t>| </a:t>
            </a:r>
            <a:r>
              <a:rPr lang="cs-CZ" sz="2400"/>
              <a:t>7:00 8:05 -</a:t>
            </a:r>
            <a:r>
              <a:rPr lang="cs-CZ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7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Tabulky</a:t>
            </a:r>
          </a:p>
        </p:txBody>
      </p:sp>
      <p:graphicFrame>
        <p:nvGraphicFramePr>
          <p:cNvPr id="283682" name="Group 34"/>
          <p:cNvGraphicFramePr>
            <a:graphicFrameLocks noGrp="1"/>
          </p:cNvGraphicFramePr>
          <p:nvPr>
            <p:ph idx="1"/>
          </p:nvPr>
        </p:nvGraphicFramePr>
        <p:xfrm>
          <a:off x="1368425" y="1916113"/>
          <a:ext cx="5508625" cy="3241675"/>
        </p:xfrm>
        <a:graphic>
          <a:graphicData uri="http://schemas.openxmlformats.org/drawingml/2006/table">
            <a:tbl>
              <a:tblPr/>
              <a:tblGrid>
                <a:gridCol w="1935163"/>
                <a:gridCol w="1700212"/>
                <a:gridCol w="1873250"/>
              </a:tblGrid>
              <a:tr h="86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Město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Příjezd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Odjezd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Jihlava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3678" name="Text Box 30"/>
          <p:cNvSpPr txBox="1">
            <a:spLocks noChangeArrowheads="1"/>
          </p:cNvSpPr>
          <p:nvPr/>
        </p:nvSpPr>
        <p:spPr bwMode="auto">
          <a:xfrm>
            <a:off x="827088" y="5419725"/>
            <a:ext cx="71294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Město Příjezd Odjezd </a:t>
            </a:r>
            <a:r>
              <a:rPr lang="en-US" sz="2400"/>
              <a:t>| </a:t>
            </a:r>
            <a:r>
              <a:rPr lang="cs-CZ" sz="2400"/>
              <a:t>Brno - 7:00 </a:t>
            </a:r>
            <a:r>
              <a:rPr lang="en-US" sz="2400"/>
              <a:t>|</a:t>
            </a:r>
            <a:r>
              <a:rPr lang="cs-CZ" sz="2400"/>
              <a:t> Jihlava 8:00 8:05 </a:t>
            </a:r>
            <a:r>
              <a:rPr lang="en-US" sz="2400"/>
              <a:t>| </a:t>
            </a:r>
            <a:r>
              <a:rPr lang="cs-CZ" sz="2400"/>
              <a:t>Praha 9:30 -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7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Tabulky</a:t>
            </a:r>
          </a:p>
        </p:txBody>
      </p:sp>
      <p:graphicFrame>
        <p:nvGraphicFramePr>
          <p:cNvPr id="270373" name="Group 37"/>
          <p:cNvGraphicFramePr>
            <a:graphicFrameLocks noGrp="1"/>
          </p:cNvGraphicFramePr>
          <p:nvPr>
            <p:ph idx="1"/>
          </p:nvPr>
        </p:nvGraphicFramePr>
        <p:xfrm>
          <a:off x="1368425" y="1916113"/>
          <a:ext cx="6227763" cy="3241675"/>
        </p:xfrm>
        <a:graphic>
          <a:graphicData uri="http://schemas.openxmlformats.org/drawingml/2006/table">
            <a:tbl>
              <a:tblPr/>
              <a:tblGrid>
                <a:gridCol w="1935163"/>
                <a:gridCol w="1181100"/>
                <a:gridCol w="1479550"/>
                <a:gridCol w="1631950"/>
              </a:tblGrid>
              <a:tr h="86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Jméno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Tomáš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Mikuláš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Váha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Věk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Dětí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0361" name="Text Box 25"/>
          <p:cNvSpPr txBox="1">
            <a:spLocks noChangeArrowheads="1"/>
          </p:cNvSpPr>
          <p:nvPr/>
        </p:nvSpPr>
        <p:spPr bwMode="auto">
          <a:xfrm>
            <a:off x="1187450" y="5419725"/>
            <a:ext cx="6408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Jméno Jan Tomáš Mikuláš </a:t>
            </a:r>
            <a:r>
              <a:rPr lang="en-US" sz="2400"/>
              <a:t>| </a:t>
            </a:r>
            <a:r>
              <a:rPr lang="cs-CZ" sz="2400"/>
              <a:t>Váha 100 87 69 </a:t>
            </a:r>
            <a:r>
              <a:rPr lang="en-US" sz="2400"/>
              <a:t>|</a:t>
            </a:r>
            <a:r>
              <a:rPr lang="cs-CZ" sz="2400"/>
              <a:t> Věk 30 25 23 </a:t>
            </a:r>
            <a:r>
              <a:rPr lang="en-US" sz="2400"/>
              <a:t>| </a:t>
            </a:r>
            <a:r>
              <a:rPr lang="cs-CZ" sz="2400"/>
              <a:t>Dětí 3 0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6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Tabulky</a:t>
            </a:r>
          </a:p>
        </p:txBody>
      </p:sp>
      <p:graphicFrame>
        <p:nvGraphicFramePr>
          <p:cNvPr id="294915" name="Group 3"/>
          <p:cNvGraphicFramePr>
            <a:graphicFrameLocks noGrp="1"/>
          </p:cNvGraphicFramePr>
          <p:nvPr>
            <p:ph idx="1"/>
          </p:nvPr>
        </p:nvGraphicFramePr>
        <p:xfrm>
          <a:off x="1368425" y="1916113"/>
          <a:ext cx="6227763" cy="3241675"/>
        </p:xfrm>
        <a:graphic>
          <a:graphicData uri="http://schemas.openxmlformats.org/drawingml/2006/table">
            <a:tbl>
              <a:tblPr/>
              <a:tblGrid>
                <a:gridCol w="1935163"/>
                <a:gridCol w="1181100"/>
                <a:gridCol w="1479550"/>
                <a:gridCol w="1631950"/>
              </a:tblGrid>
              <a:tr h="86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Jméno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Váha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Věk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Děti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Tomáš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Mikuláš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4942" name="Text Box 30"/>
          <p:cNvSpPr txBox="1">
            <a:spLocks noChangeArrowheads="1"/>
          </p:cNvSpPr>
          <p:nvPr/>
        </p:nvSpPr>
        <p:spPr bwMode="auto">
          <a:xfrm>
            <a:off x="1258888" y="5419725"/>
            <a:ext cx="5329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Jméno Váha Věk Děti </a:t>
            </a:r>
            <a:r>
              <a:rPr lang="en-US" sz="2400"/>
              <a:t>| </a:t>
            </a:r>
            <a:r>
              <a:rPr lang="cs-CZ" sz="2400"/>
              <a:t>Jan 100 30 3 </a:t>
            </a:r>
            <a:r>
              <a:rPr lang="en-US" sz="2400"/>
              <a:t>|</a:t>
            </a:r>
            <a:r>
              <a:rPr lang="cs-CZ" sz="2400"/>
              <a:t> Tomáš 87 25 0 </a:t>
            </a:r>
            <a:r>
              <a:rPr lang="en-US" sz="2400"/>
              <a:t>| </a:t>
            </a:r>
            <a:r>
              <a:rPr lang="cs-CZ" sz="2400"/>
              <a:t>Mikuláš 69 23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4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Zásady tvorby tabulek</a:t>
            </a:r>
          </a:p>
        </p:txBody>
      </p:sp>
      <p:sp>
        <p:nvSpPr>
          <p:cNvPr id="6246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definujte </a:t>
            </a:r>
            <a:r>
              <a:rPr lang="en-US" smtClean="0"/>
              <a:t>&lt;</a:t>
            </a:r>
            <a:r>
              <a:rPr lang="cs-CZ" smtClean="0"/>
              <a:t>caption</a:t>
            </a:r>
            <a:r>
              <a:rPr lang="en-US" smtClean="0"/>
              <a:t>&gt;</a:t>
            </a:r>
            <a:r>
              <a:rPr lang="cs-CZ" smtClean="0"/>
              <a:t> pro popis tabulky</a:t>
            </a:r>
          </a:p>
          <a:p>
            <a:pPr lvl="1" eaLnBrk="1" hangingPunct="1"/>
            <a:r>
              <a:rPr lang="en-US" smtClean="0"/>
              <a:t>&lt;table&gt;&lt;caption &gt;popis&lt;/caption&gt;…</a:t>
            </a:r>
          </a:p>
          <a:p>
            <a:pPr eaLnBrk="1" hangingPunct="1"/>
            <a:r>
              <a:rPr lang="en-US" smtClean="0"/>
              <a:t>definujte hlavi</a:t>
            </a:r>
            <a:r>
              <a:rPr lang="cs-CZ" smtClean="0"/>
              <a:t>čky (</a:t>
            </a:r>
            <a:r>
              <a:rPr lang="en-US" smtClean="0"/>
              <a:t>&lt;th&gt;</a:t>
            </a:r>
            <a:r>
              <a:rPr lang="cs-CZ" smtClean="0"/>
              <a:t>)</a:t>
            </a:r>
            <a:endParaRPr lang="en-US" smtClean="0"/>
          </a:p>
          <a:p>
            <a:pPr lvl="1" eaLnBrk="1" hangingPunct="1"/>
            <a:r>
              <a:rPr lang="en-US" smtClean="0"/>
              <a:t>&lt;tr&gt;&lt;th&gt;sl</a:t>
            </a:r>
            <a:r>
              <a:rPr lang="cs-CZ" smtClean="0"/>
              <a:t>oup1</a:t>
            </a:r>
            <a:r>
              <a:rPr lang="en-US" smtClean="0"/>
              <a:t>&lt;/th&gt;&lt;th&gt;</a:t>
            </a:r>
            <a:r>
              <a:rPr lang="cs-CZ" smtClean="0"/>
              <a:t>sloup2</a:t>
            </a:r>
            <a:r>
              <a:rPr lang="en-US" smtClean="0"/>
              <a:t>&lt;/th&gt;&lt;/tr&gt;</a:t>
            </a:r>
            <a:endParaRPr lang="cs-CZ" smtClean="0"/>
          </a:p>
          <a:p>
            <a:pPr eaLnBrk="1" hangingPunct="1"/>
            <a:r>
              <a:rPr lang="cs-CZ" smtClean="0"/>
              <a:t>relativní výška a šířka sloupců</a:t>
            </a:r>
          </a:p>
          <a:p>
            <a:pPr eaLnBrk="1" hangingPunct="1"/>
            <a:r>
              <a:rPr lang="cs-CZ" smtClean="0"/>
              <a:t>silné rámování tabulky a buněk???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Domovská stránka</a:t>
            </a:r>
          </a:p>
        </p:txBody>
      </p:sp>
      <p:sp>
        <p:nvSpPr>
          <p:cNvPr id="819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ukázat cestu k tomu co hledám…</a:t>
            </a:r>
          </a:p>
          <a:p>
            <a:pPr eaLnBrk="1" hangingPunct="1"/>
            <a:r>
              <a:rPr lang="cs-CZ" smtClean="0"/>
              <a:t>…i k tomu co nehledám</a:t>
            </a:r>
          </a:p>
          <a:p>
            <a:pPr eaLnBrk="1" hangingPunct="1"/>
            <a:r>
              <a:rPr lang="cs-CZ" smtClean="0"/>
              <a:t>ukázat, kde mám začít</a:t>
            </a:r>
          </a:p>
          <a:p>
            <a:pPr eaLnBrk="1" hangingPunct="1"/>
            <a:r>
              <a:rPr lang="cs-CZ" smtClean="0"/>
              <a:t>musí být </a:t>
            </a:r>
            <a:r>
              <a:rPr lang="cs-CZ" smtClean="0">
                <a:solidFill>
                  <a:srgbClr val="FF0000"/>
                </a:solidFill>
              </a:rPr>
              <a:t>pravidelně obměňována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Formuláře</a:t>
            </a:r>
            <a:endParaRPr lang="en-US" sz="48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Formuláře</a:t>
            </a:r>
          </a:p>
        </p:txBody>
      </p:sp>
      <p:sp>
        <p:nvSpPr>
          <p:cNvPr id="6451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umožňují interaktivitu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definujte </a:t>
            </a:r>
            <a:r>
              <a:rPr lang="en-US" smtClean="0"/>
              <a:t>&lt;fieldset&gt; </a:t>
            </a:r>
            <a:r>
              <a:rPr lang="cs-CZ" smtClean="0"/>
              <a:t>pro rozdělení formuláře do logických bloků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&lt;legend&gt; </a:t>
            </a:r>
            <a:r>
              <a:rPr lang="cs-CZ" smtClean="0"/>
              <a:t>zobrazuje popisek bloku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&lt;label&gt; popisk</a:t>
            </a:r>
            <a:r>
              <a:rPr lang="cs-CZ" smtClean="0"/>
              <a:t>y polí (+parametr for)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provázání s popiskem parametrem id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Formuláře</a:t>
            </a:r>
          </a:p>
        </p:txBody>
      </p:sp>
      <p:sp>
        <p:nvSpPr>
          <p:cNvPr id="6553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nekrátíme parametry</a:t>
            </a:r>
          </a:p>
          <a:p>
            <a:pPr lvl="1" eaLnBrk="1" hangingPunct="1"/>
            <a:r>
              <a:rPr lang="cs-CZ" smtClean="0"/>
              <a:t>selected, checked</a:t>
            </a:r>
          </a:p>
          <a:p>
            <a:pPr eaLnBrk="1" hangingPunct="1"/>
            <a:r>
              <a:rPr lang="cs-CZ" smtClean="0"/>
              <a:t>parametr tabindex = definuje pořadí procházení polí při stisku klávesy TAB</a:t>
            </a:r>
            <a:endParaRPr lang="en-US" smtClean="0"/>
          </a:p>
          <a:p>
            <a:pPr eaLnBrk="1" hangingPunct="1"/>
            <a:r>
              <a:rPr lang="en-US" smtClean="0"/>
              <a:t>accesskey </a:t>
            </a:r>
            <a:r>
              <a:rPr lang="cs-CZ" smtClean="0"/>
              <a:t>- jako v odkazech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Formuláře - příklad</a:t>
            </a:r>
          </a:p>
        </p:txBody>
      </p:sp>
      <p:sp>
        <p:nvSpPr>
          <p:cNvPr id="6656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&lt;form method=‘post’ action=‘soubor.php’&gt;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&lt;fieldset&gt;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&lt;legend&gt;Osobn</a:t>
            </a:r>
            <a:r>
              <a:rPr lang="cs-CZ" sz="2400" smtClean="0"/>
              <a:t>í údaje</a:t>
            </a:r>
            <a:r>
              <a:rPr lang="en-US" sz="2400" smtClean="0"/>
              <a:t>&lt;/legend&gt;</a:t>
            </a:r>
            <a:endParaRPr lang="cs-CZ" sz="2400" smtClean="0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&lt;label for=‘</a:t>
            </a:r>
            <a:r>
              <a:rPr lang="en-US" sz="2400" b="1" smtClean="0"/>
              <a:t>jmeno</a:t>
            </a:r>
            <a:r>
              <a:rPr lang="en-US" sz="2400" smtClean="0"/>
              <a:t>’&gt;Jm</a:t>
            </a:r>
            <a:r>
              <a:rPr lang="cs-CZ" sz="2400" smtClean="0"/>
              <a:t>éno:</a:t>
            </a:r>
            <a:r>
              <a:rPr lang="en-US" sz="2400" smtClean="0"/>
              <a:t>&lt;/label&gt;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&lt;input type=‘</a:t>
            </a:r>
            <a:r>
              <a:rPr lang="cs-CZ" sz="2400" smtClean="0"/>
              <a:t>text</a:t>
            </a:r>
            <a:r>
              <a:rPr lang="en-US" sz="2400" smtClean="0"/>
              <a:t>’</a:t>
            </a:r>
            <a:r>
              <a:rPr lang="cs-CZ" sz="2400" smtClean="0"/>
              <a:t> name=</a:t>
            </a:r>
            <a:r>
              <a:rPr lang="en-US" sz="2400" smtClean="0"/>
              <a:t>‘jmeno’ id=‘</a:t>
            </a:r>
            <a:r>
              <a:rPr lang="en-US" sz="2400" b="1" smtClean="0"/>
              <a:t>jmeno</a:t>
            </a:r>
            <a:r>
              <a:rPr lang="en-US" sz="2400" smtClean="0"/>
              <a:t>’ /&gt;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&lt;input type=‘submit’</a:t>
            </a:r>
            <a:r>
              <a:rPr lang="cs-CZ" sz="2400" smtClean="0"/>
              <a:t> name=</a:t>
            </a:r>
            <a:r>
              <a:rPr lang="en-US" sz="2400" smtClean="0"/>
              <a:t>‘send’ value=‘Odeslat’ /&gt;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&lt;/fieldset&gt;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&lt;/form&gt;</a:t>
            </a:r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Seznamy</a:t>
            </a:r>
            <a:endParaRPr lang="en-US" sz="48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Seznamy</a:t>
            </a:r>
          </a:p>
        </p:txBody>
      </p:sp>
      <p:sp>
        <p:nvSpPr>
          <p:cNvPr id="6861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všechny seznamy definujeme pomocí </a:t>
            </a:r>
            <a:r>
              <a:rPr lang="en-US" smtClean="0"/>
              <a:t>&lt;ol&gt; nebo &lt;ul&gt;</a:t>
            </a:r>
            <a:endParaRPr lang="cs-CZ" smtClean="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042988" y="3716338"/>
            <a:ext cx="2808287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jablka&lt;br /&gt;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hru</a:t>
            </a:r>
            <a:r>
              <a:rPr lang="cs-CZ" sz="2400"/>
              <a:t>šky</a:t>
            </a:r>
            <a:r>
              <a:rPr lang="en-US" sz="2400"/>
              <a:t>&lt;br /&gt;</a:t>
            </a:r>
            <a:endParaRPr lang="cs-CZ" sz="2400"/>
          </a:p>
          <a:p>
            <a:pPr eaLnBrk="1" hangingPunct="1">
              <a:spcBef>
                <a:spcPct val="50000"/>
              </a:spcBef>
            </a:pPr>
            <a:r>
              <a:rPr lang="cs-CZ" sz="2400"/>
              <a:t>broskve</a:t>
            </a:r>
            <a:r>
              <a:rPr lang="en-US" sz="2400"/>
              <a:t>&lt;br /&gt;</a:t>
            </a:r>
            <a:endParaRPr lang="cs-CZ" sz="2400"/>
          </a:p>
          <a:p>
            <a:pPr eaLnBrk="1" hangingPunct="1">
              <a:spcBef>
                <a:spcPct val="50000"/>
              </a:spcBef>
            </a:pPr>
            <a:r>
              <a:rPr lang="cs-CZ" sz="2400"/>
              <a:t>banány</a:t>
            </a:r>
            <a:r>
              <a:rPr lang="en-US" sz="2400"/>
              <a:t>&lt;br /&gt;</a:t>
            </a:r>
            <a:endParaRPr lang="cs-CZ" sz="2400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211638" y="3716338"/>
            <a:ext cx="2808287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&lt;ol&gt;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&lt;li&gt;hru</a:t>
            </a:r>
            <a:r>
              <a:rPr lang="cs-CZ" sz="2400"/>
              <a:t>šky</a:t>
            </a:r>
            <a:r>
              <a:rPr lang="en-US" sz="2400"/>
              <a:t>&lt;/li&gt;</a:t>
            </a:r>
            <a:endParaRPr lang="cs-CZ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&lt;li&gt;</a:t>
            </a:r>
            <a:r>
              <a:rPr lang="cs-CZ" sz="2400"/>
              <a:t>broskve </a:t>
            </a:r>
            <a:r>
              <a:rPr lang="en-US" sz="2400"/>
              <a:t>&lt;/li&gt;</a:t>
            </a:r>
            <a:endParaRPr lang="cs-CZ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&lt;/ol&gt;</a:t>
            </a:r>
            <a:endParaRPr lang="cs-CZ" sz="2400"/>
          </a:p>
        </p:txBody>
      </p:sp>
      <p:sp>
        <p:nvSpPr>
          <p:cNvPr id="237574" name="AutoShape 6"/>
          <p:cNvSpPr>
            <a:spLocks noChangeArrowheads="1"/>
          </p:cNvSpPr>
          <p:nvPr/>
        </p:nvSpPr>
        <p:spPr bwMode="auto">
          <a:xfrm>
            <a:off x="395288" y="3500438"/>
            <a:ext cx="3168650" cy="2663825"/>
          </a:xfrm>
          <a:custGeom>
            <a:avLst/>
            <a:gdLst>
              <a:gd name="T0" fmla="*/ 232415343 w 21600"/>
              <a:gd name="T1" fmla="*/ 0 h 21600"/>
              <a:gd name="T2" fmla="*/ 68067590 w 21600"/>
              <a:gd name="T3" fmla="*/ 48106460 h 21600"/>
              <a:gd name="T4" fmla="*/ 0 w 21600"/>
              <a:gd name="T5" fmla="*/ 164258479 h 21600"/>
              <a:gd name="T6" fmla="*/ 68067590 w 21600"/>
              <a:gd name="T7" fmla="*/ 280410375 h 21600"/>
              <a:gd name="T8" fmla="*/ 232415343 w 21600"/>
              <a:gd name="T9" fmla="*/ 328516835 h 21600"/>
              <a:gd name="T10" fmla="*/ 396763097 w 21600"/>
              <a:gd name="T11" fmla="*/ 280410375 h 21600"/>
              <a:gd name="T12" fmla="*/ 464830686 w 21600"/>
              <a:gd name="T13" fmla="*/ 164258479 h 21600"/>
              <a:gd name="T14" fmla="*/ 396763097 w 21600"/>
              <a:gd name="T15" fmla="*/ 4810646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>
              <a:alpha val="9215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7578" name="Rectangle 10"/>
          <p:cNvSpPr>
            <a:spLocks noChangeArrowheads="1"/>
          </p:cNvSpPr>
          <p:nvPr/>
        </p:nvSpPr>
        <p:spPr bwMode="auto">
          <a:xfrm>
            <a:off x="3995738" y="3573463"/>
            <a:ext cx="3168650" cy="2519362"/>
          </a:xfrm>
          <a:prstGeom prst="rect">
            <a:avLst/>
          </a:prstGeom>
          <a:noFill/>
          <a:ln w="136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4" grpId="0" animBg="1"/>
      <p:bldP spid="23757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 závěr…</a:t>
            </a:r>
          </a:p>
        </p:txBody>
      </p:sp>
      <p:pic>
        <p:nvPicPr>
          <p:cNvPr id="69635" name="Picture 4" descr="061013_internet_cit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58963"/>
            <a:ext cx="7488238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70659" name="AutoShape 4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3213100"/>
            <a:ext cx="7848600" cy="1439863"/>
          </a:xfrm>
          <a:solidFill>
            <a:schemeClr val="tx2"/>
          </a:solidFill>
        </p:spPr>
        <p:txBody>
          <a:bodyPr lIns="36000" rIns="36000"/>
          <a:lstStyle/>
          <a:p>
            <a:pPr marL="539750" indent="-342900" algn="ctr" eaLnBrk="1" hangingPunct="1">
              <a:buFont typeface="Wingdings" pitchFamily="2" charset="2"/>
              <a:buNone/>
            </a:pPr>
            <a:endParaRPr lang="cs-CZ" sz="600" smtClean="0"/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cs-CZ" sz="2400" smtClean="0"/>
              <a:t>Martin Krčál</a:t>
            </a:r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en-US" sz="1800" smtClean="0">
                <a:hlinkClick r:id="rId2"/>
              </a:rPr>
              <a:t>krcal@fss.muni.cz</a:t>
            </a:r>
            <a:endParaRPr lang="cs-CZ" sz="1800" smtClean="0"/>
          </a:p>
        </p:txBody>
      </p:sp>
      <p:sp>
        <p:nvSpPr>
          <p:cNvPr id="70660" name="AutoShape 6"/>
          <p:cNvSpPr>
            <a:spLocks noChangeArrowheads="1"/>
          </p:cNvSpPr>
          <p:nvPr/>
        </p:nvSpPr>
        <p:spPr bwMode="auto">
          <a:xfrm>
            <a:off x="755650" y="1989138"/>
            <a:ext cx="7993063" cy="863600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000"/>
              <a:t>Děkuji za pozornost</a:t>
            </a:r>
            <a:endParaRPr lang="en-US" sz="4000"/>
          </a:p>
        </p:txBody>
      </p:sp>
      <p:pic>
        <p:nvPicPr>
          <p:cNvPr id="70661" name="Picture 7" descr="OPVK_MU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4763"/>
            <a:ext cx="669766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Domovská stránka</a:t>
            </a:r>
          </a:p>
        </p:txBody>
      </p:sp>
      <p:sp>
        <p:nvSpPr>
          <p:cNvPr id="921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4 základní otázky</a:t>
            </a:r>
          </a:p>
          <a:p>
            <a:pPr lvl="1" eaLnBrk="1" hangingPunct="1"/>
            <a:r>
              <a:rPr lang="cs-CZ" smtClean="0"/>
              <a:t>Kde to jsem?</a:t>
            </a:r>
          </a:p>
          <a:p>
            <a:pPr lvl="1" eaLnBrk="1" hangingPunct="1"/>
            <a:r>
              <a:rPr lang="cs-CZ" smtClean="0"/>
              <a:t>Co mi tu nabídnou?</a:t>
            </a:r>
          </a:p>
          <a:p>
            <a:pPr lvl="1" eaLnBrk="1" hangingPunct="1"/>
            <a:r>
              <a:rPr lang="cs-CZ" smtClean="0"/>
              <a:t>Co tady můžu dělat?</a:t>
            </a:r>
          </a:p>
          <a:p>
            <a:pPr lvl="1" eaLnBrk="1" hangingPunct="1"/>
            <a:r>
              <a:rPr lang="cs-CZ" smtClean="0"/>
              <a:t>Proč tu zůstat a nejít jinam?</a:t>
            </a:r>
          </a:p>
          <a:p>
            <a:pPr eaLnBrk="1" hangingPunct="1"/>
            <a:r>
              <a:rPr lang="cs-CZ" smtClean="0">
                <a:hlinkClick r:id="rId2"/>
              </a:rPr>
              <a:t>http://www.lupa.cz</a:t>
            </a: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na homepage</a:t>
            </a:r>
          </a:p>
        </p:txBody>
      </p:sp>
      <p:sp>
        <p:nvSpPr>
          <p:cNvPr id="1024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logo</a:t>
            </a:r>
          </a:p>
          <a:p>
            <a:pPr eaLnBrk="1" hangingPunct="1"/>
            <a:r>
              <a:rPr lang="cs-CZ" sz="2800" smtClean="0"/>
              <a:t>slogan</a:t>
            </a:r>
          </a:p>
          <a:p>
            <a:pPr eaLnBrk="1" hangingPunct="1"/>
            <a:r>
              <a:rPr lang="cs-CZ" sz="2800" smtClean="0"/>
              <a:t>novinky</a:t>
            </a:r>
          </a:p>
          <a:p>
            <a:pPr eaLnBrk="1" hangingPunct="1"/>
            <a:r>
              <a:rPr lang="cs-CZ" sz="2800" smtClean="0"/>
              <a:t>vyhledávání</a:t>
            </a:r>
          </a:p>
          <a:p>
            <a:pPr eaLnBrk="1" hangingPunct="1"/>
            <a:r>
              <a:rPr lang="cs-CZ" sz="2800" smtClean="0"/>
              <a:t>navigace</a:t>
            </a:r>
          </a:p>
          <a:p>
            <a:pPr eaLnBrk="1" hangingPunct="1"/>
            <a:r>
              <a:rPr lang="cs-CZ" sz="2800" smtClean="0"/>
              <a:t>služby (registrace, e-shop, …)</a:t>
            </a:r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na homepage</a:t>
            </a:r>
          </a:p>
        </p:txBody>
      </p:sp>
      <p:sp>
        <p:nvSpPr>
          <p:cNvPr id="1126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dobře zvažte, co na úvodní stránku dát</a:t>
            </a:r>
          </a:p>
          <a:p>
            <a:pPr eaLnBrk="1" hangingPunct="1"/>
            <a:r>
              <a:rPr lang="cs-CZ" smtClean="0"/>
              <a:t>ne moc </a:t>
            </a:r>
            <a:r>
              <a:rPr lang="cs-CZ" b="1" smtClean="0"/>
              <a:t>x</a:t>
            </a:r>
            <a:r>
              <a:rPr lang="cs-CZ" smtClean="0"/>
              <a:t> ne málo</a:t>
            </a:r>
          </a:p>
          <a:p>
            <a:pPr eaLnBrk="1" hangingPunct="1"/>
            <a:r>
              <a:rPr lang="cs-CZ" smtClean="0"/>
              <a:t>pracujte s místem efektivně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rcles">
  <a:themeElements>
    <a:clrScheme name="circles 7">
      <a:dk1>
        <a:srgbClr val="000000"/>
      </a:dk1>
      <a:lt1>
        <a:srgbClr val="FFDBA6"/>
      </a:lt1>
      <a:dk2>
        <a:srgbClr val="FFFFFF"/>
      </a:dk2>
      <a:lt2>
        <a:srgbClr val="FFAC31"/>
      </a:lt2>
      <a:accent1>
        <a:srgbClr val="FF9900"/>
      </a:accent1>
      <a:accent2>
        <a:srgbClr val="FFCC80"/>
      </a:accent2>
      <a:accent3>
        <a:srgbClr val="FFEAD0"/>
      </a:accent3>
      <a:accent4>
        <a:srgbClr val="000000"/>
      </a:accent4>
      <a:accent5>
        <a:srgbClr val="FFCAAA"/>
      </a:accent5>
      <a:accent6>
        <a:srgbClr val="E7B973"/>
      </a:accent6>
      <a:hlink>
        <a:srgbClr val="91360D"/>
      </a:hlink>
      <a:folHlink>
        <a:srgbClr val="FF6600"/>
      </a:folHlink>
    </a:clrScheme>
    <a:fontScheme name="circ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rcles 1">
        <a:dk1>
          <a:srgbClr val="005A58"/>
        </a:dk1>
        <a:lt1>
          <a:srgbClr val="FFFFFF"/>
        </a:lt1>
        <a:dk2>
          <a:srgbClr val="008080"/>
        </a:dk2>
        <a:lt2>
          <a:srgbClr val="FFFFCD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3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7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91360D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</TotalTime>
  <Words>1582</Words>
  <Application>Microsoft Office PowerPoint</Application>
  <PresentationFormat>Předvádění na obrazovce (4:3)</PresentationFormat>
  <Paragraphs>373</Paragraphs>
  <Slides>67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1" baseType="lpstr">
      <vt:lpstr>Arial</vt:lpstr>
      <vt:lpstr>Wingdings</vt:lpstr>
      <vt:lpstr>circles</vt:lpstr>
      <vt:lpstr>Adobe Photoshop Image</vt:lpstr>
      <vt:lpstr>3. Základní principy webdesignu</vt:lpstr>
      <vt:lpstr>Náplň hodiny</vt:lpstr>
      <vt:lpstr>Prezentace aplikace PowerPoint</vt:lpstr>
      <vt:lpstr>Homepage</vt:lpstr>
      <vt:lpstr>Cíle domovské stránky</vt:lpstr>
      <vt:lpstr>Domovská stránka</vt:lpstr>
      <vt:lpstr>Domovská stránka</vt:lpstr>
      <vt:lpstr>Co na homepage</vt:lpstr>
      <vt:lpstr>Co na homepage</vt:lpstr>
      <vt:lpstr>Prezentace aplikace PowerPoint</vt:lpstr>
      <vt:lpstr>Druhy stránek</vt:lpstr>
      <vt:lpstr>Technologie pro tvorbu layoutů</vt:lpstr>
      <vt:lpstr>Prezentace aplikace PowerPoint</vt:lpstr>
      <vt:lpstr>Správný obrázek</vt:lpstr>
      <vt:lpstr>Grafika na stránce</vt:lpstr>
      <vt:lpstr>Obrázky - rastrová grafika</vt:lpstr>
      <vt:lpstr>Photoshop – uložit pro web</vt:lpstr>
      <vt:lpstr>Obrázky - vektorová grafika</vt:lpstr>
      <vt:lpstr>Barvy</vt:lpstr>
      <vt:lpstr>Funkce barev</vt:lpstr>
      <vt:lpstr>Barevná schémata</vt:lpstr>
      <vt:lpstr>Barevné spekrum</vt:lpstr>
      <vt:lpstr>Čitelnost textu - ukázka</vt:lpstr>
      <vt:lpstr>Co znamenají barvy</vt:lpstr>
      <vt:lpstr>Zápis barev</vt:lpstr>
      <vt:lpstr>Skupiny barev</vt:lpstr>
      <vt:lpstr>Zápis barev</vt:lpstr>
      <vt:lpstr>Skupiny barev - přehledy</vt:lpstr>
      <vt:lpstr>Nástroje na míchání barev</vt:lpstr>
      <vt:lpstr>Nástroje na míchání barev</vt:lpstr>
      <vt:lpstr>Některá zraková postižení</vt:lpstr>
      <vt:lpstr>Prezentace aplikace PowerPoint</vt:lpstr>
      <vt:lpstr>Písmo</vt:lpstr>
      <vt:lpstr>Písmo</vt:lpstr>
      <vt:lpstr>Písmo</vt:lpstr>
      <vt:lpstr>Nadpisy</vt:lpstr>
      <vt:lpstr>Obrázky místo textu</vt:lpstr>
      <vt:lpstr>Nevýhody</vt:lpstr>
      <vt:lpstr>Kódování</vt:lpstr>
      <vt:lpstr>Správná deklarace kódování</vt:lpstr>
      <vt:lpstr>Prezentace aplikace PowerPoint</vt:lpstr>
      <vt:lpstr>Odkazy</vt:lpstr>
      <vt:lpstr>Texty v odkazech</vt:lpstr>
      <vt:lpstr>Texty v odkazech prakticky</vt:lpstr>
      <vt:lpstr>Odkazy</vt:lpstr>
      <vt:lpstr>Otvírání stránek v novém okně</vt:lpstr>
      <vt:lpstr>Odkazy na soubory</vt:lpstr>
      <vt:lpstr>Příklad</vt:lpstr>
      <vt:lpstr>Horké klávesy u odkazů</vt:lpstr>
      <vt:lpstr>Horké klávesy</vt:lpstr>
      <vt:lpstr>Příklady HK</vt:lpstr>
      <vt:lpstr>Horké klávesy</vt:lpstr>
      <vt:lpstr>Prezentace aplikace PowerPoint</vt:lpstr>
      <vt:lpstr>Tabulky</vt:lpstr>
      <vt:lpstr>Tabulky</vt:lpstr>
      <vt:lpstr>Tabulky</vt:lpstr>
      <vt:lpstr>Tabulky</vt:lpstr>
      <vt:lpstr>Tabulky</vt:lpstr>
      <vt:lpstr>Zásady tvorby tabulek</vt:lpstr>
      <vt:lpstr>Prezentace aplikace PowerPoint</vt:lpstr>
      <vt:lpstr>Formuláře</vt:lpstr>
      <vt:lpstr>Formuláře</vt:lpstr>
      <vt:lpstr>Formuláře - příklad</vt:lpstr>
      <vt:lpstr>Prezentace aplikace PowerPoint</vt:lpstr>
      <vt:lpstr>Seznamy</vt:lpstr>
      <vt:lpstr>Na závěr…</vt:lpstr>
      <vt:lpstr>Prezentace aplikace PowerPoint</vt:lpstr>
    </vt:vector>
  </TitlesOfParts>
  <Company>Clearly Presented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in here</dc:title>
  <dc:creator>Pearce</dc:creator>
  <cp:lastModifiedBy>Martin Krčál</cp:lastModifiedBy>
  <cp:revision>162</cp:revision>
  <dcterms:created xsi:type="dcterms:W3CDTF">2005-04-26T09:52:17Z</dcterms:created>
  <dcterms:modified xsi:type="dcterms:W3CDTF">2013-03-20T09:22:11Z</dcterms:modified>
</cp:coreProperties>
</file>