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307" r:id="rId2"/>
    <p:sldId id="432" r:id="rId3"/>
    <p:sldId id="433" r:id="rId4"/>
    <p:sldId id="43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507" r:id="rId23"/>
    <p:sldId id="452" r:id="rId24"/>
    <p:sldId id="453" r:id="rId25"/>
    <p:sldId id="506" r:id="rId26"/>
    <p:sldId id="454" r:id="rId27"/>
    <p:sldId id="455" r:id="rId28"/>
    <p:sldId id="456" r:id="rId29"/>
    <p:sldId id="457" r:id="rId30"/>
    <p:sldId id="458" r:id="rId31"/>
    <p:sldId id="459" r:id="rId32"/>
    <p:sldId id="460" r:id="rId33"/>
    <p:sldId id="461" r:id="rId34"/>
    <p:sldId id="462" r:id="rId35"/>
    <p:sldId id="463" r:id="rId36"/>
    <p:sldId id="464" r:id="rId37"/>
    <p:sldId id="465" r:id="rId38"/>
    <p:sldId id="466" r:id="rId39"/>
    <p:sldId id="467" r:id="rId40"/>
    <p:sldId id="468" r:id="rId41"/>
    <p:sldId id="469" r:id="rId42"/>
    <p:sldId id="470" r:id="rId43"/>
    <p:sldId id="471" r:id="rId44"/>
    <p:sldId id="472" r:id="rId45"/>
    <p:sldId id="473" r:id="rId46"/>
    <p:sldId id="474" r:id="rId47"/>
    <p:sldId id="475" r:id="rId48"/>
    <p:sldId id="476" r:id="rId49"/>
    <p:sldId id="477" r:id="rId50"/>
    <p:sldId id="478" r:id="rId51"/>
    <p:sldId id="508" r:id="rId52"/>
    <p:sldId id="479" r:id="rId53"/>
    <p:sldId id="480" r:id="rId54"/>
    <p:sldId id="481" r:id="rId55"/>
    <p:sldId id="482" r:id="rId56"/>
    <p:sldId id="483" r:id="rId57"/>
    <p:sldId id="484" r:id="rId58"/>
    <p:sldId id="485" r:id="rId59"/>
    <p:sldId id="486" r:id="rId60"/>
    <p:sldId id="487" r:id="rId61"/>
    <p:sldId id="488" r:id="rId62"/>
    <p:sldId id="489" r:id="rId63"/>
    <p:sldId id="490" r:id="rId64"/>
    <p:sldId id="510" r:id="rId65"/>
    <p:sldId id="509" r:id="rId66"/>
    <p:sldId id="491" r:id="rId67"/>
    <p:sldId id="492" r:id="rId68"/>
    <p:sldId id="493" r:id="rId69"/>
    <p:sldId id="494" r:id="rId70"/>
    <p:sldId id="511" r:id="rId71"/>
    <p:sldId id="514" r:id="rId72"/>
    <p:sldId id="495" r:id="rId73"/>
    <p:sldId id="496" r:id="rId74"/>
    <p:sldId id="497" r:id="rId75"/>
    <p:sldId id="512" r:id="rId76"/>
    <p:sldId id="513" r:id="rId77"/>
    <p:sldId id="498" r:id="rId78"/>
    <p:sldId id="499" r:id="rId79"/>
    <p:sldId id="500" r:id="rId80"/>
    <p:sldId id="501" r:id="rId81"/>
    <p:sldId id="502" r:id="rId82"/>
    <p:sldId id="503" r:id="rId83"/>
    <p:sldId id="504" r:id="rId84"/>
    <p:sldId id="505" r:id="rId85"/>
    <p:sldId id="269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333399"/>
    <a:srgbClr val="FFCC66"/>
    <a:srgbClr val="363080"/>
    <a:srgbClr val="5850A5"/>
    <a:srgbClr val="342F61"/>
    <a:srgbClr val="463F8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17" autoAdjust="0"/>
  </p:normalViewPr>
  <p:slideViewPr>
    <p:cSldViewPr>
      <p:cViewPr>
        <p:scale>
          <a:sx n="100" d="100"/>
          <a:sy n="100" d="100"/>
        </p:scale>
        <p:origin x="-29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295AE2D-3D5C-4A1C-ABE8-1C0365F74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9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43266E8-A474-4A92-9842-1733FD8B15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068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mtClean="0"/>
              <a:t>http://interval.cz/clanky/artefakty-informacni-architektury-organizacni-systemy/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mtClean="0"/>
              <a:t>http://interval.cz/clanky/artefakty-informacni-architektury-organizacni-systemy/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9"/>
          <p:cNvSpPr>
            <a:spLocks noChangeArrowheads="1" noChangeShapeType="1" noTextEdit="1"/>
          </p:cNvSpPr>
          <p:nvPr userDrawn="1"/>
        </p:nvSpPr>
        <p:spPr bwMode="auto">
          <a:xfrm rot="201660">
            <a:off x="611188" y="1771650"/>
            <a:ext cx="8064500" cy="15128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Prezentace informací</a:t>
            </a:r>
          </a:p>
        </p:txBody>
      </p:sp>
      <p:sp>
        <p:nvSpPr>
          <p:cNvPr id="5" name="WordArt 100"/>
          <p:cNvSpPr>
            <a:spLocks noChangeArrowheads="1" noChangeShapeType="1" noTextEdit="1"/>
          </p:cNvSpPr>
          <p:nvPr userDrawn="1"/>
        </p:nvSpPr>
        <p:spPr bwMode="auto">
          <a:xfrm rot="536782">
            <a:off x="3132138" y="2781300"/>
            <a:ext cx="2841625" cy="136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na internetu</a:t>
            </a:r>
          </a:p>
        </p:txBody>
      </p:sp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4643438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/>
          </a:p>
        </p:txBody>
      </p:sp>
      <p:sp>
        <p:nvSpPr>
          <p:cNvPr id="7" name="Rectangle 102"/>
          <p:cNvSpPr>
            <a:spLocks noChangeArrowheads="1"/>
          </p:cNvSpPr>
          <p:nvPr/>
        </p:nvSpPr>
        <p:spPr bwMode="auto">
          <a:xfrm>
            <a:off x="4500563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0" y="5229225"/>
            <a:ext cx="4319588" cy="936625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>
            <a:lvl1pPr marL="0" indent="0">
              <a:buFont typeface="Wingdings" pitchFamily="2" charset="2"/>
              <a:buNone/>
              <a:defRPr sz="2000" b="1"/>
            </a:lvl1pPr>
          </a:lstStyle>
          <a:p>
            <a:r>
              <a:rPr lang="cs-CZ"/>
              <a:t>Pokusný text</a:t>
            </a:r>
            <a:endParaRPr lang="en-US"/>
          </a:p>
        </p:txBody>
      </p:sp>
      <p:sp>
        <p:nvSpPr>
          <p:cNvPr id="4203" name="Rectangle 107"/>
          <p:cNvSpPr>
            <a:spLocks noGrp="1" noChangeArrowheads="1"/>
          </p:cNvSpPr>
          <p:nvPr>
            <p:ph type="ctrTitle" sz="quarter"/>
          </p:nvPr>
        </p:nvSpPr>
        <p:spPr>
          <a:xfrm>
            <a:off x="4284663" y="4652963"/>
            <a:ext cx="4530725" cy="1008062"/>
          </a:xfrm>
        </p:spPr>
        <p:txBody>
          <a:bodyPr anchor="t"/>
          <a:lstStyle>
            <a:lvl1pPr algn="r">
              <a:defRPr sz="3200" b="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605588"/>
            <a:ext cx="2133600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7050" y="6605588"/>
            <a:ext cx="2133600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6AC184-CAF2-4FEB-9206-057EF8858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83361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A1685-8DA1-49E9-9FC1-48BBABB99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9379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188913"/>
            <a:ext cx="2071688" cy="59039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67425" cy="59039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801D9-62DF-4E7B-A65E-255CC51FE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34846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794500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43FDF-6E22-46B7-B739-1B6B8ABA3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1128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B130-A958-4F04-867B-7414915CB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54270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97E0D-57DD-4FB9-8D92-DAEBF8D8C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3859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A8999-9BCA-4F93-A31E-C33EA509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80886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1D5DC-7B33-4AB9-8DB0-D17B4C264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8024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AC4B2-920B-4B80-97E1-30F7A53DE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1139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8F11C-315C-4B88-BB36-C69A4BC4F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879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2626-7124-4BAD-AB12-94E1482FA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58995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B8497-B95F-4AA9-AFD5-EF90312B4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8704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Freeform 112"/>
          <p:cNvSpPr>
            <a:spLocks/>
          </p:cNvSpPr>
          <p:nvPr/>
        </p:nvSpPr>
        <p:spPr bwMode="auto">
          <a:xfrm>
            <a:off x="-17463" y="6223000"/>
            <a:ext cx="9172576" cy="661988"/>
          </a:xfrm>
          <a:custGeom>
            <a:avLst/>
            <a:gdLst/>
            <a:ahLst/>
            <a:cxnLst>
              <a:cxn ang="0">
                <a:pos x="5771" y="403"/>
              </a:cxn>
              <a:cxn ang="0">
                <a:pos x="4" y="417"/>
              </a:cxn>
              <a:cxn ang="0">
                <a:pos x="0" y="24"/>
              </a:cxn>
              <a:cxn ang="0">
                <a:pos x="2218" y="272"/>
              </a:cxn>
              <a:cxn ang="0">
                <a:pos x="5778" y="91"/>
              </a:cxn>
              <a:cxn ang="0">
                <a:pos x="5771" y="403"/>
              </a:cxn>
            </a:cxnLst>
            <a:rect l="0" t="0" r="r" b="b"/>
            <a:pathLst>
              <a:path w="5778" h="417">
                <a:moveTo>
                  <a:pt x="5771" y="403"/>
                </a:moveTo>
                <a:lnTo>
                  <a:pt x="4" y="417"/>
                </a:lnTo>
                <a:lnTo>
                  <a:pt x="0" y="24"/>
                </a:lnTo>
                <a:cubicBezTo>
                  <a:pt x="369" y="0"/>
                  <a:pt x="1255" y="261"/>
                  <a:pt x="2218" y="272"/>
                </a:cubicBezTo>
                <a:cubicBezTo>
                  <a:pt x="3181" y="283"/>
                  <a:pt x="5186" y="69"/>
                  <a:pt x="5778" y="91"/>
                </a:cubicBezTo>
                <a:lnTo>
                  <a:pt x="5771" y="40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7813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4500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EA1EA4D-BECE-4C90-8CDB-36D638E74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7696200" y="5192713"/>
            <a:ext cx="1236663" cy="1439862"/>
            <a:chOff x="3107" y="1003"/>
            <a:chExt cx="2495" cy="2903"/>
          </a:xfrm>
        </p:grpSpPr>
        <p:grpSp>
          <p:nvGrpSpPr>
            <p:cNvPr id="1032" name="Group 113"/>
            <p:cNvGrpSpPr>
              <a:grpSpLocks/>
            </p:cNvGrpSpPr>
            <p:nvPr userDrawn="1"/>
          </p:nvGrpSpPr>
          <p:grpSpPr bwMode="auto">
            <a:xfrm>
              <a:off x="3107" y="2001"/>
              <a:ext cx="1905" cy="1905"/>
              <a:chOff x="1655" y="3067"/>
              <a:chExt cx="975" cy="975"/>
            </a:xfrm>
          </p:grpSpPr>
          <p:sp>
            <p:nvSpPr>
              <p:cNvPr id="1138" name="AutoShape 114"/>
              <p:cNvSpPr>
                <a:spLocks noChangeArrowheads="1"/>
              </p:cNvSpPr>
              <p:nvPr userDrawn="1"/>
            </p:nvSpPr>
            <p:spPr bwMode="auto">
              <a:xfrm>
                <a:off x="1655" y="3067"/>
                <a:ext cx="975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9" name="AutoShape 115"/>
              <p:cNvSpPr>
                <a:spLocks noChangeArrowheads="1"/>
              </p:cNvSpPr>
              <p:nvPr userDrawn="1"/>
            </p:nvSpPr>
            <p:spPr bwMode="auto">
              <a:xfrm>
                <a:off x="1868" y="3280"/>
                <a:ext cx="549" cy="549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3" name="Group 116"/>
            <p:cNvGrpSpPr>
              <a:grpSpLocks/>
            </p:cNvGrpSpPr>
            <p:nvPr userDrawn="1"/>
          </p:nvGrpSpPr>
          <p:grpSpPr bwMode="auto">
            <a:xfrm>
              <a:off x="4921" y="2228"/>
              <a:ext cx="567" cy="567"/>
              <a:chOff x="1655" y="3067"/>
              <a:chExt cx="975" cy="975"/>
            </a:xfrm>
          </p:grpSpPr>
          <p:sp>
            <p:nvSpPr>
              <p:cNvPr id="1141" name="AutoShape 117"/>
              <p:cNvSpPr>
                <a:spLocks noChangeArrowheads="1"/>
              </p:cNvSpPr>
              <p:nvPr userDrawn="1"/>
            </p:nvSpPr>
            <p:spPr bwMode="auto">
              <a:xfrm>
                <a:off x="1653" y="3068"/>
                <a:ext cx="975" cy="974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42" name="AutoShape 118"/>
              <p:cNvSpPr>
                <a:spLocks noChangeArrowheads="1"/>
              </p:cNvSpPr>
              <p:nvPr userDrawn="1"/>
            </p:nvSpPr>
            <p:spPr bwMode="auto">
              <a:xfrm>
                <a:off x="1868" y="3283"/>
                <a:ext cx="545" cy="54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4" name="Group 119"/>
            <p:cNvGrpSpPr>
              <a:grpSpLocks/>
            </p:cNvGrpSpPr>
            <p:nvPr userDrawn="1"/>
          </p:nvGrpSpPr>
          <p:grpSpPr bwMode="auto">
            <a:xfrm>
              <a:off x="4309" y="1003"/>
              <a:ext cx="1293" cy="1293"/>
              <a:chOff x="1655" y="3067"/>
              <a:chExt cx="975" cy="975"/>
            </a:xfrm>
          </p:grpSpPr>
          <p:sp>
            <p:nvSpPr>
              <p:cNvPr id="1144" name="AutoShape 120"/>
              <p:cNvSpPr>
                <a:spLocks noChangeArrowheads="1"/>
              </p:cNvSpPr>
              <p:nvPr userDrawn="1"/>
            </p:nvSpPr>
            <p:spPr bwMode="auto">
              <a:xfrm>
                <a:off x="1654" y="3067"/>
                <a:ext cx="976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45" name="AutoShape 121"/>
              <p:cNvSpPr>
                <a:spLocks noChangeArrowheads="1"/>
              </p:cNvSpPr>
              <p:nvPr userDrawn="1"/>
            </p:nvSpPr>
            <p:spPr bwMode="auto">
              <a:xfrm>
                <a:off x="1867" y="3279"/>
                <a:ext cx="551" cy="550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103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91513" cy="4176712"/>
          </a:xfrm>
          <a:prstGeom prst="roundRect">
            <a:avLst>
              <a:gd name="adj" fmla="val 16667"/>
            </a:avLst>
          </a:prstGeom>
          <a:solidFill>
            <a:schemeClr val="tx2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533400" indent="-533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Wingdings" pitchFamily="2" charset="2"/>
        <a:buChar char="q"/>
        <a:tabLst>
          <a:tab pos="981075" algn="l"/>
        </a:tabLs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158875" indent="-4460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tabLst>
          <a:tab pos="981075" algn="l"/>
        </a:tabLst>
        <a:defRPr sz="2800">
          <a:solidFill>
            <a:schemeClr val="tx1"/>
          </a:solidFill>
          <a:latin typeface="+mn-lt"/>
          <a:cs typeface="+mn-cs"/>
        </a:defRPr>
      </a:lvl2pPr>
      <a:lvl3pPr marL="1703388" indent="3175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981075" algn="l"/>
        </a:tabLst>
        <a:defRPr sz="2400">
          <a:solidFill>
            <a:schemeClr val="tx1"/>
          </a:solidFill>
          <a:latin typeface="+mn-lt"/>
          <a:cs typeface="+mn-cs"/>
        </a:defRPr>
      </a:lvl3pPr>
      <a:lvl4pPr marL="2143125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4pPr>
      <a:lvl5pPr marL="2551113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5pPr>
      <a:lvl6pPr marL="30083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6pPr>
      <a:lvl7pPr marL="34655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7pPr>
      <a:lvl8pPr marL="39227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8pPr>
      <a:lvl9pPr marL="43799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hyperlink" Target="http://www.smashingmagazine.com/2007/11/16/pagination-gallery-examples-and-good-practices/" TargetMode="External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mailto:krcal@fss.muni.cz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86188" y="4508500"/>
            <a:ext cx="4962525" cy="1081088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5. </a:t>
            </a:r>
            <a:r>
              <a:rPr lang="cs-CZ" sz="2800" b="1" dirty="0" smtClean="0"/>
              <a:t>Informační architektura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88125" y="5516563"/>
            <a:ext cx="2159000" cy="36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lnSpc>
                <a:spcPct val="110000"/>
              </a:lnSpc>
            </a:pPr>
            <a:r>
              <a:rPr lang="cs-CZ" sz="1600" b="0" smtClean="0"/>
              <a:t>Martin Krčál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623728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11863" y="6394450"/>
            <a:ext cx="2735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/>
              <a:t>Brno, KISK FF MU, </a:t>
            </a:r>
            <a:r>
              <a:rPr lang="cs-CZ" sz="1200" dirty="0" smtClean="0"/>
              <a:t>20.3.2013</a:t>
            </a:r>
            <a:endParaRPr lang="cs-CZ" sz="1200" dirty="0"/>
          </a:p>
        </p:txBody>
      </p:sp>
      <p:pic>
        <p:nvPicPr>
          <p:cNvPr id="3080" name="Picture 8" descr="OPVK_M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5703888"/>
            <a:ext cx="4681537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38163" y="620713"/>
            <a:ext cx="432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 sz="2000" b="1"/>
              <a:t>Kurz pro studenty oboru </a:t>
            </a:r>
          </a:p>
          <a:p>
            <a:pPr>
              <a:spcBef>
                <a:spcPct val="20000"/>
              </a:spcBef>
            </a:pPr>
            <a:r>
              <a:rPr lang="cs-CZ" sz="2000" b="1"/>
              <a:t>Informační studia a knihovnictví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Hlavní cíl IA</a:t>
            </a:r>
          </a:p>
        </p:txBody>
      </p:sp>
      <p:sp>
        <p:nvSpPr>
          <p:cNvPr id="20992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usnadnit zpětné vyhledání info</a:t>
            </a:r>
          </a:p>
          <a:p>
            <a:pPr lvl="1"/>
            <a:r>
              <a:rPr lang="cs-CZ" smtClean="0"/>
              <a:t>vhodná organizace</a:t>
            </a:r>
          </a:p>
          <a:p>
            <a:pPr lvl="1"/>
            <a:r>
              <a:rPr lang="cs-CZ" smtClean="0"/>
              <a:t>navigace</a:t>
            </a:r>
          </a:p>
          <a:p>
            <a:pPr lvl="1"/>
            <a:r>
              <a:rPr lang="cs-CZ" smtClean="0"/>
              <a:t>reprezentací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Dílčí úkoly IA</a:t>
            </a:r>
          </a:p>
        </p:txBody>
      </p:sp>
      <p:sp>
        <p:nvSpPr>
          <p:cNvPr id="2109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91513" cy="49688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z="2800" smtClean="0"/>
              <a:t>návrh hierarchie info (taxonomie)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rozdělení info do sekcí (struktura)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určení vztahů a vazeb stránek (prolinkování)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pojmenování stránek, sekcí (labeling)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volba vhodné navigace a začlenění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FT vyhledávání, reprezentace výsledků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návrh layoutu stránky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vytváření metadat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Dělení IA</a:t>
            </a:r>
          </a:p>
        </p:txBody>
      </p:sp>
      <p:sp>
        <p:nvSpPr>
          <p:cNvPr id="2119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organizační systémy</a:t>
            </a:r>
            <a:r>
              <a:rPr lang="cs-CZ" sz="2000" dirty="0" smtClean="0"/>
              <a:t> (kategorizace </a:t>
            </a:r>
            <a:r>
              <a:rPr lang="cs-CZ" sz="2000" dirty="0" err="1" smtClean="0"/>
              <a:t>info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navigační systémy </a:t>
            </a:r>
            <a:r>
              <a:rPr lang="cs-CZ" sz="2000" dirty="0" smtClean="0"/>
              <a:t>(</a:t>
            </a:r>
            <a:r>
              <a:rPr lang="cs-CZ" sz="2000" dirty="0" err="1" smtClean="0"/>
              <a:t>prokliky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vyhledávací systémy </a:t>
            </a:r>
            <a:r>
              <a:rPr lang="cs-CZ" sz="2000" dirty="0" smtClean="0"/>
              <a:t>(vyhledávání </a:t>
            </a:r>
            <a:r>
              <a:rPr lang="cs-CZ" sz="2000" dirty="0" err="1" smtClean="0"/>
              <a:t>info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pojmenovávací systémy</a:t>
            </a:r>
            <a:r>
              <a:rPr lang="cs-CZ" sz="2000" dirty="0" smtClean="0"/>
              <a:t> (</a:t>
            </a:r>
            <a:r>
              <a:rPr lang="cs-CZ" sz="2000" dirty="0" err="1" smtClean="0"/>
              <a:t>labeling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thesaury, řízené slovníky a </a:t>
            </a:r>
            <a:r>
              <a:rPr lang="cs-CZ" dirty="0" err="1" smtClean="0"/>
              <a:t>metadata</a:t>
            </a:r>
            <a:endParaRPr lang="cs-CZ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Jiné dělení</a:t>
            </a:r>
          </a:p>
        </p:txBody>
      </p:sp>
      <p:sp>
        <p:nvSpPr>
          <p:cNvPr id="2129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 smtClean="0"/>
              <a:t>prohlížecí pomůcky</a:t>
            </a:r>
          </a:p>
          <a:p>
            <a:pPr lvl="1"/>
            <a:r>
              <a:rPr lang="cs-CZ" sz="2400" smtClean="0"/>
              <a:t>organizační a (místní) navigační systémy, mapa stránek, rejstříky,…</a:t>
            </a:r>
          </a:p>
          <a:p>
            <a:r>
              <a:rPr lang="cs-CZ" sz="2800" smtClean="0"/>
              <a:t>vyhledávací pomůcky</a:t>
            </a:r>
          </a:p>
          <a:p>
            <a:pPr lvl="1"/>
            <a:r>
              <a:rPr lang="cs-CZ" sz="2400" smtClean="0"/>
              <a:t>vyhledávací rozhraní, dotazovací jazyk, vyhledávací algoritmus, výsledky vyhledávání,…</a:t>
            </a:r>
          </a:p>
          <a:p>
            <a:endParaRPr lang="cs-CZ" sz="280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Jiné dělení</a:t>
            </a:r>
          </a:p>
        </p:txBody>
      </p:sp>
      <p:sp>
        <p:nvSpPr>
          <p:cNvPr id="2150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 smtClean="0"/>
              <a:t>obsah a činnosti</a:t>
            </a:r>
          </a:p>
          <a:p>
            <a:pPr lvl="1"/>
            <a:r>
              <a:rPr lang="cs-CZ" sz="2400" smtClean="0"/>
              <a:t>nadpisy, vložené odkazy, seznamy, sekvenční pomoc (krok 2/7), identifikátory (logo, drobečková navigace), metadata,..</a:t>
            </a:r>
            <a:r>
              <a:rPr lang="cs-CZ" smtClean="0"/>
              <a:t> </a:t>
            </a:r>
          </a:p>
          <a:p>
            <a:r>
              <a:rPr lang="cs-CZ" smtClean="0"/>
              <a:t>neviditelné komponenty</a:t>
            </a:r>
          </a:p>
          <a:p>
            <a:pPr lvl="1"/>
            <a:r>
              <a:rPr lang="cs-CZ" sz="2400" smtClean="0"/>
              <a:t>řízené slovníky, tezaury,…</a:t>
            </a:r>
          </a:p>
          <a:p>
            <a:endParaRPr lang="cs-CZ" sz="280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Organizační schémata</a:t>
            </a:r>
          </a:p>
        </p:txBody>
      </p:sp>
      <p:sp>
        <p:nvSpPr>
          <p:cNvPr id="2170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abecední (alfabetické) schéma</a:t>
            </a:r>
          </a:p>
          <a:p>
            <a:r>
              <a:rPr lang="cs-CZ" smtClean="0"/>
              <a:t>předmětové schéma</a:t>
            </a:r>
          </a:p>
          <a:p>
            <a:r>
              <a:rPr lang="cs-CZ" smtClean="0"/>
              <a:t>chronologické schéma (asc x desc)</a:t>
            </a:r>
          </a:p>
          <a:p>
            <a:r>
              <a:rPr lang="cs-CZ" smtClean="0"/>
              <a:t>geografické schéma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Ikony v menu</a:t>
            </a:r>
          </a:p>
        </p:txBody>
      </p:sp>
      <p:sp>
        <p:nvSpPr>
          <p:cNvPr id="2181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musí být jasné a názorné</a:t>
            </a:r>
          </a:p>
          <a:p>
            <a:r>
              <a:rPr lang="cs-CZ" smtClean="0"/>
              <a:t>„mezinárodní“ srozumitelnost</a:t>
            </a:r>
          </a:p>
          <a:p>
            <a:r>
              <a:rPr lang="cs-CZ" smtClean="0"/>
              <a:t>vhodné kombinovat s texty</a:t>
            </a:r>
          </a:p>
          <a:p>
            <a:r>
              <a:rPr lang="cs-CZ" smtClean="0"/>
              <a:t>zvážit jejich použití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39875"/>
            <a:ext cx="9432926" cy="878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4140200" y="809625"/>
            <a:ext cx="5076825" cy="341313"/>
          </a:xfrm>
          <a:prstGeom prst="rect">
            <a:avLst/>
          </a:prstGeom>
          <a:solidFill>
            <a:srgbClr val="342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tx2"/>
                </a:solidFill>
              </a:rPr>
              <a:t>Co znamenají tyto ikony?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Druhy navigace</a:t>
            </a:r>
            <a:endParaRPr lang="en-US" sz="4800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Primární navigace</a:t>
            </a:r>
          </a:p>
        </p:txBody>
      </p:sp>
      <p:sp>
        <p:nvSpPr>
          <p:cNvPr id="2211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globální</a:t>
            </a:r>
          </a:p>
          <a:p>
            <a:r>
              <a:rPr lang="cs-CZ" smtClean="0"/>
              <a:t>odkazy na hlavní části webu</a:t>
            </a:r>
          </a:p>
          <a:p>
            <a:r>
              <a:rPr lang="cs-CZ" smtClean="0"/>
              <a:t>horizontální nebo vertikální</a:t>
            </a:r>
          </a:p>
          <a:p>
            <a:r>
              <a:rPr lang="cs-CZ" smtClean="0"/>
              <a:t>obecné věci</a:t>
            </a:r>
          </a:p>
          <a:p>
            <a:r>
              <a:rPr lang="cs-CZ" smtClean="0"/>
              <a:t>labeling - ustálené (fungující) výrazy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Náplň hodiny</a:t>
            </a:r>
          </a:p>
        </p:txBody>
      </p:sp>
      <p:sp>
        <p:nvSpPr>
          <p:cNvPr id="2017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Informační architektura</a:t>
            </a:r>
          </a:p>
          <a:p>
            <a:r>
              <a:rPr lang="cs-CZ" smtClean="0"/>
              <a:t>Druhy navigace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Sekundární navigace</a:t>
            </a:r>
          </a:p>
        </p:txBody>
      </p:sp>
      <p:sp>
        <p:nvSpPr>
          <p:cNvPr id="2222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lokální</a:t>
            </a:r>
          </a:p>
          <a:p>
            <a:r>
              <a:rPr lang="cs-CZ" smtClean="0"/>
              <a:t>další úrovně menu</a:t>
            </a:r>
          </a:p>
          <a:p>
            <a:r>
              <a:rPr lang="cs-CZ" smtClean="0"/>
              <a:t>rozbalovací menu nebo v levé části</a:t>
            </a:r>
          </a:p>
          <a:p>
            <a:r>
              <a:rPr lang="cs-CZ" smtClean="0"/>
              <a:t>logické rozdělení do sekcí a podsekcí</a:t>
            </a:r>
          </a:p>
          <a:p>
            <a:r>
              <a:rPr lang="cs-CZ" smtClean="0"/>
              <a:t>správná definice vztahů a vazeb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23235" name="Object 3"/>
          <p:cNvGraphicFramePr>
            <a:graphicFrameLocks noChangeAspect="1"/>
          </p:cNvGraphicFramePr>
          <p:nvPr>
            <p:ph idx="1"/>
          </p:nvPr>
        </p:nvGraphicFramePr>
        <p:xfrm>
          <a:off x="-1549400" y="0"/>
          <a:ext cx="118824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41" name="Image" r:id="rId3" imgW="14196825" imgH="8088889" progId="Photoshop.Image.8">
                  <p:embed/>
                </p:oleObj>
              </mc:Choice>
              <mc:Fallback>
                <p:oleObj name="Image" r:id="rId3" imgW="14196825" imgH="8088889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49400" y="0"/>
                        <a:ext cx="118824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3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1784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24259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6123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65" name="Image" r:id="rId3" imgW="13257143" imgH="8165079" progId="Photoshop.Image.8">
                  <p:embed/>
                </p:oleObj>
              </mc:Choice>
              <mc:Fallback>
                <p:oleObj name="Image" r:id="rId3" imgW="13257143" imgH="8165079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123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3"/>
            <a:ext cx="9151938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8" y="-10410"/>
            <a:ext cx="7728218" cy="682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2713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63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Amazon.com</a:t>
            </a:r>
          </a:p>
          <a:p>
            <a:r>
              <a:rPr lang="cs-CZ" smtClean="0"/>
              <a:t>důvody použití:</a:t>
            </a:r>
          </a:p>
          <a:p>
            <a:pPr lvl="1"/>
            <a:r>
              <a:rPr lang="cs-CZ" smtClean="0"/>
              <a:t>intuitivnost</a:t>
            </a:r>
          </a:p>
          <a:p>
            <a:pPr lvl="1"/>
            <a:r>
              <a:rPr lang="cs-CZ" smtClean="0"/>
              <a:t>nelze je přehlédnout</a:t>
            </a:r>
          </a:p>
          <a:p>
            <a:pPr lvl="1"/>
            <a:r>
              <a:rPr lang="cs-CZ" smtClean="0"/>
              <a:t>vizuálně zajímavé (webdesignéři)</a:t>
            </a:r>
          </a:p>
          <a:p>
            <a:pPr lvl="1"/>
            <a:r>
              <a:rPr lang="cs-CZ" smtClean="0"/>
              <a:t>prostorový dojem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73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podmínky použití</a:t>
            </a:r>
          </a:p>
          <a:p>
            <a:pPr lvl="1"/>
            <a:r>
              <a:rPr lang="cs-CZ" smtClean="0"/>
              <a:t>málo sekcí (max. 1 řádek)</a:t>
            </a:r>
          </a:p>
          <a:p>
            <a:pPr lvl="1"/>
            <a:r>
              <a:rPr lang="cs-CZ" smtClean="0"/>
              <a:t>rychle se načítají (použití obrázků)</a:t>
            </a:r>
          </a:p>
          <a:p>
            <a:pPr lvl="1"/>
            <a:r>
              <a:rPr lang="cs-CZ" smtClean="0"/>
              <a:t>bezchybně nakresleny</a:t>
            </a:r>
          </a:p>
          <a:p>
            <a:pPr lvl="1"/>
            <a:r>
              <a:rPr lang="cs-CZ" smtClean="0"/>
              <a:t>aktivní záložka zvýrazněna, hover</a:t>
            </a:r>
          </a:p>
          <a:p>
            <a:pPr lvl="1"/>
            <a:r>
              <a:rPr lang="cs-CZ" smtClean="0"/>
              <a:t>barevné odlišení záložek???</a:t>
            </a:r>
          </a:p>
          <a:p>
            <a:pPr lvl="1"/>
            <a:r>
              <a:rPr lang="cs-CZ" smtClean="0"/>
              <a:t>při vstupu je již 1 záložka vybraná</a:t>
            </a:r>
          </a:p>
          <a:p>
            <a:pPr lvl="1"/>
            <a:endParaRPr lang="cs-CZ" smtClean="0"/>
          </a:p>
          <a:p>
            <a:pPr lvl="1"/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08275"/>
            <a:ext cx="7345362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5003800" y="2767013"/>
            <a:ext cx="3240088" cy="1670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/>
              <a:t>Špatně: Žádné spojení, žádné vyskakování.</a:t>
            </a:r>
          </a:p>
          <a:p>
            <a:pPr>
              <a:spcBef>
                <a:spcPct val="50000"/>
              </a:spcBef>
            </a:pPr>
            <a:endParaRPr lang="cs-CZ" sz="500" b="1"/>
          </a:p>
          <a:p>
            <a:pPr>
              <a:spcBef>
                <a:spcPct val="50000"/>
              </a:spcBef>
            </a:pPr>
            <a:r>
              <a:rPr lang="cs-CZ" sz="1200" b="1"/>
              <a:t>Lépe: Propojeno, ale žádný kontrast. omezené opakování</a:t>
            </a:r>
          </a:p>
          <a:p>
            <a:pPr>
              <a:spcBef>
                <a:spcPct val="50000"/>
              </a:spcBef>
            </a:pPr>
            <a:endParaRPr lang="cs-CZ" sz="1600" b="1"/>
          </a:p>
          <a:p>
            <a:pPr>
              <a:spcBef>
                <a:spcPct val="50000"/>
              </a:spcBef>
            </a:pPr>
            <a:r>
              <a:rPr lang="cs-CZ" sz="1200" b="1"/>
              <a:t>Nejlépe: To je ono! Vyskočí přímo na vás.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7345363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Informační architektura</a:t>
            </a:r>
            <a:endParaRPr lang="en-US" sz="480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6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39" name="Image" r:id="rId3" imgW="14171429" imgH="8025397" progId="Photoshop.Image.8">
                  <p:embed/>
                </p:oleObj>
              </mc:Choice>
              <mc:Fallback>
                <p:oleObj name="Image" r:id="rId3" imgW="14171429" imgH="8025397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31428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40" name="Image" r:id="rId5" imgW="14171429" imgH="8025397" progId="Photoshop.Image.8">
                  <p:embed/>
                </p:oleObj>
              </mc:Choice>
              <mc:Fallback>
                <p:oleObj name="Image" r:id="rId5" imgW="14171429" imgH="8025397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Ukázky záložek</a:t>
            </a:r>
          </a:p>
        </p:txBody>
      </p:sp>
      <p:graphicFrame>
        <p:nvGraphicFramePr>
          <p:cNvPr id="232451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701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57" name="Image" r:id="rId3" imgW="10450794" imgH="8012698" progId="Photoshop.Image.8">
                  <p:embed/>
                </p:oleObj>
              </mc:Choice>
              <mc:Fallback>
                <p:oleObj name="Image" r:id="rId3" imgW="10450794" imgH="8012698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1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33475" name="Object 3"/>
          <p:cNvGraphicFramePr>
            <a:graphicFrameLocks noChangeAspect="1"/>
          </p:cNvGraphicFramePr>
          <p:nvPr>
            <p:ph idx="1"/>
          </p:nvPr>
        </p:nvGraphicFramePr>
        <p:xfrm>
          <a:off x="-180975" y="0"/>
          <a:ext cx="93249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81" name="Image" r:id="rId3" imgW="13676190" imgH="8063492" progId="Photoshop.Image.8">
                  <p:embed/>
                </p:oleObj>
              </mc:Choice>
              <mc:Fallback>
                <p:oleObj name="Image" r:id="rId3" imgW="13676190" imgH="8063492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3249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34499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05" name="Image" r:id="rId3" imgW="10057143" imgH="6425397" progId="Photoshop.Image.8">
                  <p:embed/>
                </p:oleObj>
              </mc:Choice>
              <mc:Fallback>
                <p:oleObj name="Image" r:id="rId3" imgW="10057143" imgH="6425397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Drobečková navigace</a:t>
            </a:r>
          </a:p>
        </p:txBody>
      </p:sp>
      <p:sp>
        <p:nvSpPr>
          <p:cNvPr id="23552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mtClean="0"/>
              <a:t>původně na rozsáhlých webech se složitou strukturou</a:t>
            </a:r>
          </a:p>
          <a:p>
            <a:pPr>
              <a:lnSpc>
                <a:spcPct val="110000"/>
              </a:lnSpc>
            </a:pPr>
            <a:r>
              <a:rPr lang="cs-CZ" smtClean="0"/>
              <a:t>ukazují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kde právě jste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jak se tam dostanete (cesta)</a:t>
            </a:r>
          </a:p>
          <a:p>
            <a:pPr>
              <a:lnSpc>
                <a:spcPct val="110000"/>
              </a:lnSpc>
            </a:pPr>
            <a:r>
              <a:rPr lang="cs-CZ" smtClean="0"/>
              <a:t>klikací odkazy </a:t>
            </a:r>
            <a:r>
              <a:rPr lang="cs-CZ" smtClean="0">
                <a:sym typeface="Wingdings" pitchFamily="2" charset="2"/>
              </a:rPr>
              <a:t> lehce se vrátíte na vyšší úroveň</a:t>
            </a:r>
          </a:p>
          <a:p>
            <a:pPr>
              <a:lnSpc>
                <a:spcPct val="110000"/>
              </a:lnSpc>
            </a:pPr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Drobečková navigace</a:t>
            </a:r>
          </a:p>
        </p:txBody>
      </p:sp>
      <p:sp>
        <p:nvSpPr>
          <p:cNvPr id="2365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>
                <a:sym typeface="Wingdings" pitchFamily="2" charset="2"/>
              </a:rPr>
              <a:t>doplňková navigace</a:t>
            </a:r>
          </a:p>
          <a:p>
            <a:r>
              <a:rPr lang="cs-CZ" smtClean="0"/>
              <a:t>nevhodné jako primární navigace!!!</a:t>
            </a:r>
          </a:p>
          <a:p>
            <a:r>
              <a:rPr lang="cs-CZ" smtClean="0"/>
              <a:t>umístění:</a:t>
            </a:r>
          </a:p>
          <a:p>
            <a:pPr lvl="1"/>
            <a:r>
              <a:rPr lang="cs-CZ" smtClean="0"/>
              <a:t>v horní části stránky (nad hlavičkou)</a:t>
            </a:r>
          </a:p>
          <a:p>
            <a:pPr lvl="1"/>
            <a:r>
              <a:rPr lang="cs-CZ" smtClean="0"/>
              <a:t>pod menu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Co u drobků dodržovat?</a:t>
            </a:r>
          </a:p>
        </p:txBody>
      </p:sp>
      <p:sp>
        <p:nvSpPr>
          <p:cNvPr id="23757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507413" cy="4176712"/>
          </a:xfrm>
        </p:spPr>
        <p:txBody>
          <a:bodyPr/>
          <a:lstStyle/>
          <a:p>
            <a:r>
              <a:rPr lang="cs-CZ" smtClean="0"/>
              <a:t>položky oddělujte znakem </a:t>
            </a:r>
            <a:r>
              <a:rPr lang="en-US" smtClean="0"/>
              <a:t>&gt;</a:t>
            </a:r>
            <a:endParaRPr lang="cs-CZ" smtClean="0"/>
          </a:p>
          <a:p>
            <a:r>
              <a:rPr lang="cs-CZ" smtClean="0"/>
              <a:t>používejte malé písmo</a:t>
            </a:r>
          </a:p>
          <a:p>
            <a:r>
              <a:rPr lang="cs-CZ" smtClean="0"/>
              <a:t>jednotlivé položky klikací</a:t>
            </a:r>
          </a:p>
          <a:p>
            <a:r>
              <a:rPr lang="cs-CZ" smtClean="0"/>
              <a:t>aktuální položka tučná a bez odkazu</a:t>
            </a:r>
          </a:p>
          <a:p>
            <a:r>
              <a:rPr lang="cs-CZ" smtClean="0"/>
              <a:t>nepoužívat poslední položku jako název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Kde se využívají?</a:t>
            </a:r>
          </a:p>
        </p:txBody>
      </p:sp>
      <p:sp>
        <p:nvSpPr>
          <p:cNvPr id="2385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e-shopy</a:t>
            </a:r>
          </a:p>
          <a:p>
            <a:r>
              <a:rPr lang="cs-CZ" smtClean="0"/>
              <a:t>zpravodajství</a:t>
            </a:r>
          </a:p>
          <a:p>
            <a:r>
              <a:rPr lang="cs-CZ" smtClean="0"/>
              <a:t>firemní katalogy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26988"/>
            <a:ext cx="9309100" cy="1077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Otázky na úvod</a:t>
            </a:r>
          </a:p>
        </p:txBody>
      </p:sp>
      <p:sp>
        <p:nvSpPr>
          <p:cNvPr id="2037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Co si představujete pod pojmem </a:t>
            </a:r>
            <a:r>
              <a:rPr lang="cs-CZ" sz="4000" b="1" smtClean="0"/>
              <a:t>informační architektura</a:t>
            </a:r>
            <a:r>
              <a:rPr lang="cs-CZ" smtClean="0"/>
              <a:t>?</a:t>
            </a:r>
          </a:p>
          <a:p>
            <a:r>
              <a:rPr lang="cs-CZ" smtClean="0"/>
              <a:t>Kde se s ní můžete setkat?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58288" cy="1159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41667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718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3" name="Image" r:id="rId3" imgW="10120635" imgH="7949206" progId="Photoshop.Image.8">
                  <p:embed/>
                </p:oleObj>
              </mc:Choice>
              <mc:Fallback>
                <p:oleObj name="Image" r:id="rId3" imgW="10120635" imgH="7949206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18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Hierarchické menu</a:t>
            </a:r>
          </a:p>
        </p:txBody>
      </p:sp>
      <p:sp>
        <p:nvSpPr>
          <p:cNvPr id="2426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menu dle oborů</a:t>
            </a:r>
          </a:p>
          <a:p>
            <a:r>
              <a:rPr lang="cs-CZ" smtClean="0"/>
              <a:t>definuje vazby a vztahy</a:t>
            </a:r>
          </a:p>
          <a:p>
            <a:r>
              <a:rPr lang="cs-CZ" smtClean="0"/>
              <a:t>může využívat tezaury, klasifikace,…</a:t>
            </a:r>
          </a:p>
          <a:p>
            <a:r>
              <a:rPr lang="cs-CZ" smtClean="0"/>
              <a:t>důležité správné zařazení (více sekcí!!!)</a:t>
            </a:r>
          </a:p>
          <a:p>
            <a:r>
              <a:rPr lang="cs-CZ" smtClean="0"/>
              <a:t>využití - portály, rejstříky firem, eshopy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3716" name="Object 4"/>
          <p:cNvGraphicFramePr>
            <a:graphicFrameLocks noChangeAspect="1"/>
          </p:cNvGraphicFramePr>
          <p:nvPr>
            <p:ph idx="1"/>
          </p:nvPr>
        </p:nvGraphicFramePr>
        <p:xfrm>
          <a:off x="1042988" y="115888"/>
          <a:ext cx="67643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22" name="Image" r:id="rId3" imgW="10069841" imgH="10209524" progId="Photoshop.Image.8">
                  <p:embed/>
                </p:oleObj>
              </mc:Choice>
              <mc:Fallback>
                <p:oleObj name="Image" r:id="rId3" imgW="10069841" imgH="10209524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15888"/>
                        <a:ext cx="676433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828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5764" name="Object 4"/>
          <p:cNvGraphicFramePr>
            <a:graphicFrameLocks noChangeAspect="1"/>
          </p:cNvGraphicFramePr>
          <p:nvPr>
            <p:ph idx="1"/>
          </p:nvPr>
        </p:nvGraphicFramePr>
        <p:xfrm>
          <a:off x="971550" y="12700"/>
          <a:ext cx="7343775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0" name="Image" r:id="rId3" imgW="10273016" imgH="9574603" progId="Photoshop.Image.8">
                  <p:embed/>
                </p:oleObj>
              </mc:Choice>
              <mc:Fallback>
                <p:oleObj name="Image" r:id="rId3" imgW="10273016" imgH="9574603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2700"/>
                        <a:ext cx="7343775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7811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6113"/>
            <a:ext cx="8218488" cy="4176712"/>
          </a:xfrm>
        </p:spPr>
        <p:txBody>
          <a:bodyPr/>
          <a:lstStyle/>
          <a:p>
            <a:r>
              <a:rPr lang="cs-CZ" sz="2000" smtClean="0"/>
              <a:t>http://www.hifishop.cz/default.asp?CatID=801</a:t>
            </a:r>
          </a:p>
        </p:txBody>
      </p:sp>
      <p:graphicFrame>
        <p:nvGraphicFramePr>
          <p:cNvPr id="247812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18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Uživatelské menu</a:t>
            </a:r>
          </a:p>
        </p:txBody>
      </p:sp>
      <p:sp>
        <p:nvSpPr>
          <p:cNvPr id="24883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rozdělení stránek dle zájmu uživatelů</a:t>
            </a:r>
          </a:p>
          <a:p>
            <a:r>
              <a:rPr lang="cs-CZ" smtClean="0"/>
              <a:t>výhoda - rychlé nasměrování uživatelů na to, co by je mohlo zajímat</a:t>
            </a:r>
          </a:p>
          <a:p>
            <a:r>
              <a:rPr lang="cs-CZ" smtClean="0"/>
              <a:t>důraz na kvalitní zpracování (rozdělení)</a:t>
            </a:r>
          </a:p>
          <a:p>
            <a:r>
              <a:rPr lang="cs-CZ" smtClean="0"/>
              <a:t>často na firemních stránkách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49859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66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</a:t>
            </a:r>
          </a:p>
        </p:txBody>
      </p:sp>
      <p:sp>
        <p:nvSpPr>
          <p:cNvPr id="2048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IA = obor zabývající se tříděním informací, jejich uspořádáním a vhodným pojmenováním (v rámci informačního systému)</a:t>
            </a:r>
          </a:p>
          <a:p>
            <a:r>
              <a:rPr lang="cs-CZ" smtClean="0"/>
              <a:t>nezaměňovat s grafickým designem!!!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51951" cy="690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4" y="0"/>
            <a:ext cx="751999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011737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19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9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52931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37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-26988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Kontextová navigace</a:t>
            </a:r>
          </a:p>
        </p:txBody>
      </p:sp>
      <p:sp>
        <p:nvSpPr>
          <p:cNvPr id="25497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80400" cy="4537075"/>
          </a:xfrm>
        </p:spPr>
        <p:txBody>
          <a:bodyPr/>
          <a:lstStyle/>
          <a:p>
            <a:r>
              <a:rPr lang="cs-CZ" smtClean="0"/>
              <a:t>odkazy na podobné stránky, články,…</a:t>
            </a:r>
          </a:p>
          <a:p>
            <a:pPr lvl="1"/>
            <a:r>
              <a:rPr lang="cs-CZ" smtClean="0"/>
              <a:t>viz také, see also, podobné odkazy</a:t>
            </a:r>
          </a:p>
          <a:p>
            <a:r>
              <a:rPr lang="cs-CZ" smtClean="0"/>
              <a:t>jako citace, poznámky pod čarou</a:t>
            </a:r>
          </a:p>
          <a:p>
            <a:r>
              <a:rPr lang="cs-CZ" smtClean="0"/>
              <a:t>upozorníte uživatele na další informace, které by ho mohly zajímat</a:t>
            </a:r>
          </a:p>
          <a:p>
            <a:r>
              <a:rPr lang="cs-CZ" smtClean="0"/>
              <a:t>kontextová reklama (slink.cz)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Kontextová navigace</a:t>
            </a:r>
          </a:p>
        </p:txBody>
      </p:sp>
      <p:sp>
        <p:nvSpPr>
          <p:cNvPr id="2560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využití</a:t>
            </a:r>
          </a:p>
          <a:p>
            <a:pPr lvl="1"/>
            <a:r>
              <a:rPr lang="cs-CZ" smtClean="0"/>
              <a:t>zpravodajství</a:t>
            </a:r>
          </a:p>
          <a:p>
            <a:pPr lvl="1"/>
            <a:r>
              <a:rPr lang="cs-CZ" smtClean="0"/>
              <a:t>slovníky, encyklopedie (Wiki)</a:t>
            </a:r>
          </a:p>
          <a:p>
            <a:pPr lvl="1"/>
            <a:r>
              <a:rPr lang="cs-CZ" smtClean="0"/>
              <a:t>blogy</a:t>
            </a:r>
          </a:p>
          <a:p>
            <a:pPr lvl="1"/>
            <a:r>
              <a:rPr lang="cs-CZ" smtClean="0"/>
              <a:t>odborné weby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75113">
            <a:off x="4716463" y="1989138"/>
            <a:ext cx="4427537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44291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4438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684213" y="404813"/>
            <a:ext cx="811053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cs-CZ" sz="3600" b="1"/>
              <a:t>Kontextová navigace</a:t>
            </a:r>
          </a:p>
        </p:txBody>
      </p:sp>
      <p:pic>
        <p:nvPicPr>
          <p:cNvPr id="257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3671888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235450"/>
            <a:ext cx="6842125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58051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57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Mapa stránek (Site Map)</a:t>
            </a:r>
          </a:p>
        </p:txBody>
      </p:sp>
      <p:sp>
        <p:nvSpPr>
          <p:cNvPr id="25907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 smtClean="0"/>
              <a:t>doplňková navigace</a:t>
            </a:r>
          </a:p>
          <a:p>
            <a:pPr>
              <a:lnSpc>
                <a:spcPct val="110000"/>
              </a:lnSpc>
            </a:pPr>
            <a:r>
              <a:rPr lang="cs-CZ" smtClean="0"/>
              <a:t>obsah stránek včetně hierarchie</a:t>
            </a:r>
          </a:p>
          <a:p>
            <a:pPr>
              <a:lnSpc>
                <a:spcPct val="110000"/>
              </a:lnSpc>
            </a:pPr>
            <a:r>
              <a:rPr lang="cs-CZ" smtClean="0"/>
              <a:t>umístění odkazu v pravém horním rohu</a:t>
            </a:r>
          </a:p>
          <a:p>
            <a:pPr>
              <a:lnSpc>
                <a:spcPct val="110000"/>
              </a:lnSpc>
            </a:pPr>
            <a:r>
              <a:rPr lang="cs-CZ" smtClean="0"/>
              <a:t>ukazuje uživateli celou strukturu stránek</a:t>
            </a:r>
          </a:p>
          <a:p>
            <a:pPr>
              <a:lnSpc>
                <a:spcPct val="110000"/>
              </a:lnSpc>
            </a:pPr>
            <a:r>
              <a:rPr lang="cs-CZ" smtClean="0"/>
              <a:t>vliv na použitelnost a SEO (roboti)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Aplikovaná IA</a:t>
            </a:r>
          </a:p>
        </p:txBody>
      </p:sp>
      <p:sp>
        <p:nvSpPr>
          <p:cNvPr id="20582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GB" sz="2800" smtClean="0"/>
              <a:t>zkoumá uspořádání info na webové stránce</a:t>
            </a:r>
            <a:endParaRPr lang="cs-CZ" sz="2800" smtClean="0"/>
          </a:p>
          <a:p>
            <a:pPr>
              <a:lnSpc>
                <a:spcPct val="110000"/>
              </a:lnSpc>
            </a:pPr>
            <a:r>
              <a:rPr lang="en-GB" sz="2800" smtClean="0"/>
              <a:t>cíl</a:t>
            </a:r>
            <a:r>
              <a:rPr lang="cs-CZ" sz="2800" smtClean="0"/>
              <a:t>e</a:t>
            </a:r>
          </a:p>
          <a:p>
            <a:pPr lvl="1">
              <a:lnSpc>
                <a:spcPct val="90000"/>
              </a:lnSpc>
            </a:pPr>
            <a:r>
              <a:rPr lang="en-GB" sz="2400" smtClean="0"/>
              <a:t>dos</a:t>
            </a:r>
            <a:r>
              <a:rPr lang="cs-CZ" sz="2400" smtClean="0"/>
              <a:t>ažení</a:t>
            </a:r>
            <a:r>
              <a:rPr lang="en-GB" sz="2400" smtClean="0"/>
              <a:t> co nejefektivnějšího uspořádání dat</a:t>
            </a:r>
            <a:endParaRPr lang="cs-CZ" sz="2400" smtClean="0"/>
          </a:p>
          <a:p>
            <a:pPr lvl="1">
              <a:lnSpc>
                <a:spcPct val="90000"/>
              </a:lnSpc>
            </a:pPr>
            <a:r>
              <a:rPr lang="en-GB" sz="2400" smtClean="0"/>
              <a:t>usnadn</a:t>
            </a:r>
            <a:r>
              <a:rPr lang="cs-CZ" sz="2400" smtClean="0"/>
              <a:t>ění</a:t>
            </a:r>
            <a:r>
              <a:rPr lang="en-GB" sz="2400" smtClean="0"/>
              <a:t> vyhledávání a práci </a:t>
            </a:r>
            <a:r>
              <a:rPr lang="cs-CZ" sz="2400" smtClean="0"/>
              <a:t>info</a:t>
            </a:r>
          </a:p>
          <a:p>
            <a:pPr>
              <a:lnSpc>
                <a:spcPct val="110000"/>
              </a:lnSpc>
            </a:pPr>
            <a:r>
              <a:rPr lang="en-GB" sz="2800" smtClean="0"/>
              <a:t>přenáší výsledky informačních studií do praktického využití</a:t>
            </a:r>
            <a:endParaRPr lang="cs-CZ" sz="2800" smtClean="0"/>
          </a:p>
          <a:p>
            <a:pPr>
              <a:lnSpc>
                <a:spcPct val="110000"/>
              </a:lnSpc>
            </a:pPr>
            <a:r>
              <a:rPr lang="cs-CZ" sz="2800" smtClean="0"/>
              <a:t>uplatnění</a:t>
            </a:r>
            <a:r>
              <a:rPr lang="en-GB" sz="2800" smtClean="0"/>
              <a:t> např. </a:t>
            </a:r>
            <a:r>
              <a:rPr lang="cs-CZ" sz="2800" smtClean="0"/>
              <a:t>v </a:t>
            </a:r>
            <a:r>
              <a:rPr lang="en-GB" sz="2800" smtClean="0"/>
              <a:t>knihovn</a:t>
            </a:r>
            <a:r>
              <a:rPr lang="cs-CZ" sz="2800" smtClean="0"/>
              <a:t>ách</a:t>
            </a:r>
          </a:p>
        </p:txBody>
      </p:sp>
    </p:spTree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0099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05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1123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4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29" name="Image" r:id="rId3" imgW="8126984" imgH="6082540" progId="Photoshop.Image.7">
                  <p:embed/>
                </p:oleObj>
              </mc:Choice>
              <mc:Fallback>
                <p:oleObj name="Image" r:id="rId3" imgW="8126984" imgH="6082540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4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Rejstřík stránek (Site Index)</a:t>
            </a:r>
          </a:p>
        </p:txBody>
      </p:sp>
      <p:sp>
        <p:nvSpPr>
          <p:cNvPr id="2621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doplňková navigace</a:t>
            </a:r>
          </a:p>
          <a:p>
            <a:r>
              <a:rPr lang="cs-CZ" smtClean="0"/>
              <a:t>řazení dle abecedy</a:t>
            </a:r>
          </a:p>
          <a:p>
            <a:r>
              <a:rPr lang="cs-CZ" smtClean="0"/>
              <a:t>využití</a:t>
            </a:r>
          </a:p>
          <a:p>
            <a:pPr lvl="1"/>
            <a:r>
              <a:rPr lang="cs-CZ" smtClean="0"/>
              <a:t>slovníčky, rejstříky pojmů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3171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77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Stránkování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myslet na uživatele</a:t>
            </a:r>
          </a:p>
          <a:p>
            <a:r>
              <a:rPr lang="cs-CZ" dirty="0" smtClean="0"/>
              <a:t>trend – automatické načítání dalších záznamů po dosažení konce stránky</a:t>
            </a:r>
          </a:p>
          <a:p>
            <a:pPr lvl="1"/>
            <a:r>
              <a:rPr lang="cs-CZ" dirty="0" err="1" smtClean="0"/>
              <a:t>Facebook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32542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468811"/>
            <a:ext cx="1860352" cy="2480469"/>
          </a:xfrm>
        </p:spPr>
      </p:pic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938">
            <a:off x="2756777" y="2661705"/>
            <a:ext cx="587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586">
            <a:off x="611560" y="3933056"/>
            <a:ext cx="50101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228184" y="37789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</a:rPr>
              <a:t>Loading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...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596">
            <a:off x="896119" y="2967038"/>
            <a:ext cx="24574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2" y="5306397"/>
            <a:ext cx="4255270" cy="64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1636984"/>
            <a:ext cx="26955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000891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836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5445224"/>
            <a:ext cx="29337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44291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9552" y="6505599"/>
            <a:ext cx="8130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hlinkClick r:id="rId11"/>
              </a:rPr>
              <a:t>http://www.smashingmagazine.com/2007/11/16/pagination-gallery-examples-and-good-practices/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921918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41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nejčastěji fulltextové vyhledávání</a:t>
            </a:r>
          </a:p>
          <a:p>
            <a:r>
              <a:rPr lang="cs-CZ" smtClean="0"/>
              <a:t>rozsáhlejší weby a webové služby</a:t>
            </a:r>
          </a:p>
          <a:p>
            <a:r>
              <a:rPr lang="cs-CZ" smtClean="0"/>
              <a:t>druhy vyhledávání</a:t>
            </a:r>
          </a:p>
          <a:p>
            <a:pPr lvl="1"/>
            <a:r>
              <a:rPr lang="cs-CZ" smtClean="0"/>
              <a:t>jednoduché</a:t>
            </a:r>
          </a:p>
          <a:p>
            <a:pPr lvl="1"/>
            <a:r>
              <a:rPr lang="cs-CZ" smtClean="0"/>
              <a:t>pokročilé</a:t>
            </a:r>
          </a:p>
          <a:p>
            <a:pPr lvl="1"/>
            <a:r>
              <a:rPr lang="cs-CZ" smtClean="0"/>
              <a:t>prohlížení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5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booleovské, proximitní operátory,…</a:t>
            </a:r>
          </a:p>
          <a:p>
            <a:r>
              <a:rPr lang="cs-CZ" smtClean="0"/>
              <a:t>stránkování výsledků</a:t>
            </a:r>
          </a:p>
          <a:p>
            <a:r>
              <a:rPr lang="cs-CZ" smtClean="0"/>
              <a:t>řazení výsledků</a:t>
            </a:r>
          </a:p>
          <a:p>
            <a:pPr lvl="1"/>
            <a:r>
              <a:rPr lang="cs-CZ" smtClean="0"/>
              <a:t>abecední, dle relevance, chronologické, dle hodnocení uživatelů (ranking), řazení dle polí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62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r>
              <a:rPr lang="cs-CZ" smtClean="0"/>
              <a:t>která varianta je nejsprávnější?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a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b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c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d</a:t>
            </a:r>
          </a:p>
        </p:txBody>
      </p: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1258888" y="2854325"/>
            <a:ext cx="5976937" cy="33115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pic>
        <p:nvPicPr>
          <p:cNvPr id="266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025775"/>
            <a:ext cx="4608513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16338"/>
            <a:ext cx="3529013" cy="6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486275"/>
            <a:ext cx="56165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238750"/>
            <a:ext cx="42481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1403350" y="3716338"/>
            <a:ext cx="4032250" cy="649287"/>
          </a:xfrm>
          <a:prstGeom prst="rect">
            <a:avLst/>
          </a:prstGeom>
          <a:noFill/>
          <a:ln w="635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266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66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66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726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mtClean="0"/>
              <a:t>vyhledávací pole do pravé horní části (případně doprostřed stránky u vyhledávacích služeb, kde je vyhledávání stěžejní činností - Google)</a:t>
            </a:r>
          </a:p>
          <a:p>
            <a:pPr>
              <a:lnSpc>
                <a:spcPct val="110000"/>
              </a:lnSpc>
            </a:pPr>
            <a:r>
              <a:rPr lang="cs-CZ" smtClean="0"/>
              <a:t>na první pohled by mělo být jasné, že jde o vyhledávací (formulářové) pole</a:t>
            </a:r>
          </a:p>
          <a:p>
            <a:pPr>
              <a:lnSpc>
                <a:spcPct val="110000"/>
              </a:lnSpc>
            </a:pPr>
            <a:r>
              <a:rPr lang="cs-CZ" smtClean="0"/>
              <a:t>nápověda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U+C+C=IA</a:t>
            </a:r>
          </a:p>
        </p:txBody>
      </p:sp>
      <p:sp>
        <p:nvSpPr>
          <p:cNvPr id="20685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uživatel + obsah + kontext = IA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600200"/>
            <a:ext cx="84772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0218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95"/>
            <a:ext cx="9361040" cy="68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7456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8291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97" name="Image" r:id="rId3" imgW="9142857" imgH="6780952" progId="Photoshop.Image.7">
                  <p:embed/>
                </p:oleObj>
              </mc:Choice>
              <mc:Fallback>
                <p:oleObj name="Image" r:id="rId3" imgW="9142857" imgH="6780952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9315" name="Object 3"/>
          <p:cNvGraphicFramePr>
            <a:graphicFrameLocks noChangeAspect="1"/>
          </p:cNvGraphicFramePr>
          <p:nvPr>
            <p:ph idx="1"/>
          </p:nvPr>
        </p:nvGraphicFramePr>
        <p:xfrm>
          <a:off x="-180975" y="0"/>
          <a:ext cx="9577388" cy="688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21" name="Image" r:id="rId3" imgW="8507937" imgH="6120635" progId="Photoshop.Image.7">
                  <p:embed/>
                </p:oleObj>
              </mc:Choice>
              <mc:Fallback>
                <p:oleObj name="Image" r:id="rId3" imgW="8507937" imgH="6120635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577388" cy="688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1412776"/>
            <a:ext cx="9087753" cy="43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2034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"/>
            <a:ext cx="95440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5056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71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6563" cy="699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2555875" y="2852738"/>
            <a:ext cx="38163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6600">
                <a:solidFill>
                  <a:srgbClr val="009900"/>
                </a:solidFill>
              </a:rPr>
              <a:t>Co to je?</a:t>
            </a: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900113" y="3141663"/>
            <a:ext cx="74898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8800">
                <a:solidFill>
                  <a:srgbClr val="FF0000"/>
                </a:solidFill>
              </a:rPr>
              <a:t>Velká chyba!!!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5" grpId="0"/>
      <p:bldP spid="271365" grpId="1"/>
      <p:bldP spid="27136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Chyba 404</a:t>
            </a:r>
          </a:p>
        </p:txBody>
      </p:sp>
      <p:sp>
        <p:nvSpPr>
          <p:cNvPr id="27238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r>
              <a:rPr lang="cs-CZ" smtClean="0"/>
              <a:t>neexistující stránka (page not found)</a:t>
            </a:r>
          </a:p>
          <a:p>
            <a:r>
              <a:rPr lang="cs-CZ" smtClean="0"/>
              <a:t>špatně zadaná URL, chyba v odkazu</a:t>
            </a:r>
          </a:p>
          <a:p>
            <a:r>
              <a:rPr lang="cs-CZ" smtClean="0"/>
              <a:t>jednoduchá (odlišit od zbytku webu)</a:t>
            </a:r>
          </a:p>
          <a:p>
            <a:r>
              <a:rPr lang="cs-CZ" smtClean="0"/>
              <a:t>identifikace webu (kam se dostal)</a:t>
            </a:r>
          </a:p>
          <a:p>
            <a:r>
              <a:rPr lang="cs-CZ" smtClean="0"/>
              <a:t>odkaz na homepage, mapu stránek, případně na vyhledávání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Chyba 404</a:t>
            </a:r>
          </a:p>
        </p:txBody>
      </p:sp>
      <p:sp>
        <p:nvSpPr>
          <p:cNvPr id="2734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zachovejte přátelský tón v textu</a:t>
            </a:r>
          </a:p>
          <a:p>
            <a:r>
              <a:rPr lang="cs-CZ" smtClean="0"/>
              <a:t>napište pravděpodobné příčiny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110537" cy="792162"/>
          </a:xfrm>
        </p:spPr>
        <p:txBody>
          <a:bodyPr/>
          <a:lstStyle/>
          <a:p>
            <a:r>
              <a:rPr lang="cs-CZ" smtClean="0"/>
              <a:t>U+C+C</a:t>
            </a:r>
          </a:p>
        </p:txBody>
      </p:sp>
      <p:pic>
        <p:nvPicPr>
          <p:cNvPr id="20787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39688"/>
            <a:ext cx="9324976" cy="7069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1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411413" y="1125538"/>
            <a:ext cx="15843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uživatelské </a:t>
            </a:r>
          </a:p>
          <a:p>
            <a:pPr>
              <a:spcBef>
                <a:spcPct val="50000"/>
              </a:spcBef>
            </a:pPr>
            <a:r>
              <a:rPr lang="cs-CZ" b="1"/>
              <a:t>potřeby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3059113" y="4292600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4284663" y="1196975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74435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1" name="Image" r:id="rId3" imgW="11530159" imgH="8495238" progId="Photoshop.Image.7">
                  <p:embed/>
                </p:oleObj>
              </mc:Choice>
              <mc:Fallback>
                <p:oleObj name="Image" r:id="rId3" imgW="11530159" imgH="84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Logo</a:t>
            </a:r>
          </a:p>
        </p:txBody>
      </p:sp>
      <p:sp>
        <p:nvSpPr>
          <p:cNvPr id="27545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opakování:</a:t>
            </a:r>
          </a:p>
          <a:p>
            <a:pPr lvl="1"/>
            <a:r>
              <a:rPr lang="cs-CZ" smtClean="0"/>
              <a:t>jaké funkce plní logo?</a:t>
            </a:r>
          </a:p>
          <a:p>
            <a:r>
              <a:rPr lang="cs-CZ" smtClean="0"/>
              <a:t>má ještě jinou funkci - ve vztahu k navigaci?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Logo v navigaci</a:t>
            </a:r>
          </a:p>
        </p:txBody>
      </p:sp>
      <p:sp>
        <p:nvSpPr>
          <p:cNvPr id="2764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odkaz na domovskou stránku</a:t>
            </a:r>
          </a:p>
          <a:p>
            <a:r>
              <a:rPr lang="cs-CZ" smtClean="0"/>
              <a:t>pokud se uživatel ztratí, vždy ví, jak se vrátit na úvod!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…a na závěr</a:t>
            </a:r>
            <a:endParaRPr lang="en-US" sz="4800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 advTm="2000"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Na závěr…</a:t>
            </a: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9459" name="AutoShape 4"/>
          <p:cNvSpPr>
            <a:spLocks noGrp="1" noChangeArrowheads="1"/>
          </p:cNvSpPr>
          <p:nvPr>
            <p:ph type="body" sz="half" idx="2"/>
          </p:nvPr>
        </p:nvSpPr>
        <p:spPr>
          <a:xfrm>
            <a:off x="827088" y="3213100"/>
            <a:ext cx="7848600" cy="1439863"/>
          </a:xfrm>
          <a:solidFill>
            <a:schemeClr val="tx2"/>
          </a:solidFill>
        </p:spPr>
        <p:txBody>
          <a:bodyPr lIns="36000" rIns="36000"/>
          <a:lstStyle/>
          <a:p>
            <a:pPr marL="539750" indent="-342900" algn="ctr" eaLnBrk="1" hangingPunct="1">
              <a:buFont typeface="Wingdings" pitchFamily="2" charset="2"/>
              <a:buNone/>
            </a:pPr>
            <a:endParaRPr lang="cs-CZ" sz="600" smtClean="0"/>
          </a:p>
          <a:p>
            <a:pPr marL="539750" indent="-342900" algn="ctr" eaLnBrk="1" hangingPunct="1">
              <a:buFont typeface="Wingdings" pitchFamily="2" charset="2"/>
              <a:buNone/>
            </a:pPr>
            <a:r>
              <a:rPr lang="cs-CZ" sz="2400" smtClean="0"/>
              <a:t>Martin Krčál</a:t>
            </a:r>
          </a:p>
          <a:p>
            <a:pPr marL="539750" indent="-342900" algn="ctr" eaLnBrk="1" hangingPunct="1">
              <a:buFont typeface="Wingdings" pitchFamily="2" charset="2"/>
              <a:buNone/>
            </a:pPr>
            <a:r>
              <a:rPr lang="en-US" sz="1800" smtClean="0">
                <a:hlinkClick r:id="rId2"/>
              </a:rPr>
              <a:t>krcal@fss.muni.cz</a:t>
            </a:r>
            <a:endParaRPr lang="cs-CZ" sz="1800" smtClean="0"/>
          </a:p>
        </p:txBody>
      </p:sp>
      <p:sp>
        <p:nvSpPr>
          <p:cNvPr id="19460" name="AutoShape 6"/>
          <p:cNvSpPr>
            <a:spLocks noChangeArrowheads="1"/>
          </p:cNvSpPr>
          <p:nvPr/>
        </p:nvSpPr>
        <p:spPr bwMode="auto">
          <a:xfrm>
            <a:off x="755650" y="1989138"/>
            <a:ext cx="7993063" cy="863600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000"/>
              <a:t>Děkuji za pozornost</a:t>
            </a:r>
            <a:endParaRPr lang="en-US" sz="4000"/>
          </a:p>
        </p:txBody>
      </p:sp>
      <p:pic>
        <p:nvPicPr>
          <p:cNvPr id="19463" name="Picture 7" descr="OPVK_M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84763"/>
            <a:ext cx="6697662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Uživatelské potřeby</a:t>
            </a:r>
          </a:p>
        </p:txBody>
      </p:sp>
      <p:sp>
        <p:nvSpPr>
          <p:cNvPr id="20889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Uživatelská potřeba</a:t>
            </a:r>
          </a:p>
          <a:p>
            <a:r>
              <a:rPr lang="cs-CZ" smtClean="0"/>
              <a:t>Formulace dotazu</a:t>
            </a:r>
          </a:p>
          <a:p>
            <a:r>
              <a:rPr lang="cs-CZ" smtClean="0"/>
              <a:t>Využití dotazovacího jazyka</a:t>
            </a:r>
          </a:p>
          <a:p>
            <a:r>
              <a:rPr lang="cs-CZ" smtClean="0"/>
              <a:t>Odpověď systému</a:t>
            </a:r>
          </a:p>
          <a:p>
            <a:r>
              <a:rPr lang="cs-CZ" smtClean="0"/>
              <a:t>Konec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rcles">
  <a:themeElements>
    <a:clrScheme name="circles 3">
      <a:dk1>
        <a:srgbClr val="000000"/>
      </a:dk1>
      <a:lt1>
        <a:srgbClr val="FFDBA6"/>
      </a:lt1>
      <a:dk2>
        <a:srgbClr val="FFFFFF"/>
      </a:dk2>
      <a:lt2>
        <a:srgbClr val="FFAC31"/>
      </a:lt2>
      <a:accent1>
        <a:srgbClr val="FF9900"/>
      </a:accent1>
      <a:accent2>
        <a:srgbClr val="FFCC80"/>
      </a:accent2>
      <a:accent3>
        <a:srgbClr val="FFEAD0"/>
      </a:accent3>
      <a:accent4>
        <a:srgbClr val="000000"/>
      </a:accent4>
      <a:accent5>
        <a:srgbClr val="FFCAAA"/>
      </a:accent5>
      <a:accent6>
        <a:srgbClr val="E7B973"/>
      </a:accent6>
      <a:hlink>
        <a:srgbClr val="E68A00"/>
      </a:hlink>
      <a:folHlink>
        <a:srgbClr val="FF6600"/>
      </a:folHlink>
    </a:clrScheme>
    <a:fontScheme name="circ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rcles 1">
        <a:dk1>
          <a:srgbClr val="005A58"/>
        </a:dk1>
        <a:lt1>
          <a:srgbClr val="FFFFFF"/>
        </a:lt1>
        <a:dk2>
          <a:srgbClr val="008080"/>
        </a:dk2>
        <a:lt2>
          <a:srgbClr val="FFFFCD"/>
        </a:lt2>
        <a:accent1>
          <a:srgbClr val="006462"/>
        </a:accent1>
        <a:accent2>
          <a:srgbClr val="008080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007373"/>
        </a:accent6>
        <a:hlink>
          <a:srgbClr val="00ACA8"/>
        </a:hlink>
        <a:folHlink>
          <a:srgbClr val="00444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2">
        <a:dk1>
          <a:srgbClr val="342F61"/>
        </a:dk1>
        <a:lt1>
          <a:srgbClr val="FFFFFF"/>
        </a:lt1>
        <a:dk2>
          <a:srgbClr val="8794D5"/>
        </a:dk2>
        <a:lt2>
          <a:srgbClr val="FFFFFF"/>
        </a:lt2>
        <a:accent1>
          <a:srgbClr val="504D80"/>
        </a:accent1>
        <a:accent2>
          <a:srgbClr val="9791CA"/>
        </a:accent2>
        <a:accent3>
          <a:srgbClr val="C3C8E7"/>
        </a:accent3>
        <a:accent4>
          <a:srgbClr val="DADADA"/>
        </a:accent4>
        <a:accent5>
          <a:srgbClr val="B3B2C0"/>
        </a:accent5>
        <a:accent6>
          <a:srgbClr val="8883B7"/>
        </a:accent6>
        <a:hlink>
          <a:srgbClr val="322D5A"/>
        </a:hlink>
        <a:folHlink>
          <a:srgbClr val="544C9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3">
        <a:dk1>
          <a:srgbClr val="000000"/>
        </a:dk1>
        <a:lt1>
          <a:srgbClr val="FFDBA6"/>
        </a:lt1>
        <a:dk2>
          <a:srgbClr val="FFFFFF"/>
        </a:dk2>
        <a:lt2>
          <a:srgbClr val="FFAC31"/>
        </a:lt2>
        <a:accent1>
          <a:srgbClr val="FF9900"/>
        </a:accent1>
        <a:accent2>
          <a:srgbClr val="FFCC80"/>
        </a:accent2>
        <a:accent3>
          <a:srgbClr val="FFEAD0"/>
        </a:accent3>
        <a:accent4>
          <a:srgbClr val="000000"/>
        </a:accent4>
        <a:accent5>
          <a:srgbClr val="FFCAAA"/>
        </a:accent5>
        <a:accent6>
          <a:srgbClr val="E7B973"/>
        </a:accent6>
        <a:hlink>
          <a:srgbClr val="E68A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s 4">
        <a:dk1>
          <a:srgbClr val="66CCCC"/>
        </a:dk1>
        <a:lt1>
          <a:srgbClr val="FFFFFF"/>
        </a:lt1>
        <a:dk2>
          <a:srgbClr val="2E6B6B"/>
        </a:dk2>
        <a:lt2>
          <a:srgbClr val="2E6B6B"/>
        </a:lt2>
        <a:accent1>
          <a:srgbClr val="45A3A1"/>
        </a:accent1>
        <a:accent2>
          <a:srgbClr val="9ADEDC"/>
        </a:accent2>
        <a:accent3>
          <a:srgbClr val="ADBABA"/>
        </a:accent3>
        <a:accent4>
          <a:srgbClr val="DADADA"/>
        </a:accent4>
        <a:accent5>
          <a:srgbClr val="B0CECD"/>
        </a:accent5>
        <a:accent6>
          <a:srgbClr val="8BC9C7"/>
        </a:accent6>
        <a:hlink>
          <a:srgbClr val="B3E6E6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5">
        <a:dk1>
          <a:srgbClr val="B3CCE6"/>
        </a:dk1>
        <a:lt1>
          <a:srgbClr val="FFFFFF"/>
        </a:lt1>
        <a:dk2>
          <a:srgbClr val="6698CC"/>
        </a:dk2>
        <a:lt2>
          <a:srgbClr val="FFFFFF"/>
        </a:lt2>
        <a:accent1>
          <a:srgbClr val="336599"/>
        </a:accent1>
        <a:accent2>
          <a:srgbClr val="2E4C6B"/>
        </a:accent2>
        <a:accent3>
          <a:srgbClr val="B8CAE2"/>
        </a:accent3>
        <a:accent4>
          <a:srgbClr val="DADADA"/>
        </a:accent4>
        <a:accent5>
          <a:srgbClr val="ADB8CA"/>
        </a:accent5>
        <a:accent6>
          <a:srgbClr val="294460"/>
        </a:accent6>
        <a:hlink>
          <a:srgbClr val="0B54A3"/>
        </a:hlink>
        <a:folHlink>
          <a:srgbClr val="0B7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6">
        <a:dk1>
          <a:srgbClr val="496B2E"/>
        </a:dk1>
        <a:lt1>
          <a:srgbClr val="CCE3B5"/>
        </a:lt1>
        <a:dk2>
          <a:srgbClr val="619933"/>
        </a:dk2>
        <a:lt2>
          <a:srgbClr val="F2F8ED"/>
        </a:lt2>
        <a:accent1>
          <a:srgbClr val="94CC66"/>
        </a:accent1>
        <a:accent2>
          <a:srgbClr val="FFFFFF"/>
        </a:accent2>
        <a:accent3>
          <a:srgbClr val="E2EFD7"/>
        </a:accent3>
        <a:accent4>
          <a:srgbClr val="3D5A26"/>
        </a:accent4>
        <a:accent5>
          <a:srgbClr val="C8E2B8"/>
        </a:accent5>
        <a:accent6>
          <a:srgbClr val="E7E7E7"/>
        </a:accent6>
        <a:hlink>
          <a:srgbClr val="4891EA"/>
        </a:hlink>
        <a:folHlink>
          <a:srgbClr val="7AAF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</TotalTime>
  <Words>939</Words>
  <Application>Microsoft Office PowerPoint</Application>
  <PresentationFormat>Předvádění na obrazovce (4:3)</PresentationFormat>
  <Paragraphs>224</Paragraphs>
  <Slides>85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85</vt:i4>
      </vt:variant>
    </vt:vector>
  </HeadingPairs>
  <TitlesOfParts>
    <vt:vector size="89" baseType="lpstr">
      <vt:lpstr>Arial</vt:lpstr>
      <vt:lpstr>Wingdings</vt:lpstr>
      <vt:lpstr>circles</vt:lpstr>
      <vt:lpstr>Adobe Photoshop Image</vt:lpstr>
      <vt:lpstr>5. Informační architektura</vt:lpstr>
      <vt:lpstr>Náplň hodiny</vt:lpstr>
      <vt:lpstr>Prezentace aplikace PowerPoint</vt:lpstr>
      <vt:lpstr>Otázky na úvod</vt:lpstr>
      <vt:lpstr>Definice</vt:lpstr>
      <vt:lpstr>Aplikovaná IA</vt:lpstr>
      <vt:lpstr>U+C+C=IA</vt:lpstr>
      <vt:lpstr>U+C+C</vt:lpstr>
      <vt:lpstr>Uživatelské potřeby</vt:lpstr>
      <vt:lpstr>Hlavní cíl IA</vt:lpstr>
      <vt:lpstr>Dílčí úkoly IA</vt:lpstr>
      <vt:lpstr>Dělení IA</vt:lpstr>
      <vt:lpstr>Jiné dělení</vt:lpstr>
      <vt:lpstr>Jiné dělení</vt:lpstr>
      <vt:lpstr>Organizační schémata</vt:lpstr>
      <vt:lpstr>Ikony v menu</vt:lpstr>
      <vt:lpstr>Prezentace aplikace PowerPoint</vt:lpstr>
      <vt:lpstr>Prezentace aplikace PowerPoint</vt:lpstr>
      <vt:lpstr>Primární navigace</vt:lpstr>
      <vt:lpstr>Sekundární navigace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Záložky</vt:lpstr>
      <vt:lpstr>Záložky</vt:lpstr>
      <vt:lpstr>Záložky</vt:lpstr>
      <vt:lpstr>Záložky</vt:lpstr>
      <vt:lpstr>Prezentace aplikace PowerPoint</vt:lpstr>
      <vt:lpstr>Prezentace aplikace PowerPoint</vt:lpstr>
      <vt:lpstr>Ukázky záložek</vt:lpstr>
      <vt:lpstr>Prezentace aplikace PowerPoint</vt:lpstr>
      <vt:lpstr>Prezentace aplikace PowerPoint</vt:lpstr>
      <vt:lpstr>Drobečková navigace</vt:lpstr>
      <vt:lpstr>Drobečková navigace</vt:lpstr>
      <vt:lpstr>Co u drobků dodržovat?</vt:lpstr>
      <vt:lpstr>Kde se využívají?</vt:lpstr>
      <vt:lpstr>Prezentace aplikace PowerPoint</vt:lpstr>
      <vt:lpstr>Prezentace aplikace PowerPoint</vt:lpstr>
      <vt:lpstr>Prezentace aplikace PowerPoint</vt:lpstr>
      <vt:lpstr>Hierarchické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Uživatelské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Kontextová navigace</vt:lpstr>
      <vt:lpstr>Kontextová navigace</vt:lpstr>
      <vt:lpstr>Prezentace aplikace PowerPoint</vt:lpstr>
      <vt:lpstr>Prezentace aplikace PowerPoint</vt:lpstr>
      <vt:lpstr>Mapa stránek (Site Map)</vt:lpstr>
      <vt:lpstr>Prezentace aplikace PowerPoint</vt:lpstr>
      <vt:lpstr>Prezentace aplikace PowerPoint</vt:lpstr>
      <vt:lpstr>Rejstřík stránek (Site Index)</vt:lpstr>
      <vt:lpstr>Prezentace aplikace PowerPoint</vt:lpstr>
      <vt:lpstr>Stránkování</vt:lpstr>
      <vt:lpstr>Prezentace aplikace PowerPoint</vt:lpstr>
      <vt:lpstr>Vyhledávání</vt:lpstr>
      <vt:lpstr>Vyhledávání</vt:lpstr>
      <vt:lpstr>Vyhledávání</vt:lpstr>
      <vt:lpstr>Vyhledávání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Chyba 404</vt:lpstr>
      <vt:lpstr>Chyba 404</vt:lpstr>
      <vt:lpstr>Prezentace aplikace PowerPoint</vt:lpstr>
      <vt:lpstr>Logo</vt:lpstr>
      <vt:lpstr>Logo v navigaci</vt:lpstr>
      <vt:lpstr>Prezentace aplikace PowerPoint</vt:lpstr>
      <vt:lpstr>Na závěr…</vt:lpstr>
      <vt:lpstr>Prezentace aplikace PowerPoint</vt:lpstr>
    </vt:vector>
  </TitlesOfParts>
  <Company>Clearly Presented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in here</dc:title>
  <dc:creator>Pearce</dc:creator>
  <cp:lastModifiedBy>Martin Krčál</cp:lastModifiedBy>
  <cp:revision>88</cp:revision>
  <dcterms:created xsi:type="dcterms:W3CDTF">2005-04-26T09:52:17Z</dcterms:created>
  <dcterms:modified xsi:type="dcterms:W3CDTF">2013-03-20T09:20:38Z</dcterms:modified>
</cp:coreProperties>
</file>