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307" r:id="rId2"/>
    <p:sldId id="507" r:id="rId3"/>
    <p:sldId id="508" r:id="rId4"/>
    <p:sldId id="509" r:id="rId5"/>
    <p:sldId id="510" r:id="rId6"/>
    <p:sldId id="511" r:id="rId7"/>
    <p:sldId id="512" r:id="rId8"/>
    <p:sldId id="513" r:id="rId9"/>
    <p:sldId id="514" r:id="rId10"/>
    <p:sldId id="515" r:id="rId11"/>
    <p:sldId id="516" r:id="rId12"/>
    <p:sldId id="517" r:id="rId13"/>
    <p:sldId id="518" r:id="rId14"/>
    <p:sldId id="519" r:id="rId15"/>
    <p:sldId id="520" r:id="rId16"/>
    <p:sldId id="521" r:id="rId17"/>
    <p:sldId id="522" r:id="rId18"/>
    <p:sldId id="523" r:id="rId19"/>
    <p:sldId id="524" r:id="rId20"/>
    <p:sldId id="525" r:id="rId21"/>
    <p:sldId id="526" r:id="rId22"/>
    <p:sldId id="527" r:id="rId23"/>
    <p:sldId id="528" r:id="rId24"/>
    <p:sldId id="529" r:id="rId25"/>
    <p:sldId id="530" r:id="rId26"/>
    <p:sldId id="531" r:id="rId27"/>
    <p:sldId id="532" r:id="rId28"/>
    <p:sldId id="533" r:id="rId29"/>
    <p:sldId id="534" r:id="rId30"/>
    <p:sldId id="535" r:id="rId31"/>
    <p:sldId id="536" r:id="rId32"/>
    <p:sldId id="537" r:id="rId33"/>
    <p:sldId id="538" r:id="rId34"/>
    <p:sldId id="539" r:id="rId35"/>
    <p:sldId id="540" r:id="rId36"/>
    <p:sldId id="541" r:id="rId37"/>
    <p:sldId id="542" r:id="rId38"/>
    <p:sldId id="543" r:id="rId39"/>
    <p:sldId id="544" r:id="rId40"/>
    <p:sldId id="545" r:id="rId41"/>
    <p:sldId id="546" r:id="rId42"/>
    <p:sldId id="547" r:id="rId43"/>
    <p:sldId id="548" r:id="rId44"/>
    <p:sldId id="549" r:id="rId45"/>
    <p:sldId id="550" r:id="rId46"/>
    <p:sldId id="551" r:id="rId47"/>
    <p:sldId id="552" r:id="rId48"/>
    <p:sldId id="553" r:id="rId49"/>
    <p:sldId id="554" r:id="rId50"/>
    <p:sldId id="555" r:id="rId51"/>
    <p:sldId id="556" r:id="rId52"/>
    <p:sldId id="557" r:id="rId53"/>
    <p:sldId id="558" r:id="rId54"/>
    <p:sldId id="559" r:id="rId55"/>
    <p:sldId id="560" r:id="rId56"/>
    <p:sldId id="561" r:id="rId57"/>
    <p:sldId id="562" r:id="rId58"/>
    <p:sldId id="563" r:id="rId59"/>
    <p:sldId id="564" r:id="rId60"/>
    <p:sldId id="565" r:id="rId61"/>
    <p:sldId id="566" r:id="rId62"/>
    <p:sldId id="567" r:id="rId63"/>
    <p:sldId id="568" r:id="rId64"/>
    <p:sldId id="569" r:id="rId65"/>
    <p:sldId id="570" r:id="rId66"/>
    <p:sldId id="571" r:id="rId67"/>
    <p:sldId id="572" r:id="rId68"/>
    <p:sldId id="269" r:id="rId6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333399"/>
    <a:srgbClr val="FFCC66"/>
    <a:srgbClr val="363080"/>
    <a:srgbClr val="5850A5"/>
    <a:srgbClr val="342F61"/>
    <a:srgbClr val="463F8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17" autoAdjust="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40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C0C272F-FD49-4DEB-9053-2BAC3E1E1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97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4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CE23554-3619-406B-A808-17E8FB517A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8376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99"/>
          <p:cNvSpPr>
            <a:spLocks noChangeArrowheads="1" noChangeShapeType="1" noTextEdit="1"/>
          </p:cNvSpPr>
          <p:nvPr userDrawn="1"/>
        </p:nvSpPr>
        <p:spPr bwMode="auto">
          <a:xfrm rot="201660">
            <a:off x="611188" y="1771650"/>
            <a:ext cx="8064500" cy="15128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cs-CZ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 Black"/>
              </a:rPr>
              <a:t>Prezentace informací</a:t>
            </a:r>
          </a:p>
        </p:txBody>
      </p:sp>
      <p:sp>
        <p:nvSpPr>
          <p:cNvPr id="5" name="WordArt 100"/>
          <p:cNvSpPr>
            <a:spLocks noChangeArrowheads="1" noChangeShapeType="1" noTextEdit="1"/>
          </p:cNvSpPr>
          <p:nvPr userDrawn="1"/>
        </p:nvSpPr>
        <p:spPr bwMode="auto">
          <a:xfrm rot="536782">
            <a:off x="3132138" y="2781300"/>
            <a:ext cx="2841625" cy="13684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na internetu</a:t>
            </a:r>
          </a:p>
        </p:txBody>
      </p:sp>
      <p:sp>
        <p:nvSpPr>
          <p:cNvPr id="6" name="Rectangle 101"/>
          <p:cNvSpPr>
            <a:spLocks noChangeArrowheads="1"/>
          </p:cNvSpPr>
          <p:nvPr/>
        </p:nvSpPr>
        <p:spPr bwMode="auto">
          <a:xfrm>
            <a:off x="4643438" y="5661025"/>
            <a:ext cx="43195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tabLst>
                <a:tab pos="981075" algn="l"/>
              </a:tabLst>
              <a:defRPr/>
            </a:pPr>
            <a:endParaRPr lang="cs-CZ" sz="2000" b="1"/>
          </a:p>
        </p:txBody>
      </p:sp>
      <p:sp>
        <p:nvSpPr>
          <p:cNvPr id="7" name="Rectangle 102"/>
          <p:cNvSpPr>
            <a:spLocks noChangeArrowheads="1"/>
          </p:cNvSpPr>
          <p:nvPr/>
        </p:nvSpPr>
        <p:spPr bwMode="auto">
          <a:xfrm>
            <a:off x="4500563" y="5661025"/>
            <a:ext cx="43195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tabLst>
                <a:tab pos="981075" algn="l"/>
              </a:tabLst>
              <a:defRPr/>
            </a:pPr>
            <a:endParaRPr lang="cs-CZ" sz="2000" b="1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0" y="5229225"/>
            <a:ext cx="4319588" cy="936625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>
            <a:lvl1pPr marL="0" indent="0">
              <a:buFont typeface="Wingdings" pitchFamily="2" charset="2"/>
              <a:buNone/>
              <a:defRPr sz="2000" b="1"/>
            </a:lvl1pPr>
          </a:lstStyle>
          <a:p>
            <a:r>
              <a:rPr lang="cs-CZ"/>
              <a:t>Pokusný text</a:t>
            </a:r>
            <a:endParaRPr lang="en-US"/>
          </a:p>
        </p:txBody>
      </p:sp>
      <p:sp>
        <p:nvSpPr>
          <p:cNvPr id="4203" name="Rectangle 107"/>
          <p:cNvSpPr>
            <a:spLocks noGrp="1" noChangeArrowheads="1"/>
          </p:cNvSpPr>
          <p:nvPr>
            <p:ph type="ctrTitle" sz="quarter"/>
          </p:nvPr>
        </p:nvSpPr>
        <p:spPr>
          <a:xfrm>
            <a:off x="4284663" y="4652963"/>
            <a:ext cx="4530725" cy="1008062"/>
          </a:xfrm>
        </p:spPr>
        <p:txBody>
          <a:bodyPr anchor="t"/>
          <a:lstStyle>
            <a:lvl1pPr algn="r">
              <a:defRPr sz="3200" b="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605588"/>
            <a:ext cx="2133600" cy="2794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605588"/>
            <a:ext cx="2895600" cy="279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7050" y="6605588"/>
            <a:ext cx="2133600" cy="2794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DFC301-3B7E-4651-834A-99C6AAB70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16415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BC5E4-6C3F-4817-BDF7-D07AC6359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05925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77025" y="188913"/>
            <a:ext cx="2071688" cy="590391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67425" cy="590391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46B33-A45D-4BC2-8079-48D9A14A0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79690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76605-A2C5-4DF8-BC4E-F51DD3146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2699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D6C59-E0E6-4E75-B678-C04194F96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02758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68763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78363" y="1916113"/>
            <a:ext cx="407035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00E1E-6615-461C-9136-ADD618732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49663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2E490-3168-47F6-B42C-13AD1AF36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81797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B8FEB-E8A7-47E5-8BAE-4CA7BCB51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39429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D293F-335A-43F6-AF19-60C662B4A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17072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4C442-C263-430C-888C-25413D0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8332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3D362-B97D-4769-AEDF-889F9141D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38884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Freeform 112"/>
          <p:cNvSpPr>
            <a:spLocks/>
          </p:cNvSpPr>
          <p:nvPr/>
        </p:nvSpPr>
        <p:spPr bwMode="auto">
          <a:xfrm>
            <a:off x="-17463" y="6223000"/>
            <a:ext cx="9172576" cy="661988"/>
          </a:xfrm>
          <a:custGeom>
            <a:avLst/>
            <a:gdLst/>
            <a:ahLst/>
            <a:cxnLst>
              <a:cxn ang="0">
                <a:pos x="5771" y="403"/>
              </a:cxn>
              <a:cxn ang="0">
                <a:pos x="4" y="417"/>
              </a:cxn>
              <a:cxn ang="0">
                <a:pos x="0" y="24"/>
              </a:cxn>
              <a:cxn ang="0">
                <a:pos x="2218" y="272"/>
              </a:cxn>
              <a:cxn ang="0">
                <a:pos x="5778" y="91"/>
              </a:cxn>
              <a:cxn ang="0">
                <a:pos x="5771" y="403"/>
              </a:cxn>
            </a:cxnLst>
            <a:rect l="0" t="0" r="r" b="b"/>
            <a:pathLst>
              <a:path w="5778" h="417">
                <a:moveTo>
                  <a:pt x="5771" y="403"/>
                </a:moveTo>
                <a:lnTo>
                  <a:pt x="4" y="417"/>
                </a:lnTo>
                <a:lnTo>
                  <a:pt x="0" y="24"/>
                </a:lnTo>
                <a:cubicBezTo>
                  <a:pt x="369" y="0"/>
                  <a:pt x="1255" y="261"/>
                  <a:pt x="2218" y="272"/>
                </a:cubicBezTo>
                <a:cubicBezTo>
                  <a:pt x="3181" y="283"/>
                  <a:pt x="5186" y="69"/>
                  <a:pt x="5778" y="91"/>
                </a:cubicBezTo>
                <a:lnTo>
                  <a:pt x="5771" y="403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11053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7813" y="6497638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94500" y="6497638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7BCE606-EDDC-4414-A5F3-76F6DA9FE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22"/>
          <p:cNvGrpSpPr>
            <a:grpSpLocks/>
          </p:cNvGrpSpPr>
          <p:nvPr/>
        </p:nvGrpSpPr>
        <p:grpSpPr bwMode="auto">
          <a:xfrm>
            <a:off x="7696200" y="5192713"/>
            <a:ext cx="1236663" cy="1439862"/>
            <a:chOff x="3107" y="1003"/>
            <a:chExt cx="2495" cy="2903"/>
          </a:xfrm>
        </p:grpSpPr>
        <p:grpSp>
          <p:nvGrpSpPr>
            <p:cNvPr id="1032" name="Group 113"/>
            <p:cNvGrpSpPr>
              <a:grpSpLocks/>
            </p:cNvGrpSpPr>
            <p:nvPr userDrawn="1"/>
          </p:nvGrpSpPr>
          <p:grpSpPr bwMode="auto">
            <a:xfrm>
              <a:off x="3107" y="2001"/>
              <a:ext cx="1905" cy="1905"/>
              <a:chOff x="1655" y="3067"/>
              <a:chExt cx="975" cy="975"/>
            </a:xfrm>
          </p:grpSpPr>
          <p:sp>
            <p:nvSpPr>
              <p:cNvPr id="1138" name="AutoShape 114"/>
              <p:cNvSpPr>
                <a:spLocks noChangeArrowheads="1"/>
              </p:cNvSpPr>
              <p:nvPr userDrawn="1"/>
            </p:nvSpPr>
            <p:spPr bwMode="auto">
              <a:xfrm>
                <a:off x="1655" y="3067"/>
                <a:ext cx="975" cy="975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139" name="AutoShape 115"/>
              <p:cNvSpPr>
                <a:spLocks noChangeArrowheads="1"/>
              </p:cNvSpPr>
              <p:nvPr userDrawn="1"/>
            </p:nvSpPr>
            <p:spPr bwMode="auto">
              <a:xfrm>
                <a:off x="1868" y="3280"/>
                <a:ext cx="549" cy="549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cs-CZ"/>
              </a:p>
            </p:txBody>
          </p:sp>
        </p:grpSp>
        <p:grpSp>
          <p:nvGrpSpPr>
            <p:cNvPr id="1033" name="Group 116"/>
            <p:cNvGrpSpPr>
              <a:grpSpLocks/>
            </p:cNvGrpSpPr>
            <p:nvPr userDrawn="1"/>
          </p:nvGrpSpPr>
          <p:grpSpPr bwMode="auto">
            <a:xfrm>
              <a:off x="4921" y="2228"/>
              <a:ext cx="567" cy="567"/>
              <a:chOff x="1655" y="3067"/>
              <a:chExt cx="975" cy="975"/>
            </a:xfrm>
          </p:grpSpPr>
          <p:sp>
            <p:nvSpPr>
              <p:cNvPr id="1141" name="AutoShape 117"/>
              <p:cNvSpPr>
                <a:spLocks noChangeArrowheads="1"/>
              </p:cNvSpPr>
              <p:nvPr userDrawn="1"/>
            </p:nvSpPr>
            <p:spPr bwMode="auto">
              <a:xfrm>
                <a:off x="1653" y="3068"/>
                <a:ext cx="975" cy="974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142" name="AutoShape 118"/>
              <p:cNvSpPr>
                <a:spLocks noChangeArrowheads="1"/>
              </p:cNvSpPr>
              <p:nvPr userDrawn="1"/>
            </p:nvSpPr>
            <p:spPr bwMode="auto">
              <a:xfrm>
                <a:off x="1868" y="3283"/>
                <a:ext cx="545" cy="545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619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cs-CZ"/>
              </a:p>
            </p:txBody>
          </p:sp>
        </p:grpSp>
        <p:grpSp>
          <p:nvGrpSpPr>
            <p:cNvPr id="1034" name="Group 119"/>
            <p:cNvGrpSpPr>
              <a:grpSpLocks/>
            </p:cNvGrpSpPr>
            <p:nvPr userDrawn="1"/>
          </p:nvGrpSpPr>
          <p:grpSpPr bwMode="auto">
            <a:xfrm>
              <a:off x="4309" y="1003"/>
              <a:ext cx="1293" cy="1293"/>
              <a:chOff x="1655" y="3067"/>
              <a:chExt cx="975" cy="975"/>
            </a:xfrm>
          </p:grpSpPr>
          <p:sp>
            <p:nvSpPr>
              <p:cNvPr id="1144" name="AutoShape 120"/>
              <p:cNvSpPr>
                <a:spLocks noChangeArrowheads="1"/>
              </p:cNvSpPr>
              <p:nvPr userDrawn="1"/>
            </p:nvSpPr>
            <p:spPr bwMode="auto">
              <a:xfrm>
                <a:off x="1654" y="3067"/>
                <a:ext cx="976" cy="975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145" name="AutoShape 121"/>
              <p:cNvSpPr>
                <a:spLocks noChangeArrowheads="1"/>
              </p:cNvSpPr>
              <p:nvPr userDrawn="1"/>
            </p:nvSpPr>
            <p:spPr bwMode="auto">
              <a:xfrm>
                <a:off x="1867" y="3279"/>
                <a:ext cx="551" cy="550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cs-CZ"/>
              </a:p>
            </p:txBody>
          </p:sp>
        </p:grpSp>
      </p:grpSp>
      <p:sp>
        <p:nvSpPr>
          <p:cNvPr id="1031" name="AutoShap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91513" cy="4176712"/>
          </a:xfrm>
          <a:prstGeom prst="roundRect">
            <a:avLst>
              <a:gd name="adj" fmla="val 16667"/>
            </a:avLst>
          </a:prstGeom>
          <a:solidFill>
            <a:schemeClr val="tx2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533400" indent="-5334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q"/>
        <a:tabLst>
          <a:tab pos="981075" algn="l"/>
        </a:tabLs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158875" indent="-4460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981075" algn="l"/>
        </a:tabLst>
        <a:defRPr sz="2800">
          <a:solidFill>
            <a:schemeClr val="tx1"/>
          </a:solidFill>
          <a:latin typeface="+mn-lt"/>
          <a:cs typeface="+mn-cs"/>
        </a:defRPr>
      </a:lvl2pPr>
      <a:lvl3pPr marL="1703388" indent="31750" algn="l" rtl="0" eaLnBrk="0" fontAlgn="base" hangingPunct="0">
        <a:spcBef>
          <a:spcPct val="20000"/>
        </a:spcBef>
        <a:spcAft>
          <a:spcPct val="0"/>
        </a:spcAft>
        <a:buChar char="•"/>
        <a:tabLst>
          <a:tab pos="981075" algn="l"/>
        </a:tabLst>
        <a:defRPr sz="2400">
          <a:solidFill>
            <a:schemeClr val="tx1"/>
          </a:solidFill>
          <a:latin typeface="+mn-lt"/>
          <a:cs typeface="+mn-cs"/>
        </a:defRPr>
      </a:lvl3pPr>
      <a:lvl4pPr marL="2143125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981075" algn="l"/>
        </a:tabLst>
        <a:defRPr sz="2000">
          <a:solidFill>
            <a:schemeClr val="tx1"/>
          </a:solidFill>
          <a:latin typeface="+mn-lt"/>
          <a:cs typeface="+mn-cs"/>
        </a:defRPr>
      </a:lvl4pPr>
      <a:lvl5pPr marL="2551113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981075" algn="l"/>
        </a:tabLst>
        <a:defRPr sz="2000">
          <a:solidFill>
            <a:schemeClr val="tx1"/>
          </a:solidFill>
          <a:latin typeface="+mn-lt"/>
          <a:cs typeface="+mn-cs"/>
        </a:defRPr>
      </a:lvl5pPr>
      <a:lvl6pPr marL="3008313" indent="-228600" algn="l" rtl="0" fontAlgn="base">
        <a:spcBef>
          <a:spcPct val="20000"/>
        </a:spcBef>
        <a:spcAft>
          <a:spcPct val="0"/>
        </a:spcAft>
        <a:buChar char="»"/>
        <a:tabLst>
          <a:tab pos="981075" algn="l"/>
        </a:tabLst>
        <a:defRPr sz="2000">
          <a:solidFill>
            <a:schemeClr val="tx1"/>
          </a:solidFill>
          <a:latin typeface="+mn-lt"/>
          <a:cs typeface="+mn-cs"/>
        </a:defRPr>
      </a:lvl6pPr>
      <a:lvl7pPr marL="3465513" indent="-228600" algn="l" rtl="0" fontAlgn="base">
        <a:spcBef>
          <a:spcPct val="20000"/>
        </a:spcBef>
        <a:spcAft>
          <a:spcPct val="0"/>
        </a:spcAft>
        <a:buChar char="»"/>
        <a:tabLst>
          <a:tab pos="981075" algn="l"/>
        </a:tabLst>
        <a:defRPr sz="2000">
          <a:solidFill>
            <a:schemeClr val="tx1"/>
          </a:solidFill>
          <a:latin typeface="+mn-lt"/>
          <a:cs typeface="+mn-cs"/>
        </a:defRPr>
      </a:lvl7pPr>
      <a:lvl8pPr marL="3922713" indent="-228600" algn="l" rtl="0" fontAlgn="base">
        <a:spcBef>
          <a:spcPct val="20000"/>
        </a:spcBef>
        <a:spcAft>
          <a:spcPct val="0"/>
        </a:spcAft>
        <a:buChar char="»"/>
        <a:tabLst>
          <a:tab pos="981075" algn="l"/>
        </a:tabLst>
        <a:defRPr sz="2000">
          <a:solidFill>
            <a:schemeClr val="tx1"/>
          </a:solidFill>
          <a:latin typeface="+mn-lt"/>
          <a:cs typeface="+mn-cs"/>
        </a:defRPr>
      </a:lvl8pPr>
      <a:lvl9pPr marL="4379913" indent="-228600" algn="l" rtl="0" fontAlgn="base">
        <a:spcBef>
          <a:spcPct val="20000"/>
        </a:spcBef>
        <a:spcAft>
          <a:spcPct val="0"/>
        </a:spcAft>
        <a:buChar char="»"/>
        <a:tabLst>
          <a:tab pos="981075" algn="l"/>
        </a:tabLs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zdrojak.root.cz/serialy/webdesigneruv-pruvodce-po-html5" TargetMode="External"/><Relationship Id="rId2" Type="http://schemas.openxmlformats.org/officeDocument/2006/relationships/hyperlink" Target="http://www.w3.org/TR/html5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nterval.cz/clanky/seznameni-s-html-5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ripwiremagazine.com/2012/03/html5-examples-tutorials.html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skynet.be/mgueury/mozilla/" TargetMode="External"/><Relationship Id="rId2" Type="http://schemas.openxmlformats.org/officeDocument/2006/relationships/hyperlink" Target="http://validator.w3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tidy.sourceforge.net/" TargetMode="External"/><Relationship Id="rId4" Type="http://schemas.openxmlformats.org/officeDocument/2006/relationships/hyperlink" Target="https://addons.mozilla.org/cs/firefox/addon/6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ss3generator.com/" TargetMode="External"/><Relationship Id="rId2" Type="http://schemas.openxmlformats.org/officeDocument/2006/relationships/hyperlink" Target="http://www.w3schools.com/css3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skola.citace.com/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ripts.com/java-scripts/" TargetMode="External"/><Relationship Id="rId2" Type="http://schemas.openxmlformats.org/officeDocument/2006/relationships/hyperlink" Target="http://javascript.internet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java.tatousek.cz/" TargetMode="External"/><Relationship Id="rId5" Type="http://schemas.openxmlformats.org/officeDocument/2006/relationships/hyperlink" Target="http://www.hotscripts.com/JavaScript" TargetMode="External"/><Relationship Id="rId4" Type="http://schemas.openxmlformats.org/officeDocument/2006/relationships/hyperlink" Target="http://www.javascript.com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cssglobe.com/articles/tagclouds/index3.html" TargetMode="External"/><Relationship Id="rId3" Type="http://schemas.openxmlformats.org/officeDocument/2006/relationships/hyperlink" Target="http://banjoeden.com/letiste/zivot.php?" TargetMode="External"/><Relationship Id="rId7" Type="http://schemas.openxmlformats.org/officeDocument/2006/relationships/hyperlink" Target="http://www.dbachrach.com/blog/wp-content/uploads/2007/04/SpotlightSearch/index.html" TargetMode="External"/><Relationship Id="rId2" Type="http://schemas.openxmlformats.org/officeDocument/2006/relationships/hyperlink" Target="http://coffeescripter.com/code/ad-gallery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3.amazonaws.com/buildinternet/live-tutorials/sliding-boxes/index.htm" TargetMode="External"/><Relationship Id="rId5" Type="http://schemas.openxmlformats.org/officeDocument/2006/relationships/hyperlink" Target="http://demo.marcofolio.net/polaroid_photo_viewer/" TargetMode="External"/><Relationship Id="rId10" Type="http://schemas.openxmlformats.org/officeDocument/2006/relationships/hyperlink" Target="http://www.nickstakenburg.com/projects/starbox/" TargetMode="External"/><Relationship Id="rId4" Type="http://schemas.openxmlformats.org/officeDocument/2006/relationships/hyperlink" Target="http://www.ped.muni.cz/wlib/neweb/index.php" TargetMode="External"/><Relationship Id="rId9" Type="http://schemas.openxmlformats.org/officeDocument/2006/relationships/hyperlink" Target="http://joomlicious.com/mootable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rek.com/" TargetMode="External"/><Relationship Id="rId2" Type="http://schemas.openxmlformats.org/officeDocument/2006/relationships/hyperlink" Target="http://disney.go.com/fairies/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tscripts.com/PHP/index.html" TargetMode="External"/><Relationship Id="rId7" Type="http://schemas.openxmlformats.org/officeDocument/2006/relationships/hyperlink" Target="http://interval.cz/vyvoj-aplikaci/php" TargetMode="External"/><Relationship Id="rId2" Type="http://schemas.openxmlformats.org/officeDocument/2006/relationships/hyperlink" Target="http://www.php.net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uilder.cz/" TargetMode="External"/><Relationship Id="rId5" Type="http://schemas.openxmlformats.org/officeDocument/2006/relationships/hyperlink" Target="http://www.scriptsbank.com/" TargetMode="External"/><Relationship Id="rId4" Type="http://schemas.openxmlformats.org/officeDocument/2006/relationships/hyperlink" Target="http://www.phpbuilder.com/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barchiv.cz/generator/dc.php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phil.muni.cz/adssru?version=1.1&amp;operation=searchRetrieve&amp;maximumRecords=1&amp;query=RSS" TargetMode="External"/><Relationship Id="rId2" Type="http://schemas.openxmlformats.org/officeDocument/2006/relationships/hyperlink" Target="http://skola.citace.com/eknihy.xml" TargetMode="Externa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barchiv.cz/generator/dc.php" TargetMode="Externa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s.muni.cz/dublin_core" TargetMode="External"/><Relationship Id="rId2" Type="http://schemas.openxmlformats.org/officeDocument/2006/relationships/hyperlink" Target="http://www.dublincore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webarchiv.cz/generator/dc_generator.php" TargetMode="External"/><Relationship Id="rId4" Type="http://schemas.openxmlformats.org/officeDocument/2006/relationships/hyperlink" Target="http://www.ukoln.ac.uk/cgi-bin/dcdot.pl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omenabled.org/developers/syndication/" TargetMode="External"/><Relationship Id="rId2" Type="http://schemas.openxmlformats.org/officeDocument/2006/relationships/hyperlink" Target="http://servis.idnes.cz/rss.asp?c=zpravodaj" TargetMode="Externa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microformats.org/" TargetMode="External"/><Relationship Id="rId2" Type="http://schemas.openxmlformats.org/officeDocument/2006/relationships/hyperlink" Target="http://microformats.org/code/hcard/creator" TargetMode="Externa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http://www.facebook.com/" TargetMode="External"/><Relationship Id="rId18" Type="http://schemas.openxmlformats.org/officeDocument/2006/relationships/image" Target="../media/image17.png"/><Relationship Id="rId3" Type="http://schemas.openxmlformats.org/officeDocument/2006/relationships/image" Target="../media/image9.jpeg"/><Relationship Id="rId21" Type="http://schemas.openxmlformats.org/officeDocument/2006/relationships/image" Target="../media/image19.png"/><Relationship Id="rId7" Type="http://schemas.openxmlformats.org/officeDocument/2006/relationships/hyperlink" Target="http://delicious.com/" TargetMode="External"/><Relationship Id="rId12" Type="http://schemas.openxmlformats.org/officeDocument/2006/relationships/image" Target="../media/image14.png"/><Relationship Id="rId17" Type="http://schemas.openxmlformats.org/officeDocument/2006/relationships/hyperlink" Target="http://www.last.fm/" TargetMode="External"/><Relationship Id="rId2" Type="http://schemas.openxmlformats.org/officeDocument/2006/relationships/hyperlink" Target="http://wikipedia.org/" TargetMode="External"/><Relationship Id="rId16" Type="http://schemas.openxmlformats.org/officeDocument/2006/relationships/image" Target="../media/image16.png"/><Relationship Id="rId20" Type="http://schemas.openxmlformats.org/officeDocument/2006/relationships/hyperlink" Target="http://www.blogger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hyperlink" Target="http://www.myspace.com/" TargetMode="External"/><Relationship Id="rId5" Type="http://schemas.openxmlformats.org/officeDocument/2006/relationships/hyperlink" Target="http://www.flickr.com/" TargetMode="External"/><Relationship Id="rId15" Type="http://schemas.openxmlformats.org/officeDocument/2006/relationships/hyperlink" Target="google.com" TargetMode="External"/><Relationship Id="rId23" Type="http://schemas.openxmlformats.org/officeDocument/2006/relationships/image" Target="../media/image20.png"/><Relationship Id="rId10" Type="http://schemas.openxmlformats.org/officeDocument/2006/relationships/image" Target="../media/image13.png"/><Relationship Id="rId19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hyperlink" Target="citeulike.org" TargetMode="External"/><Relationship Id="rId14" Type="http://schemas.openxmlformats.org/officeDocument/2006/relationships/image" Target="../media/image15.png"/><Relationship Id="rId22" Type="http://schemas.openxmlformats.org/officeDocument/2006/relationships/hyperlink" Target="http://www.webnode.cz/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2web20.net/" TargetMode="Externa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mailto:krcal@fss.muni.cz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86188" y="4508500"/>
            <a:ext cx="4962525" cy="1081088"/>
          </a:xfrm>
        </p:spPr>
        <p:txBody>
          <a:bodyPr/>
          <a:lstStyle/>
          <a:p>
            <a:pPr eaLnBrk="1" hangingPunct="1"/>
            <a:r>
              <a:rPr lang="cs-CZ" sz="2800" b="1" dirty="0" smtClean="0"/>
              <a:t>8. </a:t>
            </a:r>
            <a:r>
              <a:rPr lang="cs-CZ" sz="2800" b="1" dirty="0" smtClean="0"/>
              <a:t>Webové technologie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588125" y="5516563"/>
            <a:ext cx="2159000" cy="3603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alpha val="7097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>
              <a:lnSpc>
                <a:spcPct val="110000"/>
              </a:lnSpc>
            </a:pPr>
            <a:r>
              <a:rPr lang="cs-CZ" sz="1600" b="0" smtClean="0"/>
              <a:t>Martin Krčál 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859338" y="6237288"/>
            <a:ext cx="381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011863" y="6394450"/>
            <a:ext cx="27352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200" dirty="0"/>
              <a:t>Brno, KISK FF MU, </a:t>
            </a:r>
            <a:r>
              <a:rPr lang="cs-CZ" sz="1200" dirty="0" smtClean="0"/>
              <a:t>17.4.2013</a:t>
            </a:r>
            <a:endParaRPr lang="cs-CZ" sz="1200" dirty="0"/>
          </a:p>
        </p:txBody>
      </p:sp>
      <p:pic>
        <p:nvPicPr>
          <p:cNvPr id="3080" name="Picture 8" descr="OPVK_MU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5703888"/>
            <a:ext cx="4681537" cy="89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538163" y="620713"/>
            <a:ext cx="4321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cs-CZ" sz="2000" b="1"/>
              <a:t>Kurz pro studenty oboru </a:t>
            </a:r>
          </a:p>
          <a:p>
            <a:pPr>
              <a:spcBef>
                <a:spcPct val="20000"/>
              </a:spcBef>
            </a:pPr>
            <a:r>
              <a:rPr lang="cs-CZ" sz="2000" b="1"/>
              <a:t>Informační studia a knihovnictví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Základní rozdíly mezi HTML 4.01</a:t>
            </a:r>
            <a:br>
              <a:rPr lang="cs-CZ" sz="3200" smtClean="0"/>
            </a:br>
            <a:r>
              <a:rPr lang="cs-CZ" sz="3200" smtClean="0"/>
              <a:t>a XHTML 1.0</a:t>
            </a:r>
          </a:p>
        </p:txBody>
      </p:sp>
      <p:sp>
        <p:nvSpPr>
          <p:cNvPr id="289795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en-US" smtClean="0"/>
              <a:t>hodnot</a:t>
            </a:r>
            <a:r>
              <a:rPr lang="cs-CZ" smtClean="0"/>
              <a:t>y atributů se píší do uvozovek</a:t>
            </a:r>
          </a:p>
        </p:txBody>
      </p:sp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1042988" y="3284538"/>
            <a:ext cx="612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200">
                <a:sym typeface="Wingdings" pitchFamily="2" charset="2"/>
              </a:rPr>
              <a:t></a:t>
            </a:r>
            <a:r>
              <a:rPr lang="en-US" sz="2800"/>
              <a:t> &lt;</a:t>
            </a:r>
            <a:r>
              <a:rPr lang="cs-CZ" sz="2800"/>
              <a:t>a href=</a:t>
            </a:r>
            <a:r>
              <a:rPr lang="en-US" sz="2800"/>
              <a:t>“index.php”&gt;odkaz&lt;/a&gt;</a:t>
            </a:r>
            <a:endParaRPr lang="cs-CZ" sz="2800"/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1042988" y="4076700"/>
            <a:ext cx="612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200">
                <a:sym typeface="Wingdings" pitchFamily="2" charset="2"/>
              </a:rPr>
              <a:t></a:t>
            </a:r>
            <a:r>
              <a:rPr lang="cs-CZ" sz="2800">
                <a:sym typeface="Wingdings" pitchFamily="2" charset="2"/>
              </a:rPr>
              <a:t> </a:t>
            </a:r>
            <a:r>
              <a:rPr lang="en-US" sz="2800"/>
              <a:t>&lt;</a:t>
            </a:r>
            <a:r>
              <a:rPr lang="cs-CZ" sz="2800"/>
              <a:t>a href=</a:t>
            </a:r>
            <a:r>
              <a:rPr lang="en-US" sz="2800"/>
              <a:t>‘index.php’&gt;odkaz&lt;/a&gt;</a:t>
            </a:r>
            <a:endParaRPr lang="cs-CZ" sz="2800"/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1042988" y="4868863"/>
            <a:ext cx="73453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200">
                <a:sym typeface="Wingdings" pitchFamily="2" charset="2"/>
              </a:rPr>
              <a:t></a:t>
            </a:r>
            <a:r>
              <a:rPr lang="en-US" sz="2800"/>
              <a:t> &lt;a href=index.php&gt;odkaz&lt;/a&gt;</a:t>
            </a:r>
            <a:endParaRPr lang="cs-CZ" sz="28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6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" dur="1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2" grpId="0"/>
      <p:bldP spid="160772" grpId="1"/>
      <p:bldP spid="160773" grpId="0"/>
      <p:bldP spid="160773" grpId="1"/>
      <p:bldP spid="160774" grpId="0"/>
      <p:bldP spid="16077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Základní rozdíly mezi HTML 4.01</a:t>
            </a:r>
            <a:br>
              <a:rPr lang="cs-CZ" sz="3200" smtClean="0"/>
            </a:br>
            <a:r>
              <a:rPr lang="cs-CZ" sz="3200" smtClean="0"/>
              <a:t>a XHTML 1.0</a:t>
            </a:r>
          </a:p>
        </p:txBody>
      </p:sp>
      <p:sp>
        <p:nvSpPr>
          <p:cNvPr id="290819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en-US" smtClean="0"/>
              <a:t>tag</a:t>
            </a:r>
            <a:r>
              <a:rPr lang="cs-CZ" smtClean="0"/>
              <a:t>y a atributy se píší malým písmenem</a:t>
            </a:r>
          </a:p>
        </p:txBody>
      </p:sp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1042988" y="3284538"/>
            <a:ext cx="612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200">
                <a:sym typeface="Wingdings" pitchFamily="2" charset="2"/>
              </a:rPr>
              <a:t></a:t>
            </a:r>
            <a:r>
              <a:rPr lang="en-US" sz="2800"/>
              <a:t> &lt;</a:t>
            </a:r>
            <a:r>
              <a:rPr lang="cs-CZ" sz="2800"/>
              <a:t>A HREF=</a:t>
            </a:r>
            <a:r>
              <a:rPr lang="en-US" sz="2800"/>
              <a:t>“index.php”&gt;odkaz&lt;/</a:t>
            </a:r>
            <a:r>
              <a:rPr lang="cs-CZ" sz="2800"/>
              <a:t>A</a:t>
            </a:r>
            <a:r>
              <a:rPr lang="en-US" sz="2800"/>
              <a:t>&gt;</a:t>
            </a:r>
            <a:endParaRPr lang="cs-CZ" sz="2800"/>
          </a:p>
        </p:txBody>
      </p:sp>
      <p:sp>
        <p:nvSpPr>
          <p:cNvPr id="161797" name="Text Box 5"/>
          <p:cNvSpPr txBox="1">
            <a:spLocks noChangeArrowheads="1"/>
          </p:cNvSpPr>
          <p:nvPr/>
        </p:nvSpPr>
        <p:spPr bwMode="auto">
          <a:xfrm>
            <a:off x="1042988" y="4076700"/>
            <a:ext cx="612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200">
                <a:sym typeface="Wingdings" pitchFamily="2" charset="2"/>
              </a:rPr>
              <a:t></a:t>
            </a:r>
            <a:r>
              <a:rPr lang="cs-CZ" sz="2800">
                <a:sym typeface="Wingdings" pitchFamily="2" charset="2"/>
              </a:rPr>
              <a:t> </a:t>
            </a:r>
            <a:r>
              <a:rPr lang="en-US" sz="2800"/>
              <a:t>&lt;</a:t>
            </a:r>
            <a:r>
              <a:rPr lang="cs-CZ" sz="2800"/>
              <a:t>a href=</a:t>
            </a:r>
            <a:r>
              <a:rPr lang="en-US" sz="2800"/>
              <a:t>“</a:t>
            </a:r>
            <a:r>
              <a:rPr lang="cs-CZ" sz="2800"/>
              <a:t>INDEX</a:t>
            </a:r>
            <a:r>
              <a:rPr lang="en-US" sz="2800"/>
              <a:t>.</a:t>
            </a:r>
            <a:r>
              <a:rPr lang="cs-CZ" sz="2800"/>
              <a:t>PHP</a:t>
            </a:r>
            <a:r>
              <a:rPr lang="en-US" sz="2800"/>
              <a:t>”&gt;odkaz&lt;/a&gt;</a:t>
            </a:r>
            <a:endParaRPr lang="cs-CZ" sz="2800"/>
          </a:p>
        </p:txBody>
      </p:sp>
      <p:sp>
        <p:nvSpPr>
          <p:cNvPr id="161798" name="Text Box 6"/>
          <p:cNvSpPr txBox="1">
            <a:spLocks noChangeArrowheads="1"/>
          </p:cNvSpPr>
          <p:nvPr/>
        </p:nvSpPr>
        <p:spPr bwMode="auto">
          <a:xfrm>
            <a:off x="1042988" y="4868863"/>
            <a:ext cx="73453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200">
                <a:sym typeface="Wingdings" pitchFamily="2" charset="2"/>
              </a:rPr>
              <a:t></a:t>
            </a:r>
            <a:r>
              <a:rPr lang="en-US" sz="2800"/>
              <a:t> &lt;a href=index.php&gt;odkaz&lt;/a&gt;</a:t>
            </a:r>
            <a:endParaRPr lang="cs-CZ" sz="28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6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" dur="1000" fill="hold"/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6" grpId="0"/>
      <p:bldP spid="161796" grpId="1"/>
      <p:bldP spid="161797" grpId="0"/>
      <p:bldP spid="161797" grpId="1"/>
      <p:bldP spid="161798" grpId="0"/>
      <p:bldP spid="16179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Základní rozdíly mezi HTML 4.01</a:t>
            </a:r>
            <a:br>
              <a:rPr lang="cs-CZ" sz="3200" smtClean="0"/>
            </a:br>
            <a:r>
              <a:rPr lang="cs-CZ" sz="3200" smtClean="0"/>
              <a:t>a XHTML 1.0</a:t>
            </a:r>
          </a:p>
        </p:txBody>
      </p:sp>
      <p:sp>
        <p:nvSpPr>
          <p:cNvPr id="291843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en-US" smtClean="0"/>
              <a:t>kr</a:t>
            </a:r>
            <a:r>
              <a:rPr lang="cs-CZ" smtClean="0"/>
              <a:t>ácení atributů</a:t>
            </a:r>
          </a:p>
        </p:txBody>
      </p:sp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1042988" y="3429000"/>
            <a:ext cx="612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200">
                <a:sym typeface="Wingdings" pitchFamily="2" charset="2"/>
              </a:rPr>
              <a:t></a:t>
            </a:r>
            <a:r>
              <a:rPr lang="en-US" sz="2800"/>
              <a:t> &lt;</a:t>
            </a:r>
            <a:r>
              <a:rPr lang="cs-CZ" sz="2800"/>
              <a:t>option</a:t>
            </a:r>
            <a:r>
              <a:rPr lang="en-US" sz="2800"/>
              <a:t> disabled&gt;&lt;/</a:t>
            </a:r>
            <a:r>
              <a:rPr lang="cs-CZ" sz="2800"/>
              <a:t>option</a:t>
            </a:r>
            <a:r>
              <a:rPr lang="en-US" sz="2800"/>
              <a:t>&gt;</a:t>
            </a:r>
            <a:endParaRPr lang="cs-CZ" sz="2800"/>
          </a:p>
        </p:txBody>
      </p:sp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1042988" y="4710113"/>
            <a:ext cx="78501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200">
                <a:sym typeface="Wingdings" pitchFamily="2" charset="2"/>
              </a:rPr>
              <a:t></a:t>
            </a:r>
            <a:r>
              <a:rPr lang="cs-CZ" sz="2800">
                <a:sym typeface="Wingdings" pitchFamily="2" charset="2"/>
              </a:rPr>
              <a:t> </a:t>
            </a:r>
            <a:r>
              <a:rPr lang="en-US" sz="2800"/>
              <a:t>&lt;option</a:t>
            </a:r>
            <a:r>
              <a:rPr lang="cs-CZ" sz="2800"/>
              <a:t> disabled=</a:t>
            </a:r>
            <a:r>
              <a:rPr lang="en-US" sz="2800"/>
              <a:t>“disabled”&gt;&lt;/option&gt;</a:t>
            </a:r>
            <a:endParaRPr lang="cs-CZ" sz="28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" dur="10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0" grpId="0"/>
      <p:bldP spid="162820" grpId="1"/>
      <p:bldP spid="162821" grpId="0"/>
      <p:bldP spid="16282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Základní rozdíly mezi </a:t>
            </a:r>
            <a:br>
              <a:rPr lang="cs-CZ" sz="3200" smtClean="0"/>
            </a:br>
            <a:r>
              <a:rPr lang="en-US" sz="3200" smtClean="0"/>
              <a:t>X</a:t>
            </a:r>
            <a:r>
              <a:rPr lang="cs-CZ" sz="3200" smtClean="0"/>
              <a:t>HTML 1.0 Strict a XHTML 1.1</a:t>
            </a:r>
          </a:p>
        </p:txBody>
      </p:sp>
      <p:sp>
        <p:nvSpPr>
          <p:cNvPr id="292867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en-US" smtClean="0"/>
              <a:t>nov</a:t>
            </a:r>
            <a:r>
              <a:rPr lang="cs-CZ" smtClean="0"/>
              <a:t>ý atribut </a:t>
            </a:r>
            <a:r>
              <a:rPr lang="cs-CZ" i="1" smtClean="0"/>
              <a:t>id </a:t>
            </a:r>
            <a:r>
              <a:rPr lang="cs-CZ" smtClean="0"/>
              <a:t>nahradil původní</a:t>
            </a:r>
            <a:r>
              <a:rPr lang="cs-CZ" i="1" smtClean="0"/>
              <a:t> name</a:t>
            </a:r>
          </a:p>
          <a:p>
            <a:pPr eaLnBrk="1" hangingPunct="1">
              <a:tabLst/>
            </a:pPr>
            <a:r>
              <a:rPr lang="cs-CZ" smtClean="0"/>
              <a:t>u všech tagů odstraněn tag lang a nahrazen xml:lang</a:t>
            </a:r>
          </a:p>
          <a:p>
            <a:pPr eaLnBrk="1" hangingPunct="1">
              <a:tabLst/>
            </a:pPr>
            <a:r>
              <a:rPr lang="cs-CZ" smtClean="0"/>
              <a:t>přidána kolekce ruby 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definice zkratek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definice výslovnosti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HTML 5.0 - nová budoucnost?</a:t>
            </a:r>
          </a:p>
        </p:txBody>
      </p:sp>
      <p:sp>
        <p:nvSpPr>
          <p:cNvPr id="293891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z="2800" dirty="0" smtClean="0"/>
              <a:t>7.3.2007 - vytvořena pracovní skupina HTML</a:t>
            </a:r>
          </a:p>
          <a:p>
            <a:pPr eaLnBrk="1" hangingPunct="1">
              <a:tabLst/>
            </a:pPr>
            <a:r>
              <a:rPr lang="cs-CZ" sz="2800" dirty="0" smtClean="0"/>
              <a:t>založeno na Web </a:t>
            </a:r>
            <a:r>
              <a:rPr lang="cs-CZ" sz="2800" dirty="0" err="1" smtClean="0"/>
              <a:t>Applications</a:t>
            </a:r>
            <a:r>
              <a:rPr lang="cs-CZ" sz="2800" dirty="0" smtClean="0"/>
              <a:t> 1.0 a Web </a:t>
            </a:r>
            <a:r>
              <a:rPr lang="cs-CZ" sz="2800" dirty="0" err="1" smtClean="0"/>
              <a:t>Forms</a:t>
            </a:r>
            <a:r>
              <a:rPr lang="cs-CZ" sz="2800" dirty="0" smtClean="0"/>
              <a:t> 2.0 z iniciativy WHATWG</a:t>
            </a:r>
          </a:p>
          <a:p>
            <a:pPr eaLnBrk="1" hangingPunct="1">
              <a:tabLst/>
            </a:pPr>
            <a:r>
              <a:rPr lang="cs-CZ" sz="2800" dirty="0" smtClean="0"/>
              <a:t>odkazy</a:t>
            </a:r>
          </a:p>
          <a:p>
            <a:pPr marL="1082675" lvl="1" indent="-369888" eaLnBrk="1" hangingPunct="1">
              <a:tabLst/>
            </a:pPr>
            <a:r>
              <a:rPr lang="cs-CZ" sz="1800" dirty="0" smtClean="0">
                <a:hlinkClick r:id="rId2"/>
              </a:rPr>
              <a:t>http://www.w3.org/TR/html5</a:t>
            </a:r>
            <a:r>
              <a:rPr lang="cs-CZ" sz="1800" dirty="0" smtClean="0"/>
              <a:t> - specifikace</a:t>
            </a:r>
          </a:p>
          <a:p>
            <a:pPr marL="1082675" lvl="1" indent="-369888" eaLnBrk="1" hangingPunct="1">
              <a:tabLst/>
            </a:pPr>
            <a:r>
              <a:rPr lang="cs-CZ" sz="1800" dirty="0" smtClean="0">
                <a:hlinkClick r:id="rId3"/>
              </a:rPr>
              <a:t>http://www.html5.cz/</a:t>
            </a:r>
            <a:r>
              <a:rPr lang="cs-CZ" sz="1800" dirty="0" smtClean="0"/>
              <a:t> - </a:t>
            </a:r>
            <a:r>
              <a:rPr lang="cs-CZ" sz="1800" dirty="0" err="1" smtClean="0"/>
              <a:t>agregátor</a:t>
            </a:r>
            <a:endParaRPr lang="cs-CZ" sz="1800" dirty="0" smtClean="0">
              <a:hlinkClick r:id="rId3"/>
            </a:endParaRPr>
          </a:p>
          <a:p>
            <a:pPr marL="1082675" lvl="1" indent="-369888" eaLnBrk="1" hangingPunct="1">
              <a:tabLst/>
            </a:pPr>
            <a:r>
              <a:rPr lang="cs-CZ" sz="1800" dirty="0" smtClean="0">
                <a:hlinkClick r:id="rId3"/>
              </a:rPr>
              <a:t>http://zdrojak.root.cz/serialy/webdesigneruv-pruvodce-po-html5</a:t>
            </a:r>
            <a:endParaRPr lang="cs-CZ" sz="1800" dirty="0" smtClean="0"/>
          </a:p>
          <a:p>
            <a:pPr marL="1082675" lvl="1" indent="-369888" eaLnBrk="1" hangingPunct="1">
              <a:tabLst/>
            </a:pPr>
            <a:r>
              <a:rPr lang="cs-CZ" sz="1800" dirty="0" smtClean="0">
                <a:hlinkClick r:id="rId4"/>
              </a:rPr>
              <a:t>http://interval.cz/clanky/seznameni-s-html-5</a:t>
            </a:r>
            <a:r>
              <a:rPr lang="cs-CZ" sz="2400" dirty="0" smtClean="0"/>
              <a:t> </a:t>
            </a:r>
            <a:r>
              <a:rPr lang="cs-CZ" sz="1800" dirty="0" smtClean="0"/>
              <a:t> </a:t>
            </a:r>
          </a:p>
          <a:p>
            <a:pPr marL="1082675" lvl="1" indent="-369888" eaLnBrk="1" hangingPunct="1">
              <a:tabLst/>
            </a:pPr>
            <a:endParaRPr lang="cs-CZ" sz="18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HTML 5.0</a:t>
            </a:r>
          </a:p>
        </p:txBody>
      </p:sp>
      <p:sp>
        <p:nvSpPr>
          <p:cNvPr id="294915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916113"/>
            <a:ext cx="8291513" cy="4392612"/>
          </a:xfrm>
        </p:spPr>
        <p:txBody>
          <a:bodyPr/>
          <a:lstStyle/>
          <a:p>
            <a:pPr eaLnBrk="1" hangingPunct="1">
              <a:tabLst/>
            </a:pPr>
            <a:r>
              <a:rPr lang="cs-CZ" dirty="0" smtClean="0"/>
              <a:t>podpora </a:t>
            </a:r>
            <a:r>
              <a:rPr lang="cs-CZ" dirty="0" smtClean="0"/>
              <a:t>prohlížeči</a:t>
            </a:r>
          </a:p>
          <a:p>
            <a:pPr eaLnBrk="1" hangingPunct="1">
              <a:tabLst/>
            </a:pPr>
            <a:r>
              <a:rPr lang="cs-CZ" dirty="0" smtClean="0"/>
              <a:t>úspěchy na mobilních </a:t>
            </a:r>
            <a:r>
              <a:rPr lang="cs-CZ" dirty="0" smtClean="0"/>
              <a:t>platformách</a:t>
            </a:r>
          </a:p>
          <a:p>
            <a:pPr eaLnBrk="1" hangingPunct="1">
              <a:tabLst/>
            </a:pPr>
            <a:r>
              <a:rPr lang="en-US" dirty="0" smtClean="0">
                <a:hlinkClick r:id="rId2"/>
              </a:rPr>
              <a:t>40+ Useful HTML5 Examples and Tutorials</a:t>
            </a:r>
            <a:endParaRPr lang="en-US" dirty="0" smtClean="0"/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Validita zdrojového kódu</a:t>
            </a:r>
          </a:p>
        </p:txBody>
      </p:sp>
      <p:sp>
        <p:nvSpPr>
          <p:cNvPr id="295939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dirty="0" smtClean="0"/>
              <a:t>specializované nástroje</a:t>
            </a:r>
          </a:p>
          <a:p>
            <a:pPr marL="1082675" lvl="1" indent="-369888" eaLnBrk="1" hangingPunct="1">
              <a:tabLst/>
            </a:pPr>
            <a:r>
              <a:rPr lang="cs-CZ" dirty="0" smtClean="0">
                <a:hlinkClick r:id="rId2"/>
              </a:rPr>
              <a:t>validator.w3.org</a:t>
            </a:r>
            <a:r>
              <a:rPr lang="cs-CZ" dirty="0" smtClean="0"/>
              <a:t> (W3C)</a:t>
            </a:r>
          </a:p>
          <a:p>
            <a:pPr marL="1082675" lvl="1" indent="-369888" eaLnBrk="1" hangingPunct="1">
              <a:tabLst/>
            </a:pPr>
            <a:r>
              <a:rPr lang="cs-CZ" dirty="0" smtClean="0"/>
              <a:t>rozšíření do prohlížeče (např. </a:t>
            </a:r>
            <a:r>
              <a:rPr lang="cs-CZ" dirty="0" smtClean="0">
                <a:hlinkClick r:id="rId3"/>
              </a:rPr>
              <a:t>HTML </a:t>
            </a:r>
            <a:r>
              <a:rPr lang="cs-CZ" dirty="0" err="1" smtClean="0">
                <a:hlinkClick r:id="rId3"/>
              </a:rPr>
              <a:t>Validator</a:t>
            </a:r>
            <a:r>
              <a:rPr lang="cs-CZ" dirty="0" smtClean="0"/>
              <a:t>, </a:t>
            </a:r>
            <a:r>
              <a:rPr lang="cs-CZ" dirty="0" smtClean="0">
                <a:hlinkClick r:id="rId4"/>
              </a:rPr>
              <a:t>Web Developer </a:t>
            </a:r>
            <a:r>
              <a:rPr lang="cs-CZ" dirty="0" err="1" smtClean="0">
                <a:hlinkClick r:id="rId4"/>
              </a:rPr>
              <a:t>Toolbar</a:t>
            </a:r>
            <a:r>
              <a:rPr lang="cs-CZ" dirty="0" smtClean="0"/>
              <a:t>)</a:t>
            </a:r>
          </a:p>
          <a:p>
            <a:pPr marL="1082675" lvl="1" indent="-369888" eaLnBrk="1" hangingPunct="1">
              <a:tabLst/>
            </a:pPr>
            <a:r>
              <a:rPr lang="cs-CZ" dirty="0" smtClean="0"/>
              <a:t>off-line validátory (</a:t>
            </a:r>
            <a:r>
              <a:rPr lang="cs-CZ" dirty="0" smtClean="0">
                <a:hlinkClick r:id="rId5"/>
              </a:rPr>
              <a:t>HTML </a:t>
            </a:r>
            <a:r>
              <a:rPr lang="cs-CZ" dirty="0" err="1" smtClean="0">
                <a:hlinkClick r:id="rId5"/>
              </a:rPr>
              <a:t>Tidy</a:t>
            </a:r>
            <a:r>
              <a:rPr lang="cs-CZ" dirty="0" smtClean="0"/>
              <a:t>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Web Developer Toolbar</a:t>
            </a:r>
          </a:p>
        </p:txBody>
      </p:sp>
      <p:graphicFrame>
        <p:nvGraphicFramePr>
          <p:cNvPr id="296963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179388" y="1917700"/>
          <a:ext cx="8748712" cy="205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68" name="Image" r:id="rId3" imgW="9955556" imgH="2336508" progId="Photoshop.Image.8">
                  <p:embed/>
                </p:oleObj>
              </mc:Choice>
              <mc:Fallback>
                <p:oleObj name="Image" r:id="rId3" imgW="9955556" imgH="2336508" progId="Photoshop.Imag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917700"/>
                        <a:ext cx="8748712" cy="205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518" name="Rectangle 6"/>
          <p:cNvSpPr>
            <a:spLocks noChangeArrowheads="1"/>
          </p:cNvSpPr>
          <p:nvPr/>
        </p:nvSpPr>
        <p:spPr bwMode="auto">
          <a:xfrm>
            <a:off x="179388" y="3141663"/>
            <a:ext cx="8713787" cy="287337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HTML Validator</a:t>
            </a:r>
          </a:p>
        </p:txBody>
      </p:sp>
      <p:graphicFrame>
        <p:nvGraphicFramePr>
          <p:cNvPr id="297987" name="Object 6"/>
          <p:cNvGraphicFramePr>
            <a:graphicFrameLocks noChangeAspect="1"/>
          </p:cNvGraphicFramePr>
          <p:nvPr>
            <p:ph sz="half" idx="4294967295"/>
          </p:nvPr>
        </p:nvGraphicFramePr>
        <p:xfrm>
          <a:off x="3097213" y="2112963"/>
          <a:ext cx="3419475" cy="282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00" name="Image" r:id="rId3" imgW="2793651" imgH="2311111" progId="Photoshop.Image.8">
                  <p:embed/>
                </p:oleObj>
              </mc:Choice>
              <mc:Fallback>
                <p:oleObj name="Image" r:id="rId3" imgW="2793651" imgH="2311111" progId="Photoshop.Imag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7213" y="2112963"/>
                        <a:ext cx="3419475" cy="282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592" name="Object 8"/>
          <p:cNvGraphicFramePr>
            <a:graphicFrameLocks noChangeAspect="1"/>
          </p:cNvGraphicFramePr>
          <p:nvPr>
            <p:ph sz="quarter" idx="4294967295"/>
          </p:nvPr>
        </p:nvGraphicFramePr>
        <p:xfrm>
          <a:off x="3635375" y="3433763"/>
          <a:ext cx="2540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01" name="Image" r:id="rId5" imgW="2539683" imgH="787024" progId="Photoshop.Image.8">
                  <p:embed/>
                </p:oleObj>
              </mc:Choice>
              <mc:Fallback>
                <p:oleObj name="Image" r:id="rId5" imgW="2539683" imgH="787024" progId="Photoshop.Image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3433763"/>
                        <a:ext cx="25400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6011863" y="4005263"/>
            <a:ext cx="576262" cy="512762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195597" name="Object 13"/>
          <p:cNvGraphicFramePr>
            <a:graphicFrameLocks noChangeAspect="1"/>
          </p:cNvGraphicFramePr>
          <p:nvPr>
            <p:ph sz="quarter" idx="4294967295"/>
          </p:nvPr>
        </p:nvGraphicFramePr>
        <p:xfrm>
          <a:off x="217488" y="1484313"/>
          <a:ext cx="8675687" cy="472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02" name="Image" r:id="rId7" imgW="14628571" imgH="7974603" progId="Photoshop.Image.8">
                  <p:embed/>
                </p:oleObj>
              </mc:Choice>
              <mc:Fallback>
                <p:oleObj name="Image" r:id="rId7" imgW="14628571" imgH="7974603" progId="Photoshop.Image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1484313"/>
                        <a:ext cx="8675687" cy="472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95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9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8" grpId="0" animBg="1"/>
      <p:bldP spid="19558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Kaskádové styly (CSS)</a:t>
            </a:r>
          </a:p>
        </p:txBody>
      </p:sp>
      <p:sp>
        <p:nvSpPr>
          <p:cNvPr id="299011" name="AutoShap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11300"/>
            <a:ext cx="8291513" cy="4941888"/>
          </a:xfrm>
        </p:spPr>
        <p:txBody>
          <a:bodyPr/>
          <a:lstStyle/>
          <a:p>
            <a:pPr eaLnBrk="1" hangingPunct="1">
              <a:lnSpc>
                <a:spcPct val="110000"/>
              </a:lnSpc>
              <a:tabLst/>
            </a:pPr>
            <a:r>
              <a:rPr lang="cs-CZ" b="1" dirty="0" err="1" smtClean="0"/>
              <a:t>C</a:t>
            </a:r>
            <a:r>
              <a:rPr lang="cs-CZ" dirty="0" err="1" smtClean="0"/>
              <a:t>ascading</a:t>
            </a:r>
            <a:r>
              <a:rPr lang="cs-CZ" dirty="0" smtClean="0"/>
              <a:t> </a:t>
            </a:r>
            <a:r>
              <a:rPr lang="cs-CZ" b="1" dirty="0" smtClean="0"/>
              <a:t>S</a:t>
            </a:r>
            <a:r>
              <a:rPr lang="cs-CZ" dirty="0" smtClean="0"/>
              <a:t>tyle </a:t>
            </a:r>
            <a:r>
              <a:rPr lang="cs-CZ" b="1" dirty="0" err="1" smtClean="0"/>
              <a:t>S</a:t>
            </a:r>
            <a:r>
              <a:rPr lang="cs-CZ" dirty="0" err="1" smtClean="0"/>
              <a:t>heets</a:t>
            </a:r>
            <a:r>
              <a:rPr lang="cs-CZ" dirty="0" smtClean="0"/>
              <a:t> (W3C) - 1997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dirty="0" smtClean="0"/>
              <a:t>formátování (X)HTML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dirty="0" smtClean="0"/>
              <a:t>cíl </a:t>
            </a:r>
            <a:r>
              <a:rPr lang="cs-CZ" dirty="0" smtClean="0">
                <a:sym typeface="Wingdings" pitchFamily="2" charset="2"/>
              </a:rPr>
              <a:t></a:t>
            </a:r>
            <a:r>
              <a:rPr lang="cs-CZ" dirty="0" smtClean="0"/>
              <a:t> oddělit vzhled dokumentu od jeho struktury a obsahu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dirty="0" smtClean="0"/>
              <a:t>aktuální verze CSS2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dirty="0" smtClean="0"/>
              <a:t>CSS3 </a:t>
            </a:r>
            <a:r>
              <a:rPr lang="cs-CZ" dirty="0" smtClean="0">
                <a:sym typeface="Wingdings" pitchFamily="2" charset="2"/>
              </a:rPr>
              <a:t> definice sloupců, stínování, oblé rohy, animace,... (</a:t>
            </a:r>
            <a:r>
              <a:rPr lang="cs-CZ" dirty="0" smtClean="0">
                <a:sym typeface="Wingdings" pitchFamily="2" charset="2"/>
                <a:hlinkClick r:id="rId2"/>
              </a:rPr>
              <a:t>W3Schools</a:t>
            </a:r>
            <a:r>
              <a:rPr lang="cs-CZ" dirty="0" smtClean="0">
                <a:sym typeface="Wingdings" pitchFamily="2" charset="2"/>
              </a:rPr>
              <a:t>, </a:t>
            </a:r>
            <a:r>
              <a:rPr lang="cs-CZ" dirty="0" smtClean="0">
                <a:sym typeface="Wingdings" pitchFamily="2" charset="2"/>
                <a:hlinkClick r:id="rId3"/>
              </a:rPr>
              <a:t>css3generator.com</a:t>
            </a:r>
            <a:r>
              <a:rPr lang="cs-CZ" dirty="0" smtClean="0">
                <a:sym typeface="Wingdings" pitchFamily="2" charset="2"/>
              </a:rPr>
              <a:t>)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Náplň hodiny</a:t>
            </a:r>
          </a:p>
        </p:txBody>
      </p:sp>
      <p:sp>
        <p:nvSpPr>
          <p:cNvPr id="281603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webové technologie</a:t>
            </a:r>
          </a:p>
          <a:p>
            <a:pPr eaLnBrk="1" hangingPunct="1">
              <a:tabLst/>
            </a:pPr>
            <a:r>
              <a:rPr lang="cs-CZ" smtClean="0"/>
              <a:t>XML a od něj odvozené formáty</a:t>
            </a:r>
          </a:p>
          <a:p>
            <a:pPr eaLnBrk="1" hangingPunct="1">
              <a:tabLst/>
            </a:pPr>
            <a:r>
              <a:rPr lang="cs-CZ" smtClean="0"/>
              <a:t>budoucnost webu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Proč používat CSS</a:t>
            </a:r>
          </a:p>
        </p:txBody>
      </p:sp>
      <p:sp>
        <p:nvSpPr>
          <p:cNvPr id="300035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širší možnosti formátování textu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jednoduché přestylování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konzistentní styl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rychlejší načítání stránky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různé styly pro různá výstupní zařízení</a:t>
            </a:r>
          </a:p>
          <a:p>
            <a:pPr marL="1082675" lvl="1" indent="-369888" eaLnBrk="1" hangingPunct="1">
              <a:lnSpc>
                <a:spcPct val="90000"/>
              </a:lnSpc>
              <a:tabLst/>
            </a:pPr>
            <a:r>
              <a:rPr lang="cs-CZ" sz="2400" smtClean="0"/>
              <a:t>tiskový styl, PDA, mobil, internetový prohlížeč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Nevýhody stylů</a:t>
            </a:r>
          </a:p>
        </p:txBody>
      </p:sp>
      <p:sp>
        <p:nvSpPr>
          <p:cNvPr id="301059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dirty="0" smtClean="0"/>
              <a:t>špatná podpora v prohlížečích</a:t>
            </a:r>
          </a:p>
          <a:p>
            <a:pPr marL="1082675" lvl="1" indent="-369888" eaLnBrk="1" hangingPunct="1">
              <a:tabLst/>
            </a:pPr>
            <a:r>
              <a:rPr lang="cs-CZ" dirty="0" smtClean="0"/>
              <a:t>stejný kód se může načíst v různých prohlížečích různě</a:t>
            </a:r>
          </a:p>
          <a:p>
            <a:pPr marL="1082675" lvl="1" indent="-369888" eaLnBrk="1" hangingPunct="1">
              <a:tabLst/>
            </a:pPr>
            <a:r>
              <a:rPr lang="cs-CZ" dirty="0" smtClean="0"/>
              <a:t>problémy zejména </a:t>
            </a:r>
            <a:r>
              <a:rPr lang="cs-CZ" dirty="0" smtClean="0"/>
              <a:t>ve starších verzích IE</a:t>
            </a:r>
            <a:endParaRPr lang="cs-CZ" dirty="0" smtClean="0"/>
          </a:p>
          <a:p>
            <a:pPr marL="1082675" lvl="1" indent="-369888" eaLnBrk="1" hangingPunct="1">
              <a:tabLst/>
            </a:pPr>
            <a:r>
              <a:rPr lang="cs-CZ" dirty="0" smtClean="0"/>
              <a:t>např. IE a </a:t>
            </a:r>
            <a:r>
              <a:rPr lang="cs-CZ" i="1" dirty="0" err="1" smtClean="0"/>
              <a:t>max-width</a:t>
            </a:r>
            <a:r>
              <a:rPr lang="cs-CZ" dirty="0" smtClean="0"/>
              <a:t>, </a:t>
            </a:r>
            <a:r>
              <a:rPr lang="cs-CZ" i="1" dirty="0" smtClean="0"/>
              <a:t>min-</a:t>
            </a:r>
            <a:r>
              <a:rPr lang="cs-CZ" i="1" dirty="0" err="1" smtClean="0"/>
              <a:t>width</a:t>
            </a:r>
            <a:endParaRPr lang="cs-CZ" i="1" dirty="0" smtClean="0"/>
          </a:p>
          <a:p>
            <a:pPr marL="1082675" lvl="1" indent="-369888" eaLnBrk="1" hangingPunct="1">
              <a:tabLst/>
            </a:pPr>
            <a:r>
              <a:rPr lang="cs-CZ" dirty="0" smtClean="0"/>
              <a:t>dříve různě </a:t>
            </a:r>
            <a:r>
              <a:rPr lang="cs-CZ" dirty="0" smtClean="0"/>
              <a:t>počítaná šířka elementů v IE a FF při použití </a:t>
            </a:r>
            <a:r>
              <a:rPr lang="cs-CZ" i="1" dirty="0" err="1" smtClean="0"/>
              <a:t>padding</a:t>
            </a:r>
            <a:r>
              <a:rPr lang="cs-CZ" dirty="0" err="1" smtClean="0"/>
              <a:t>u</a:t>
            </a:r>
            <a:endParaRPr lang="cs-CZ" dirty="0" smtClean="0"/>
          </a:p>
          <a:p>
            <a:pPr marL="1082675" lvl="1" indent="-369888" eaLnBrk="1" hangingPunct="1">
              <a:tabLst/>
            </a:pPr>
            <a:endParaRPr lang="cs-CZ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Ukázka fungování CSS</a:t>
            </a:r>
          </a:p>
        </p:txBody>
      </p:sp>
      <p:sp>
        <p:nvSpPr>
          <p:cNvPr id="302083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dirty="0" smtClean="0">
                <a:hlinkClick r:id="rId2"/>
              </a:rPr>
              <a:t>http://skola.citace.com</a:t>
            </a:r>
            <a:endParaRPr lang="cs-CZ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JavaScript</a:t>
            </a:r>
          </a:p>
        </p:txBody>
      </p:sp>
      <p:sp>
        <p:nvSpPr>
          <p:cNvPr id="303107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vytvořil Brendan Eich (Netscape) - 1995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objektově orientovaný skriptovací jazyk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provádí se na straně klienta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od roku 1997 standardizován (ECMA a ISO) </a:t>
            </a:r>
            <a:r>
              <a:rPr lang="cs-CZ" smtClean="0">
                <a:sym typeface="Wingdings" pitchFamily="2" charset="2"/>
              </a:rPr>
              <a:t> ECMAScript (od něj odvozen např. ActionScript)</a:t>
            </a:r>
            <a:endParaRPr lang="cs-CZ" smtClean="0"/>
          </a:p>
          <a:p>
            <a:pPr eaLnBrk="1" hangingPunct="1">
              <a:lnSpc>
                <a:spcPct val="110000"/>
              </a:lnSpc>
              <a:tabLst/>
            </a:pPr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JavaScript</a:t>
            </a:r>
          </a:p>
        </p:txBody>
      </p:sp>
      <p:sp>
        <p:nvSpPr>
          <p:cNvPr id="304131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využití javascriptu:</a:t>
            </a:r>
          </a:p>
          <a:p>
            <a:pPr marL="1082675" lvl="1" indent="-369888" eaLnBrk="1" hangingPunct="1">
              <a:lnSpc>
                <a:spcPct val="90000"/>
              </a:lnSpc>
              <a:tabLst/>
            </a:pPr>
            <a:r>
              <a:rPr lang="cs-CZ" smtClean="0"/>
              <a:t>ovládání interaktivních prvků (ověřování formulářů, dynamické menu)</a:t>
            </a:r>
          </a:p>
          <a:p>
            <a:pPr marL="1082675" lvl="1" indent="-369888" eaLnBrk="1" hangingPunct="1">
              <a:lnSpc>
                <a:spcPct val="90000"/>
              </a:lnSpc>
              <a:tabLst/>
            </a:pPr>
            <a:r>
              <a:rPr lang="cs-CZ" smtClean="0"/>
              <a:t>efekty (přechody stránek)</a:t>
            </a:r>
          </a:p>
          <a:p>
            <a:pPr marL="1082675" lvl="1" indent="-369888" eaLnBrk="1" hangingPunct="1">
              <a:lnSpc>
                <a:spcPct val="90000"/>
              </a:lnSpc>
              <a:tabLst/>
            </a:pPr>
            <a:r>
              <a:rPr lang="cs-CZ" smtClean="0"/>
              <a:t>animace (létající šipky, padající sníh)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nevýhoda - možnost vypnutí podpory JS v prohlížeči</a:t>
            </a:r>
          </a:p>
          <a:p>
            <a:pPr eaLnBrk="1" hangingPunct="1">
              <a:lnSpc>
                <a:spcPct val="110000"/>
              </a:lnSpc>
              <a:tabLst/>
            </a:pPr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JS - zajímavé odkazy</a:t>
            </a:r>
          </a:p>
        </p:txBody>
      </p:sp>
      <p:sp>
        <p:nvSpPr>
          <p:cNvPr id="305155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>
                <a:hlinkClick r:id="rId2"/>
              </a:rPr>
              <a:t>http://javascript.internet.com</a:t>
            </a:r>
            <a:endParaRPr lang="cs-CZ" smtClean="0"/>
          </a:p>
          <a:p>
            <a:pPr eaLnBrk="1" hangingPunct="1">
              <a:tabLst/>
            </a:pPr>
            <a:r>
              <a:rPr lang="cs-CZ" smtClean="0">
                <a:hlinkClick r:id="rId3"/>
              </a:rPr>
              <a:t>http://www.scripts.com/java-scripts/</a:t>
            </a:r>
            <a:endParaRPr lang="cs-CZ" smtClean="0"/>
          </a:p>
          <a:p>
            <a:pPr eaLnBrk="1" hangingPunct="1">
              <a:tabLst/>
            </a:pPr>
            <a:r>
              <a:rPr lang="cs-CZ" smtClean="0">
                <a:hlinkClick r:id="rId4"/>
              </a:rPr>
              <a:t>http://www.javascript.com</a:t>
            </a:r>
            <a:endParaRPr lang="cs-CZ" smtClean="0"/>
          </a:p>
          <a:p>
            <a:pPr eaLnBrk="1" hangingPunct="1">
              <a:tabLst/>
            </a:pPr>
            <a:r>
              <a:rPr lang="cs-CZ" smtClean="0">
                <a:hlinkClick r:id="rId5"/>
              </a:rPr>
              <a:t>http://www.hotscripts.com/JavaScript</a:t>
            </a:r>
            <a:endParaRPr lang="cs-CZ" smtClean="0"/>
          </a:p>
          <a:p>
            <a:pPr eaLnBrk="1" hangingPunct="1">
              <a:tabLst/>
            </a:pPr>
            <a:r>
              <a:rPr lang="cs-CZ" smtClean="0">
                <a:hlinkClick r:id="rId6"/>
              </a:rPr>
              <a:t>http://java.tatousek.cz</a:t>
            </a:r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DOM</a:t>
            </a:r>
          </a:p>
        </p:txBody>
      </p:sp>
      <p:sp>
        <p:nvSpPr>
          <p:cNvPr id="306179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tabLst/>
            </a:pPr>
            <a:r>
              <a:rPr lang="cs-CZ" b="1" smtClean="0"/>
              <a:t>D</a:t>
            </a:r>
            <a:r>
              <a:rPr lang="cs-CZ" smtClean="0"/>
              <a:t>ocument </a:t>
            </a:r>
            <a:r>
              <a:rPr lang="cs-CZ" b="1" smtClean="0"/>
              <a:t>O</a:t>
            </a:r>
            <a:r>
              <a:rPr lang="cs-CZ" smtClean="0"/>
              <a:t>bject </a:t>
            </a:r>
            <a:r>
              <a:rPr lang="cs-CZ" b="1" smtClean="0"/>
              <a:t>M</a:t>
            </a:r>
            <a:r>
              <a:rPr lang="cs-CZ" smtClean="0"/>
              <a:t>odel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rozhraní pro přístup k jednotlivým částem nebo prvkům (X)HTML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využívá JavaScript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3 úrovně (level 1,2,3)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základem DHTML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AJAX</a:t>
            </a:r>
          </a:p>
        </p:txBody>
      </p:sp>
      <p:sp>
        <p:nvSpPr>
          <p:cNvPr id="307203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b="1" smtClean="0"/>
              <a:t>A</a:t>
            </a:r>
            <a:r>
              <a:rPr lang="cs-CZ" smtClean="0"/>
              <a:t>synchronous </a:t>
            </a:r>
            <a:r>
              <a:rPr lang="cs-CZ" b="1" smtClean="0"/>
              <a:t>J</a:t>
            </a:r>
            <a:r>
              <a:rPr lang="cs-CZ" smtClean="0"/>
              <a:t>avaScript </a:t>
            </a:r>
            <a:r>
              <a:rPr lang="cs-CZ" b="1" smtClean="0"/>
              <a:t>a</a:t>
            </a:r>
            <a:r>
              <a:rPr lang="cs-CZ" smtClean="0"/>
              <a:t>nd </a:t>
            </a:r>
            <a:r>
              <a:rPr lang="cs-CZ" b="1" smtClean="0"/>
              <a:t>X</a:t>
            </a:r>
            <a:r>
              <a:rPr lang="cs-CZ" smtClean="0"/>
              <a:t>ML</a:t>
            </a:r>
          </a:p>
          <a:p>
            <a:pPr eaLnBrk="1" hangingPunct="1">
              <a:tabLst/>
            </a:pPr>
            <a:r>
              <a:rPr lang="cs-CZ" smtClean="0"/>
              <a:t>mění obsah stránek bez </a:t>
            </a:r>
            <a:r>
              <a:rPr lang="cs-CZ" b="1" smtClean="0"/>
              <a:t>znovunačtení</a:t>
            </a:r>
          </a:p>
          <a:p>
            <a:pPr eaLnBrk="1" hangingPunct="1">
              <a:tabLst/>
            </a:pPr>
            <a:r>
              <a:rPr lang="cs-CZ" sz="3000" smtClean="0"/>
              <a:t>HTML, JavaScript, XML, XMLHttpRequest</a:t>
            </a:r>
          </a:p>
          <a:p>
            <a:pPr eaLnBrk="1" hangingPunct="1">
              <a:tabLst/>
            </a:pPr>
            <a:r>
              <a:rPr lang="cs-CZ" smtClean="0"/>
              <a:t>cíl </a:t>
            </a:r>
            <a:r>
              <a:rPr lang="cs-CZ" smtClean="0">
                <a:sym typeface="Wingdings" pitchFamily="2" charset="2"/>
              </a:rPr>
              <a:t></a:t>
            </a:r>
            <a:r>
              <a:rPr lang="cs-CZ" smtClean="0"/>
              <a:t> uživatelský komfort</a:t>
            </a:r>
          </a:p>
          <a:p>
            <a:pPr eaLnBrk="1" hangingPunct="1">
              <a:tabLst/>
            </a:pPr>
            <a:r>
              <a:rPr lang="cs-CZ" smtClean="0"/>
              <a:t>vyžadují použití moderních prohlížečů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AJAX</a:t>
            </a:r>
          </a:p>
        </p:txBody>
      </p:sp>
      <p:sp>
        <p:nvSpPr>
          <p:cNvPr id="308227" name="AutoShap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16113"/>
            <a:ext cx="8291513" cy="4752975"/>
          </a:xfrm>
        </p:spPr>
        <p:txBody>
          <a:bodyPr/>
          <a:lstStyle/>
          <a:p>
            <a:pPr eaLnBrk="1" hangingPunct="1">
              <a:tabLst/>
            </a:pPr>
            <a:r>
              <a:rPr lang="cs-CZ" smtClean="0"/>
              <a:t>výhody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odstranění nutnosti načtení stránek při každé operaci (server posílá pouze tu část stránky, která se změnila)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snižování zátěže webových serverů a sítí</a:t>
            </a:r>
          </a:p>
          <a:p>
            <a:pPr eaLnBrk="1" hangingPunct="1">
              <a:tabLst/>
            </a:pPr>
            <a:r>
              <a:rPr lang="cs-CZ" smtClean="0"/>
              <a:t>nevýhody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vazba na moderní prohlížeče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při nevhodném užití snižují použitelnost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Využití AJAXu v praxi</a:t>
            </a:r>
          </a:p>
        </p:txBody>
      </p:sp>
      <p:sp>
        <p:nvSpPr>
          <p:cNvPr id="309251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služby Googlu</a:t>
            </a:r>
          </a:p>
          <a:p>
            <a:pPr marL="1082675" lvl="1" indent="-369888" eaLnBrk="1" hangingPunct="1">
              <a:lnSpc>
                <a:spcPct val="90000"/>
              </a:lnSpc>
              <a:tabLst/>
            </a:pPr>
            <a:r>
              <a:rPr lang="cs-CZ" smtClean="0"/>
              <a:t>Google Maps</a:t>
            </a:r>
          </a:p>
          <a:p>
            <a:pPr marL="1082675" lvl="1" indent="-369888" eaLnBrk="1" hangingPunct="1">
              <a:lnSpc>
                <a:spcPct val="90000"/>
              </a:lnSpc>
              <a:tabLst/>
            </a:pPr>
            <a:r>
              <a:rPr lang="cs-CZ" smtClean="0"/>
              <a:t>Gmail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Microsoft</a:t>
            </a:r>
          </a:p>
          <a:p>
            <a:pPr marL="1082675" lvl="1" indent="-369888" eaLnBrk="1" hangingPunct="1">
              <a:lnSpc>
                <a:spcPct val="90000"/>
              </a:lnSpc>
              <a:tabLst/>
            </a:pPr>
            <a:r>
              <a:rPr lang="cs-CZ" smtClean="0"/>
              <a:t>Outlook Web Access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jiné</a:t>
            </a:r>
          </a:p>
          <a:p>
            <a:pPr marL="1082675" lvl="1" indent="-369888" eaLnBrk="1" hangingPunct="1">
              <a:lnSpc>
                <a:spcPct val="90000"/>
              </a:lnSpc>
              <a:tabLst/>
            </a:pPr>
            <a:r>
              <a:rPr lang="cs-CZ" smtClean="0"/>
              <a:t>našeptávače, ankety, formuláře apod.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AutoShape 2"/>
          <p:cNvSpPr>
            <a:spLocks noChangeArrowheads="1"/>
          </p:cNvSpPr>
          <p:nvPr/>
        </p:nvSpPr>
        <p:spPr bwMode="auto">
          <a:xfrm>
            <a:off x="611188" y="1916113"/>
            <a:ext cx="7993062" cy="3960812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533400" indent="-533400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cs-CZ" sz="4800"/>
              <a:t>Webové technologie</a:t>
            </a:r>
            <a:endParaRPr lang="en-US" sz="4800"/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Praktické ukázky Ajaxu</a:t>
            </a:r>
          </a:p>
        </p:txBody>
      </p:sp>
      <p:sp>
        <p:nvSpPr>
          <p:cNvPr id="310275" name="AutoShap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16113"/>
            <a:ext cx="8291513" cy="460851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/>
            </a:pPr>
            <a:r>
              <a:rPr lang="cs-CZ" sz="2800" dirty="0" smtClean="0">
                <a:hlinkClick r:id="rId2"/>
              </a:rPr>
              <a:t>fotogalerie</a:t>
            </a:r>
            <a:r>
              <a:rPr lang="cs-CZ" sz="2800" dirty="0" smtClean="0"/>
              <a:t>, </a:t>
            </a:r>
            <a:r>
              <a:rPr lang="cs-CZ" sz="2800" dirty="0" smtClean="0">
                <a:hlinkClick r:id="rId3"/>
              </a:rPr>
              <a:t>prohlížeč fotografií</a:t>
            </a:r>
            <a:endParaRPr lang="cs-CZ" sz="2800" dirty="0" smtClean="0"/>
          </a:p>
          <a:p>
            <a:pPr eaLnBrk="1" hangingPunct="1">
              <a:lnSpc>
                <a:spcPct val="100000"/>
              </a:lnSpc>
              <a:tabLst/>
            </a:pPr>
            <a:r>
              <a:rPr lang="cs-CZ" sz="2800" dirty="0" smtClean="0">
                <a:hlinkClick r:id="rId4"/>
              </a:rPr>
              <a:t>upoutávka</a:t>
            </a:r>
            <a:endParaRPr lang="cs-CZ" sz="2800" dirty="0" smtClean="0"/>
          </a:p>
          <a:p>
            <a:pPr eaLnBrk="1" hangingPunct="1">
              <a:lnSpc>
                <a:spcPct val="100000"/>
              </a:lnSpc>
              <a:tabLst/>
            </a:pPr>
            <a:r>
              <a:rPr lang="cs-CZ" sz="2800" dirty="0" smtClean="0">
                <a:hlinkClick r:id="rId5"/>
              </a:rPr>
              <a:t>polaroid</a:t>
            </a:r>
            <a:endParaRPr lang="cs-CZ" sz="2800" dirty="0" smtClean="0"/>
          </a:p>
          <a:p>
            <a:pPr eaLnBrk="1" hangingPunct="1">
              <a:lnSpc>
                <a:spcPct val="100000"/>
              </a:lnSpc>
              <a:tabLst/>
            </a:pPr>
            <a:r>
              <a:rPr lang="cs-CZ" sz="2800" dirty="0" smtClean="0">
                <a:hlinkClick r:id="rId6"/>
              </a:rPr>
              <a:t>efekty s obrázky</a:t>
            </a:r>
            <a:endParaRPr lang="cs-CZ" sz="2800" dirty="0" smtClean="0"/>
          </a:p>
          <a:p>
            <a:pPr eaLnBrk="1" hangingPunct="1">
              <a:lnSpc>
                <a:spcPct val="100000"/>
              </a:lnSpc>
              <a:tabLst/>
            </a:pPr>
            <a:r>
              <a:rPr lang="cs-CZ" sz="2800" dirty="0" smtClean="0">
                <a:hlinkClick r:id="rId7"/>
              </a:rPr>
              <a:t>vyhledávání</a:t>
            </a:r>
            <a:r>
              <a:rPr lang="cs-CZ" sz="2800" dirty="0" smtClean="0"/>
              <a:t> (našeptávač)</a:t>
            </a:r>
          </a:p>
          <a:p>
            <a:pPr eaLnBrk="1" hangingPunct="1">
              <a:lnSpc>
                <a:spcPct val="100000"/>
              </a:lnSpc>
              <a:tabLst/>
            </a:pPr>
            <a:r>
              <a:rPr lang="cs-CZ" sz="2800" dirty="0" err="1" smtClean="0">
                <a:hlinkClick r:id="rId8"/>
              </a:rPr>
              <a:t>tag</a:t>
            </a:r>
            <a:r>
              <a:rPr lang="cs-CZ" sz="2800" dirty="0" smtClean="0">
                <a:hlinkClick r:id="rId8"/>
              </a:rPr>
              <a:t> </a:t>
            </a:r>
            <a:r>
              <a:rPr lang="cs-CZ" sz="2800" dirty="0" err="1" smtClean="0">
                <a:hlinkClick r:id="rId8"/>
              </a:rPr>
              <a:t>clouds</a:t>
            </a:r>
            <a:endParaRPr lang="cs-CZ" sz="2800" dirty="0" smtClean="0"/>
          </a:p>
          <a:p>
            <a:pPr eaLnBrk="1" hangingPunct="1">
              <a:lnSpc>
                <a:spcPct val="100000"/>
              </a:lnSpc>
              <a:tabLst/>
            </a:pPr>
            <a:r>
              <a:rPr lang="cs-CZ" sz="2800" dirty="0" smtClean="0">
                <a:hlinkClick r:id="rId9"/>
              </a:rPr>
              <a:t>tabulky</a:t>
            </a:r>
            <a:endParaRPr lang="cs-CZ" sz="2800" dirty="0" smtClean="0"/>
          </a:p>
          <a:p>
            <a:pPr eaLnBrk="1" hangingPunct="1">
              <a:lnSpc>
                <a:spcPct val="100000"/>
              </a:lnSpc>
              <a:tabLst/>
            </a:pPr>
            <a:r>
              <a:rPr lang="cs-CZ" sz="2800" dirty="0" smtClean="0">
                <a:hlinkClick r:id="rId10"/>
              </a:rPr>
              <a:t>hlasování</a:t>
            </a:r>
            <a:endParaRPr lang="cs-CZ" sz="28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Flash</a:t>
            </a:r>
          </a:p>
        </p:txBody>
      </p:sp>
      <p:sp>
        <p:nvSpPr>
          <p:cNvPr id="311299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tabLst/>
            </a:pPr>
            <a:r>
              <a:rPr lang="cs-CZ" dirty="0" smtClean="0"/>
              <a:t>technologie pro vektorové animace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dirty="0" smtClean="0"/>
              <a:t>Adobe </a:t>
            </a:r>
            <a:r>
              <a:rPr lang="cs-CZ" dirty="0" err="1" smtClean="0"/>
              <a:t>Flash</a:t>
            </a:r>
            <a:r>
              <a:rPr lang="cs-CZ" dirty="0" smtClean="0"/>
              <a:t> </a:t>
            </a:r>
            <a:r>
              <a:rPr lang="cs-CZ" dirty="0" smtClean="0"/>
              <a:t>CS6</a:t>
            </a:r>
            <a:endParaRPr lang="cs-CZ" dirty="0" smtClean="0"/>
          </a:p>
          <a:p>
            <a:pPr eaLnBrk="1" hangingPunct="1">
              <a:lnSpc>
                <a:spcPct val="110000"/>
              </a:lnSpc>
              <a:tabLst/>
            </a:pPr>
            <a:r>
              <a:rPr lang="cs-CZ" dirty="0" err="1" smtClean="0"/>
              <a:t>ActionScript</a:t>
            </a:r>
            <a:r>
              <a:rPr lang="cs-CZ" dirty="0" smtClean="0"/>
              <a:t> 3.0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dirty="0" smtClean="0"/>
              <a:t>interaktivní animace, prezentace, hry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dirty="0" smtClean="0"/>
              <a:t>složité animace, ale malé soubory </a:t>
            </a:r>
            <a:r>
              <a:rPr lang="cs-CZ" dirty="0" smtClean="0">
                <a:sym typeface="Wingdings" pitchFamily="2" charset="2"/>
              </a:rPr>
              <a:t> ideální pro web???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Proč se Flashi vyhnout</a:t>
            </a:r>
          </a:p>
        </p:txBody>
      </p:sp>
      <p:sp>
        <p:nvSpPr>
          <p:cNvPr id="312323" name="AutoShap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16113"/>
            <a:ext cx="8291513" cy="4392612"/>
          </a:xfrm>
        </p:spPr>
        <p:txBody>
          <a:bodyPr/>
          <a:lstStyle/>
          <a:p>
            <a:pPr eaLnBrk="1" hangingPunct="1">
              <a:tabLst/>
            </a:pPr>
            <a:r>
              <a:rPr lang="cs-CZ" sz="2800" dirty="0" smtClean="0"/>
              <a:t>špatná indexace vyhledávači</a:t>
            </a:r>
          </a:p>
          <a:p>
            <a:pPr eaLnBrk="1" hangingPunct="1">
              <a:tabLst/>
            </a:pPr>
            <a:r>
              <a:rPr lang="cs-CZ" sz="2800" dirty="0" smtClean="0"/>
              <a:t>nevhodné pro handicapované</a:t>
            </a:r>
          </a:p>
          <a:p>
            <a:pPr eaLnBrk="1" hangingPunct="1">
              <a:tabLst/>
            </a:pPr>
            <a:r>
              <a:rPr lang="cs-CZ" sz="2800" dirty="0" smtClean="0"/>
              <a:t>špatná podpora starších </a:t>
            </a:r>
            <a:r>
              <a:rPr lang="cs-CZ" sz="2800" dirty="0" smtClean="0"/>
              <a:t>prohlížečů, mobily</a:t>
            </a:r>
            <a:endParaRPr lang="cs-CZ" sz="2800" dirty="0" smtClean="0"/>
          </a:p>
          <a:p>
            <a:pPr eaLnBrk="1" hangingPunct="1">
              <a:tabLst/>
            </a:pPr>
            <a:r>
              <a:rPr lang="cs-CZ" sz="2800" dirty="0" smtClean="0"/>
              <a:t>obtížnější aktualizace</a:t>
            </a:r>
          </a:p>
          <a:p>
            <a:pPr marL="1082675" lvl="1" indent="-369888" eaLnBrk="1" hangingPunct="1">
              <a:tabLst/>
            </a:pPr>
            <a:r>
              <a:rPr lang="cs-CZ" sz="2400" dirty="0" smtClean="0"/>
              <a:t>nevhodné pro rozsáhlejší a často aktualizované texty, RS apod.</a:t>
            </a:r>
          </a:p>
          <a:p>
            <a:pPr eaLnBrk="1" hangingPunct="1">
              <a:tabLst/>
            </a:pPr>
            <a:r>
              <a:rPr lang="cs-CZ" sz="2800" dirty="0" smtClean="0"/>
              <a:t>ukázka: </a:t>
            </a:r>
            <a:r>
              <a:rPr lang="cs-CZ" sz="2800" dirty="0" err="1" smtClean="0">
                <a:hlinkClick r:id="rId2"/>
              </a:rPr>
              <a:t>Zvonilka</a:t>
            </a:r>
            <a:r>
              <a:rPr lang="cs-CZ" sz="2800" dirty="0" smtClean="0"/>
              <a:t>, </a:t>
            </a:r>
            <a:r>
              <a:rPr lang="cs-CZ" sz="2800" dirty="0" err="1" smtClean="0">
                <a:hlinkClick r:id="rId3"/>
              </a:rPr>
              <a:t>Shrek</a:t>
            </a:r>
            <a:endParaRPr lang="cs-CZ" sz="28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Programovací jazyky</a:t>
            </a:r>
          </a:p>
        </p:txBody>
      </p:sp>
      <p:sp>
        <p:nvSpPr>
          <p:cNvPr id="313347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pro programování dynamických stránek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webové aplikace a online služby</a:t>
            </a:r>
          </a:p>
          <a:p>
            <a:pPr eaLnBrk="1" hangingPunct="1">
              <a:tabLst/>
            </a:pPr>
            <a:r>
              <a:rPr lang="cs-CZ" smtClean="0"/>
              <a:t>běží na straně serveru</a:t>
            </a:r>
          </a:p>
          <a:p>
            <a:pPr eaLnBrk="1" hangingPunct="1">
              <a:tabLst/>
            </a:pPr>
            <a:r>
              <a:rPr lang="cs-CZ" smtClean="0"/>
              <a:t>nejpoužívanější PHP a ASP</a:t>
            </a:r>
          </a:p>
          <a:p>
            <a:pPr eaLnBrk="1" hangingPunct="1">
              <a:tabLst/>
            </a:pPr>
            <a:r>
              <a:rPr lang="cs-CZ" smtClean="0"/>
              <a:t>propojení na databázové systémy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MySQL, Oracle, ODBC, PostgreSQL,…</a:t>
            </a:r>
          </a:p>
          <a:p>
            <a:pPr eaLnBrk="1" hangingPunct="1">
              <a:tabLst/>
            </a:pPr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PHP</a:t>
            </a:r>
          </a:p>
        </p:txBody>
      </p:sp>
      <p:sp>
        <p:nvSpPr>
          <p:cNvPr id="314371" name="AutoShap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16113"/>
            <a:ext cx="8291513" cy="4465637"/>
          </a:xfrm>
        </p:spPr>
        <p:txBody>
          <a:bodyPr/>
          <a:lstStyle/>
          <a:p>
            <a:pPr eaLnBrk="1" hangingPunct="1">
              <a:lnSpc>
                <a:spcPct val="110000"/>
              </a:lnSpc>
              <a:tabLst/>
            </a:pPr>
            <a:r>
              <a:rPr lang="cs-CZ" dirty="0" smtClean="0"/>
              <a:t>programování dynamických stránek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dirty="0" smtClean="0"/>
              <a:t>nezávislé na platformě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dirty="0" smtClean="0"/>
              <a:t>vychází z Perlu, C, Javy a Pascalu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dirty="0" smtClean="0"/>
              <a:t>poměrně jednoduché na pochopení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dirty="0" smtClean="0"/>
              <a:t>LAMP = Linux, </a:t>
            </a:r>
            <a:r>
              <a:rPr lang="cs-CZ" dirty="0" err="1" smtClean="0"/>
              <a:t>Apache</a:t>
            </a:r>
            <a:r>
              <a:rPr lang="cs-CZ" dirty="0" smtClean="0"/>
              <a:t>, </a:t>
            </a:r>
            <a:r>
              <a:rPr lang="cs-CZ" dirty="0" err="1" smtClean="0"/>
              <a:t>MySQL</a:t>
            </a:r>
            <a:r>
              <a:rPr lang="cs-CZ" dirty="0" smtClean="0"/>
              <a:t>, PHP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dirty="0" smtClean="0"/>
              <a:t>aktuální verze </a:t>
            </a:r>
            <a:r>
              <a:rPr lang="cs-CZ" dirty="0" smtClean="0"/>
              <a:t>5.4.14, 5.5 Beta3</a:t>
            </a:r>
            <a:endParaRPr lang="cs-CZ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PHP</a:t>
            </a:r>
          </a:p>
        </p:txBody>
      </p:sp>
      <p:sp>
        <p:nvSpPr>
          <p:cNvPr id="315395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rozsáhlé knihovny a moduly</a:t>
            </a:r>
          </a:p>
          <a:p>
            <a:pPr eaLnBrk="1" hangingPunct="1">
              <a:tabLst/>
            </a:pPr>
            <a:r>
              <a:rPr lang="cs-CZ" smtClean="0"/>
              <a:t>spolupráce s většinou databází</a:t>
            </a:r>
          </a:p>
          <a:p>
            <a:pPr eaLnBrk="1" hangingPunct="1">
              <a:tabLst/>
            </a:pPr>
            <a:r>
              <a:rPr lang="cs-CZ" smtClean="0"/>
              <a:t>podpora většiny internetových protokolů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HTTP, SMTP, FTP, IMAP, POP3,…</a:t>
            </a:r>
          </a:p>
          <a:p>
            <a:pPr eaLnBrk="1" hangingPunct="1">
              <a:tabLst/>
            </a:pPr>
            <a:r>
              <a:rPr lang="cs-CZ" smtClean="0"/>
              <a:t>objektové programování (od verze 5)</a:t>
            </a:r>
          </a:p>
          <a:p>
            <a:pPr eaLnBrk="1" hangingPunct="1">
              <a:buFont typeface="Wingdings" pitchFamily="2" charset="2"/>
              <a:buNone/>
              <a:tabLst/>
            </a:pPr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PHP scripty</a:t>
            </a:r>
          </a:p>
        </p:txBody>
      </p:sp>
      <p:sp>
        <p:nvSpPr>
          <p:cNvPr id="316419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z="2800" smtClean="0">
                <a:hlinkClick r:id="rId2"/>
              </a:rPr>
              <a:t>http://www.php.net</a:t>
            </a:r>
            <a:endParaRPr lang="cs-CZ" sz="2800" smtClean="0"/>
          </a:p>
          <a:p>
            <a:pPr eaLnBrk="1" hangingPunct="1">
              <a:tabLst/>
            </a:pPr>
            <a:r>
              <a:rPr lang="cs-CZ" sz="2800" smtClean="0">
                <a:hlinkClick r:id="rId3"/>
              </a:rPr>
              <a:t>http://www.hotscripts.com/PHP/index.html</a:t>
            </a:r>
            <a:endParaRPr lang="cs-CZ" sz="2800" smtClean="0"/>
          </a:p>
          <a:p>
            <a:pPr eaLnBrk="1" hangingPunct="1">
              <a:tabLst/>
            </a:pPr>
            <a:r>
              <a:rPr lang="cs-CZ" sz="2800" smtClean="0">
                <a:hlinkClick r:id="rId4"/>
              </a:rPr>
              <a:t>http://www.phpbuilder.com</a:t>
            </a:r>
            <a:endParaRPr lang="cs-CZ" sz="2800" smtClean="0"/>
          </a:p>
          <a:p>
            <a:pPr eaLnBrk="1" hangingPunct="1">
              <a:tabLst/>
            </a:pPr>
            <a:r>
              <a:rPr lang="cs-CZ" sz="2800" smtClean="0">
                <a:hlinkClick r:id="rId5"/>
              </a:rPr>
              <a:t>http://www.scriptsbank.com</a:t>
            </a:r>
            <a:endParaRPr lang="cs-CZ" sz="2800" smtClean="0"/>
          </a:p>
          <a:p>
            <a:pPr eaLnBrk="1" hangingPunct="1">
              <a:tabLst/>
            </a:pPr>
            <a:r>
              <a:rPr lang="cs-CZ" sz="2800" smtClean="0">
                <a:hlinkClick r:id="rId6"/>
              </a:rPr>
              <a:t>http://www.builder.cz</a:t>
            </a:r>
            <a:endParaRPr lang="cs-CZ" sz="2800" smtClean="0"/>
          </a:p>
          <a:p>
            <a:pPr eaLnBrk="1" hangingPunct="1">
              <a:tabLst/>
            </a:pPr>
            <a:r>
              <a:rPr lang="cs-CZ" sz="2800" smtClean="0">
                <a:hlinkClick r:id="rId7"/>
              </a:rPr>
              <a:t>http://interval.cz/vyvoj-aplikaci/php</a:t>
            </a:r>
            <a:endParaRPr lang="cs-CZ" sz="2800" smtClean="0"/>
          </a:p>
          <a:p>
            <a:pPr eaLnBrk="1" hangingPunct="1">
              <a:tabLst/>
            </a:pPr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ASP</a:t>
            </a:r>
          </a:p>
        </p:txBody>
      </p:sp>
      <p:sp>
        <p:nvSpPr>
          <p:cNvPr id="317443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b="1" smtClean="0"/>
              <a:t>A</a:t>
            </a:r>
            <a:r>
              <a:rPr lang="cs-CZ" smtClean="0"/>
              <a:t>ctive </a:t>
            </a:r>
            <a:r>
              <a:rPr lang="cs-CZ" b="1" smtClean="0"/>
              <a:t>S</a:t>
            </a:r>
            <a:r>
              <a:rPr lang="cs-CZ" smtClean="0"/>
              <a:t>erver </a:t>
            </a:r>
            <a:r>
              <a:rPr lang="cs-CZ" b="1" smtClean="0"/>
              <a:t>P</a:t>
            </a:r>
            <a:r>
              <a:rPr lang="cs-CZ" smtClean="0"/>
              <a:t>ages</a:t>
            </a:r>
          </a:p>
          <a:p>
            <a:pPr eaLnBrk="1" hangingPunct="1">
              <a:tabLst/>
            </a:pPr>
            <a:r>
              <a:rPr lang="cs-CZ" smtClean="0"/>
              <a:t>vyvíjí Microsoft</a:t>
            </a:r>
          </a:p>
          <a:p>
            <a:pPr eaLnBrk="1" hangingPunct="1">
              <a:tabLst/>
            </a:pPr>
            <a:r>
              <a:rPr lang="cs-CZ" smtClean="0"/>
              <a:t>běží na serverech s OS Windows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AutoShape 2"/>
          <p:cNvSpPr>
            <a:spLocks noChangeArrowheads="1"/>
          </p:cNvSpPr>
          <p:nvPr/>
        </p:nvSpPr>
        <p:spPr bwMode="auto">
          <a:xfrm>
            <a:off x="611188" y="1916113"/>
            <a:ext cx="7993062" cy="3960812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533400" indent="-533400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cs-CZ" sz="4800"/>
              <a:t>XML</a:t>
            </a:r>
            <a:endParaRPr lang="en-US" sz="4800"/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XML</a:t>
            </a:r>
          </a:p>
        </p:txBody>
      </p:sp>
      <p:sp>
        <p:nvSpPr>
          <p:cNvPr id="319491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e</a:t>
            </a:r>
            <a:r>
              <a:rPr lang="cs-CZ" b="1" smtClean="0"/>
              <a:t>X</a:t>
            </a:r>
            <a:r>
              <a:rPr lang="cs-CZ" smtClean="0"/>
              <a:t>tensible </a:t>
            </a:r>
            <a:r>
              <a:rPr lang="cs-CZ" b="1" smtClean="0"/>
              <a:t>M</a:t>
            </a:r>
            <a:r>
              <a:rPr lang="cs-CZ" smtClean="0"/>
              <a:t>arkup </a:t>
            </a:r>
            <a:r>
              <a:rPr lang="cs-CZ" b="1" smtClean="0"/>
              <a:t>L</a:t>
            </a:r>
            <a:r>
              <a:rPr lang="cs-CZ" smtClean="0"/>
              <a:t>anguage</a:t>
            </a:r>
          </a:p>
          <a:p>
            <a:pPr eaLnBrk="1" hangingPunct="1">
              <a:tabLst/>
            </a:pPr>
            <a:r>
              <a:rPr lang="cs-CZ" smtClean="0"/>
              <a:t>obecný značkovací jazyk (nemá tagy)</a:t>
            </a:r>
          </a:p>
          <a:p>
            <a:pPr eaLnBrk="1" hangingPunct="1">
              <a:tabLst/>
            </a:pPr>
            <a:r>
              <a:rPr lang="cs-CZ" smtClean="0"/>
              <a:t>základem pro konkrétní značkovací jazyky (DC, RDF, RSS, DocBook,…)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Jazyk HTML</a:t>
            </a:r>
          </a:p>
        </p:txBody>
      </p:sp>
      <p:sp>
        <p:nvSpPr>
          <p:cNvPr id="283651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základem tvorby stránek</a:t>
            </a:r>
          </a:p>
          <a:p>
            <a:pPr eaLnBrk="1" hangingPunct="1">
              <a:tabLst/>
            </a:pPr>
            <a:r>
              <a:rPr lang="cs-CZ" b="1" smtClean="0"/>
              <a:t>H</a:t>
            </a:r>
            <a:r>
              <a:rPr lang="cs-CZ" smtClean="0"/>
              <a:t>yper</a:t>
            </a:r>
            <a:r>
              <a:rPr lang="cs-CZ" b="1" smtClean="0"/>
              <a:t>T</a:t>
            </a:r>
            <a:r>
              <a:rPr lang="cs-CZ" smtClean="0"/>
              <a:t>ext </a:t>
            </a:r>
            <a:r>
              <a:rPr lang="cs-CZ" b="1" smtClean="0"/>
              <a:t>M</a:t>
            </a:r>
            <a:r>
              <a:rPr lang="cs-CZ" smtClean="0"/>
              <a:t>arkup </a:t>
            </a:r>
            <a:r>
              <a:rPr lang="cs-CZ" b="1" smtClean="0"/>
              <a:t>L</a:t>
            </a:r>
            <a:r>
              <a:rPr lang="cs-CZ" smtClean="0"/>
              <a:t>anguage</a:t>
            </a:r>
          </a:p>
          <a:p>
            <a:pPr eaLnBrk="1" hangingPunct="1">
              <a:tabLst/>
            </a:pPr>
            <a:r>
              <a:rPr lang="cs-CZ" smtClean="0"/>
              <a:t>odvozen od SGML</a:t>
            </a:r>
          </a:p>
          <a:p>
            <a:pPr eaLnBrk="1" hangingPunct="1">
              <a:tabLst/>
            </a:pPr>
            <a:r>
              <a:rPr lang="cs-CZ" smtClean="0"/>
              <a:t>rozvržení dokumentu a odkazů</a:t>
            </a:r>
          </a:p>
          <a:p>
            <a:pPr eaLnBrk="1" hangingPunct="1">
              <a:tabLst/>
            </a:pPr>
            <a:r>
              <a:rPr lang="cs-CZ" smtClean="0"/>
              <a:t>Tim Berners Lee - CERN (1990)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XML a vzhled dokumentu</a:t>
            </a:r>
          </a:p>
        </p:txBody>
      </p:sp>
      <p:sp>
        <p:nvSpPr>
          <p:cNvPr id="320515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definuje pouze strukturu dokumentu z hlediska věcného obsahu</a:t>
            </a:r>
          </a:p>
          <a:p>
            <a:pPr eaLnBrk="1" hangingPunct="1">
              <a:tabLst/>
            </a:pPr>
            <a:r>
              <a:rPr lang="cs-CZ" smtClean="0"/>
              <a:t>nezabývá se vzhledem</a:t>
            </a:r>
          </a:p>
          <a:p>
            <a:pPr eaLnBrk="1" hangingPunct="1">
              <a:tabLst/>
            </a:pPr>
            <a:r>
              <a:rPr lang="cs-CZ" smtClean="0"/>
              <a:t>vzhled se definuje připojeným stylem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CSS, XSL (XSLT)</a:t>
            </a:r>
          </a:p>
          <a:p>
            <a:pPr eaLnBrk="1" hangingPunct="1">
              <a:tabLst/>
            </a:pPr>
            <a:endParaRPr lang="cs-CZ" smtClean="0"/>
          </a:p>
          <a:p>
            <a:pPr eaLnBrk="1" hangingPunct="1">
              <a:tabLst/>
            </a:pPr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XML</a:t>
            </a:r>
          </a:p>
        </p:txBody>
      </p:sp>
      <p:sp>
        <p:nvSpPr>
          <p:cNvPr id="321539" name="AutoShap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16113"/>
            <a:ext cx="8291513" cy="4321175"/>
          </a:xfrm>
        </p:spPr>
        <p:txBody>
          <a:bodyPr/>
          <a:lstStyle/>
          <a:p>
            <a:pPr eaLnBrk="1" hangingPunct="1">
              <a:tabLst/>
            </a:pPr>
            <a:r>
              <a:rPr lang="cs-CZ" sz="2800" smtClean="0"/>
              <a:t>definuje vazby mezi prvky</a:t>
            </a:r>
          </a:p>
          <a:p>
            <a:pPr eaLnBrk="1" hangingPunct="1">
              <a:tabLst/>
            </a:pPr>
            <a:r>
              <a:rPr lang="cs-CZ" sz="2800" smtClean="0"/>
              <a:t>prvky nejsou pevně dané</a:t>
            </a:r>
          </a:p>
          <a:p>
            <a:pPr eaLnBrk="1" hangingPunct="1">
              <a:tabLst/>
            </a:pPr>
            <a:r>
              <a:rPr lang="cs-CZ" sz="2800" smtClean="0"/>
              <a:t>charakter: (ne)opakovatelné </a:t>
            </a:r>
          </a:p>
          <a:p>
            <a:pPr eaLnBrk="1" hangingPunct="1">
              <a:tabLst/>
            </a:pPr>
            <a:r>
              <a:rPr lang="cs-CZ" sz="2800" smtClean="0"/>
              <a:t>DTD - definice použitých prvků</a:t>
            </a:r>
          </a:p>
          <a:p>
            <a:pPr eaLnBrk="1" hangingPunct="1">
              <a:tabLst/>
            </a:pPr>
            <a:r>
              <a:rPr lang="cs-CZ" sz="2800" smtClean="0"/>
              <a:t>XML parser - program pro kontrolu XML</a:t>
            </a:r>
          </a:p>
          <a:p>
            <a:pPr eaLnBrk="1" hangingPunct="1">
              <a:tabLst/>
            </a:pPr>
            <a:r>
              <a:rPr lang="cs-CZ" sz="2800" smtClean="0"/>
              <a:t>kódování - primárně v UTF-8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Využití XML</a:t>
            </a:r>
          </a:p>
        </p:txBody>
      </p:sp>
      <p:sp>
        <p:nvSpPr>
          <p:cNvPr id="322563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prezentace informací</a:t>
            </a:r>
          </a:p>
          <a:p>
            <a:pPr eaLnBrk="1" hangingPunct="1">
              <a:tabLst/>
            </a:pPr>
            <a:r>
              <a:rPr lang="cs-CZ" smtClean="0"/>
              <a:t>ukládání informací</a:t>
            </a:r>
          </a:p>
          <a:p>
            <a:pPr eaLnBrk="1" hangingPunct="1">
              <a:tabLst/>
            </a:pPr>
            <a:r>
              <a:rPr lang="cs-CZ" smtClean="0"/>
              <a:t>výměna informací</a:t>
            </a:r>
          </a:p>
          <a:p>
            <a:pPr eaLnBrk="1" hangingPunct="1">
              <a:tabLst/>
            </a:pPr>
            <a:r>
              <a:rPr lang="cs-CZ" smtClean="0"/>
              <a:t>popis informací (</a:t>
            </a:r>
            <a:r>
              <a:rPr lang="cs-CZ" smtClean="0">
                <a:hlinkClick r:id="rId2"/>
              </a:rPr>
              <a:t>metadata</a:t>
            </a:r>
            <a:r>
              <a:rPr lang="cs-CZ" smtClean="0"/>
              <a:t>)</a:t>
            </a:r>
          </a:p>
          <a:p>
            <a:pPr eaLnBrk="1" hangingPunct="1">
              <a:tabLst/>
            </a:pPr>
            <a:r>
              <a:rPr lang="cs-CZ" smtClean="0"/>
              <a:t>získávání informací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Využití XML v praxi</a:t>
            </a:r>
          </a:p>
        </p:txBody>
      </p:sp>
      <p:sp>
        <p:nvSpPr>
          <p:cNvPr id="323587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XHTML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DC, RDF, SMIL - metadata dokumentu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RSS - novinky na webu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DocBook - publikační styly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SVG, Jabber, SOAP, MathML, nové MS Office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Ukázky XML dokumentu</a:t>
            </a:r>
          </a:p>
        </p:txBody>
      </p:sp>
      <p:sp>
        <p:nvSpPr>
          <p:cNvPr id="324611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dirty="0" smtClean="0">
                <a:hlinkClick r:id="rId2"/>
              </a:rPr>
              <a:t>http://skola.citace.com/eknihy.xml</a:t>
            </a:r>
            <a:endParaRPr lang="cs-CZ" dirty="0" smtClean="0"/>
          </a:p>
          <a:p>
            <a:pPr eaLnBrk="1" hangingPunct="1">
              <a:tabLst/>
            </a:pPr>
            <a:r>
              <a:rPr lang="cs-CZ" dirty="0" smtClean="0">
                <a:hlinkClick r:id="rId3"/>
              </a:rPr>
              <a:t>XML výstup</a:t>
            </a:r>
            <a:r>
              <a:rPr lang="cs-CZ" dirty="0" smtClean="0"/>
              <a:t> při hledání v SRU</a:t>
            </a:r>
          </a:p>
          <a:p>
            <a:pPr eaLnBrk="1" hangingPunct="1">
              <a:tabLst/>
            </a:pPr>
            <a:endParaRPr lang="cs-CZ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Dublin Core</a:t>
            </a:r>
          </a:p>
        </p:txBody>
      </p:sp>
      <p:sp>
        <p:nvSpPr>
          <p:cNvPr id="325635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soubor metadatových prvků</a:t>
            </a:r>
          </a:p>
          <a:p>
            <a:pPr eaLnBrk="1" hangingPunct="1">
              <a:tabLst/>
            </a:pPr>
            <a:r>
              <a:rPr lang="cs-CZ" smtClean="0"/>
              <a:t>pro popis digitálních objektů (i HTML)</a:t>
            </a:r>
          </a:p>
          <a:p>
            <a:pPr eaLnBrk="1" hangingPunct="1">
              <a:tabLst/>
            </a:pPr>
            <a:r>
              <a:rPr lang="cs-CZ" smtClean="0"/>
              <a:t>usnadňuje vyhledávání e-zdrojů</a:t>
            </a:r>
          </a:p>
          <a:p>
            <a:pPr eaLnBrk="1" hangingPunct="1">
              <a:tabLst/>
            </a:pPr>
            <a:r>
              <a:rPr lang="cs-CZ" smtClean="0"/>
              <a:t>založen na XML</a:t>
            </a:r>
          </a:p>
          <a:p>
            <a:pPr eaLnBrk="1" hangingPunct="1">
              <a:tabLst/>
            </a:pPr>
            <a:r>
              <a:rPr lang="cs-CZ" smtClean="0"/>
              <a:t>název odvozen od města Dublin (USA)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Prvky DC</a:t>
            </a:r>
          </a:p>
        </p:txBody>
      </p:sp>
      <p:sp>
        <p:nvSpPr>
          <p:cNvPr id="326659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16 základních prvků</a:t>
            </a:r>
          </a:p>
          <a:p>
            <a:pPr marL="1082675" lvl="1" indent="-369888" eaLnBrk="1" hangingPunct="1">
              <a:lnSpc>
                <a:spcPct val="90000"/>
              </a:lnSpc>
              <a:tabLst/>
            </a:pPr>
            <a:r>
              <a:rPr lang="cs-CZ" smtClean="0"/>
              <a:t>Title, Creator, Subject, Description, Publisher, Contributor, Date, Type, Format, Identifier, Source, Language, Relation, Coverage, Rights, Audience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>
                <a:hlinkClick r:id="rId2"/>
              </a:rPr>
              <a:t>Generátor metadat</a:t>
            </a:r>
            <a:endParaRPr lang="cs-CZ" smtClean="0"/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správce v ČR - KIC ICS FI MU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Výhody DC</a:t>
            </a:r>
          </a:p>
        </p:txBody>
      </p:sp>
      <p:sp>
        <p:nvSpPr>
          <p:cNvPr id="327683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jednoduchost</a:t>
            </a:r>
          </a:p>
          <a:p>
            <a:pPr eaLnBrk="1" hangingPunct="1">
              <a:tabLst/>
            </a:pPr>
            <a:r>
              <a:rPr lang="cs-CZ" smtClean="0"/>
              <a:t>sémantická interoperabilita</a:t>
            </a:r>
          </a:p>
          <a:p>
            <a:pPr eaLnBrk="1" hangingPunct="1">
              <a:tabLst/>
            </a:pPr>
            <a:r>
              <a:rPr lang="cs-CZ" smtClean="0"/>
              <a:t>mezinárodní podpora</a:t>
            </a:r>
          </a:p>
          <a:p>
            <a:pPr eaLnBrk="1" hangingPunct="1">
              <a:tabLst/>
            </a:pPr>
            <a:r>
              <a:rPr lang="cs-CZ" smtClean="0"/>
              <a:t>rozšiřitelnost</a:t>
            </a:r>
          </a:p>
          <a:p>
            <a:pPr eaLnBrk="1" hangingPunct="1">
              <a:tabLst/>
            </a:pPr>
            <a:r>
              <a:rPr lang="cs-CZ" smtClean="0"/>
              <a:t>modifikovatelnost</a:t>
            </a:r>
          </a:p>
          <a:p>
            <a:pPr eaLnBrk="1" hangingPunct="1">
              <a:tabLst/>
            </a:pPr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Více info o DC</a:t>
            </a:r>
          </a:p>
        </p:txBody>
      </p:sp>
      <p:sp>
        <p:nvSpPr>
          <p:cNvPr id="328707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>
                <a:hlinkClick r:id="rId2"/>
              </a:rPr>
              <a:t>http://www.dublincore.org</a:t>
            </a:r>
            <a:endParaRPr lang="cs-CZ" smtClean="0"/>
          </a:p>
          <a:p>
            <a:pPr eaLnBrk="1" hangingPunct="1">
              <a:tabLst/>
            </a:pPr>
            <a:r>
              <a:rPr lang="cs-CZ" smtClean="0">
                <a:hlinkClick r:id="rId3"/>
              </a:rPr>
              <a:t>http://www.ics.muni.cz/dublin_core</a:t>
            </a:r>
            <a:endParaRPr lang="cs-CZ" smtClean="0"/>
          </a:p>
          <a:p>
            <a:pPr eaLnBrk="1" hangingPunct="1">
              <a:tabLst/>
            </a:pPr>
            <a:r>
              <a:rPr lang="cs-CZ" smtClean="0">
                <a:hlinkClick r:id="rId4"/>
              </a:rPr>
              <a:t>http://www.ukoln.ac.uk/cgi-bin/dcdot.pl</a:t>
            </a:r>
            <a:endParaRPr lang="cs-CZ" smtClean="0"/>
          </a:p>
          <a:p>
            <a:pPr eaLnBrk="1" hangingPunct="1">
              <a:tabLst/>
            </a:pPr>
            <a:r>
              <a:rPr lang="cs-CZ" sz="2800" smtClean="0">
                <a:hlinkClick r:id="rId5"/>
              </a:rPr>
              <a:t>http://www.webarchiv.cz/generator/dc_generator.php</a:t>
            </a:r>
            <a:endParaRPr lang="cs-CZ" sz="28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RSS</a:t>
            </a:r>
          </a:p>
        </p:txBody>
      </p:sp>
      <p:sp>
        <p:nvSpPr>
          <p:cNvPr id="329731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slouží ke sdílení obsahu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standardizovaný formát (XML)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pro weby s častou aktualizací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nejčastější uplatnění:</a:t>
            </a:r>
          </a:p>
          <a:p>
            <a:pPr marL="1082675" lvl="1" indent="-369888" eaLnBrk="1" hangingPunct="1">
              <a:lnSpc>
                <a:spcPct val="90000"/>
              </a:lnSpc>
              <a:tabLst/>
            </a:pPr>
            <a:r>
              <a:rPr lang="cs-CZ" smtClean="0"/>
              <a:t>zpravodajské servery, blogy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nejpoužívanější verze RSS 0.91 a 2.0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Vývoj HTML</a:t>
            </a:r>
          </a:p>
        </p:txBody>
      </p:sp>
      <p:sp>
        <p:nvSpPr>
          <p:cNvPr id="284675" name="AutoShap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28775"/>
            <a:ext cx="8291513" cy="46085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10000"/>
              </a:spcBef>
              <a:tabLst/>
            </a:pPr>
            <a:r>
              <a:rPr lang="cs-CZ" smtClean="0"/>
              <a:t>0.9 - nepodporuje grafický režim </a:t>
            </a:r>
            <a:r>
              <a:rPr lang="cs-CZ" sz="2800" smtClean="0"/>
              <a:t>(1991)</a:t>
            </a:r>
          </a:p>
          <a:p>
            <a:pPr eaLnBrk="1" hangingPunct="1">
              <a:lnSpc>
                <a:spcPct val="100000"/>
              </a:lnSpc>
              <a:spcBef>
                <a:spcPct val="10000"/>
              </a:spcBef>
              <a:tabLst/>
            </a:pPr>
            <a:r>
              <a:rPr lang="cs-CZ" smtClean="0"/>
              <a:t>2.0 - formuláře a podpora grafiky </a:t>
            </a:r>
            <a:r>
              <a:rPr lang="cs-CZ" sz="2800" smtClean="0"/>
              <a:t>(1994)</a:t>
            </a:r>
          </a:p>
          <a:p>
            <a:pPr eaLnBrk="1" hangingPunct="1">
              <a:lnSpc>
                <a:spcPct val="100000"/>
              </a:lnSpc>
              <a:spcBef>
                <a:spcPct val="10000"/>
              </a:spcBef>
              <a:tabLst/>
            </a:pPr>
            <a:r>
              <a:rPr lang="cs-CZ" smtClean="0"/>
              <a:t>3.0 - nekoncepční, Netscape </a:t>
            </a:r>
            <a:r>
              <a:rPr lang="cs-CZ" sz="2800" smtClean="0"/>
              <a:t>(1995)</a:t>
            </a:r>
          </a:p>
          <a:p>
            <a:pPr eaLnBrk="1" hangingPunct="1">
              <a:lnSpc>
                <a:spcPct val="100000"/>
              </a:lnSpc>
              <a:spcBef>
                <a:spcPct val="10000"/>
              </a:spcBef>
              <a:tabLst/>
            </a:pPr>
            <a:r>
              <a:rPr lang="cs-CZ" smtClean="0"/>
              <a:t>3.2 - tabulky, styly, W3C </a:t>
            </a:r>
            <a:r>
              <a:rPr lang="cs-CZ" sz="2800" smtClean="0"/>
              <a:t>(1997)</a:t>
            </a:r>
          </a:p>
          <a:p>
            <a:pPr eaLnBrk="1" hangingPunct="1">
              <a:lnSpc>
                <a:spcPct val="100000"/>
              </a:lnSpc>
              <a:spcBef>
                <a:spcPct val="10000"/>
              </a:spcBef>
              <a:tabLst/>
            </a:pPr>
            <a:r>
              <a:rPr lang="cs-CZ" smtClean="0"/>
              <a:t>4.0 - frames, sémantika, W3C </a:t>
            </a:r>
            <a:r>
              <a:rPr lang="cs-CZ" sz="2800" smtClean="0"/>
              <a:t>(1998)</a:t>
            </a:r>
          </a:p>
          <a:p>
            <a:pPr eaLnBrk="1" hangingPunct="1">
              <a:lnSpc>
                <a:spcPct val="100000"/>
              </a:lnSpc>
              <a:spcBef>
                <a:spcPct val="10000"/>
              </a:spcBef>
              <a:tabLst/>
            </a:pPr>
            <a:r>
              <a:rPr lang="cs-CZ" smtClean="0"/>
              <a:t>4.01 - opravuje chyby, W3C </a:t>
            </a:r>
            <a:r>
              <a:rPr lang="cs-CZ" sz="2800" smtClean="0"/>
              <a:t>(1999)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Jak RSS funguje?</a:t>
            </a:r>
          </a:p>
        </p:txBody>
      </p:sp>
      <p:sp>
        <p:nvSpPr>
          <p:cNvPr id="330755" name="Oval 4"/>
          <p:cNvSpPr>
            <a:spLocks noChangeArrowheads="1"/>
          </p:cNvSpPr>
          <p:nvPr/>
        </p:nvSpPr>
        <p:spPr bwMode="auto">
          <a:xfrm>
            <a:off x="395288" y="3214688"/>
            <a:ext cx="1944687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30756" name="Text Box 5"/>
          <p:cNvSpPr txBox="1">
            <a:spLocks noChangeArrowheads="1"/>
          </p:cNvSpPr>
          <p:nvPr/>
        </p:nvSpPr>
        <p:spPr bwMode="auto">
          <a:xfrm>
            <a:off x="539750" y="3573463"/>
            <a:ext cx="16557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/>
              <a:t>Zpravodajský server</a:t>
            </a:r>
          </a:p>
        </p:txBody>
      </p:sp>
      <p:sp>
        <p:nvSpPr>
          <p:cNvPr id="183302" name="AutoShape 6"/>
          <p:cNvSpPr>
            <a:spLocks noChangeArrowheads="1"/>
          </p:cNvSpPr>
          <p:nvPr/>
        </p:nvSpPr>
        <p:spPr bwMode="auto">
          <a:xfrm>
            <a:off x="2413000" y="3573463"/>
            <a:ext cx="935038" cy="525462"/>
          </a:xfrm>
          <a:prstGeom prst="rightArrow">
            <a:avLst>
              <a:gd name="adj1" fmla="val 50000"/>
              <a:gd name="adj2" fmla="val 4448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3303" name="AutoShape 7"/>
          <p:cNvSpPr>
            <a:spLocks noChangeArrowheads="1"/>
          </p:cNvSpPr>
          <p:nvPr/>
        </p:nvSpPr>
        <p:spPr bwMode="auto">
          <a:xfrm rot="5400000">
            <a:off x="911225" y="2698751"/>
            <a:ext cx="935037" cy="525462"/>
          </a:xfrm>
          <a:prstGeom prst="rightArrow">
            <a:avLst>
              <a:gd name="adj1" fmla="val 50000"/>
              <a:gd name="adj2" fmla="val 4448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3304" name="Text Box 8"/>
          <p:cNvSpPr txBox="1">
            <a:spLocks noChangeArrowheads="1"/>
          </p:cNvSpPr>
          <p:nvPr/>
        </p:nvSpPr>
        <p:spPr bwMode="auto">
          <a:xfrm>
            <a:off x="1476375" y="1989138"/>
            <a:ext cx="16557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/>
              <a:t>Nový článek</a:t>
            </a:r>
          </a:p>
        </p:txBody>
      </p:sp>
      <p:sp>
        <p:nvSpPr>
          <p:cNvPr id="183305" name="Oval 9"/>
          <p:cNvSpPr>
            <a:spLocks noChangeArrowheads="1"/>
          </p:cNvSpPr>
          <p:nvPr/>
        </p:nvSpPr>
        <p:spPr bwMode="auto">
          <a:xfrm>
            <a:off x="3421063" y="3141663"/>
            <a:ext cx="1944687" cy="12954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3306" name="Text Box 10"/>
          <p:cNvSpPr txBox="1">
            <a:spLocks noChangeArrowheads="1"/>
          </p:cNvSpPr>
          <p:nvPr/>
        </p:nvSpPr>
        <p:spPr bwMode="auto">
          <a:xfrm>
            <a:off x="3563938" y="3573463"/>
            <a:ext cx="16557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/>
              <a:t>RSS Kanál</a:t>
            </a:r>
          </a:p>
        </p:txBody>
      </p:sp>
      <p:sp>
        <p:nvSpPr>
          <p:cNvPr id="183307" name="AutoShape 11"/>
          <p:cNvSpPr>
            <a:spLocks noChangeArrowheads="1"/>
          </p:cNvSpPr>
          <p:nvPr/>
        </p:nvSpPr>
        <p:spPr bwMode="auto">
          <a:xfrm rot="-4240250">
            <a:off x="3132931" y="4725194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3308" name="AutoShape 12"/>
          <p:cNvSpPr>
            <a:spLocks noChangeArrowheads="1"/>
          </p:cNvSpPr>
          <p:nvPr/>
        </p:nvSpPr>
        <p:spPr bwMode="auto">
          <a:xfrm rot="-6562727">
            <a:off x="4572794" y="4798219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3309" name="AutoShape 13"/>
          <p:cNvSpPr>
            <a:spLocks noChangeArrowheads="1"/>
          </p:cNvSpPr>
          <p:nvPr/>
        </p:nvSpPr>
        <p:spPr bwMode="auto">
          <a:xfrm rot="-9369491">
            <a:off x="5437188" y="4006850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3310" name="Text Box 14"/>
          <p:cNvSpPr txBox="1">
            <a:spLocks noChangeArrowheads="1"/>
          </p:cNvSpPr>
          <p:nvPr/>
        </p:nvSpPr>
        <p:spPr bwMode="auto">
          <a:xfrm>
            <a:off x="2628900" y="5373688"/>
            <a:ext cx="1439863" cy="65087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/>
              <a:t>Osobní RSS čtečka</a:t>
            </a:r>
          </a:p>
        </p:txBody>
      </p:sp>
      <p:sp>
        <p:nvSpPr>
          <p:cNvPr id="183311" name="Text Box 15"/>
          <p:cNvSpPr txBox="1">
            <a:spLocks noChangeArrowheads="1"/>
          </p:cNvSpPr>
          <p:nvPr/>
        </p:nvSpPr>
        <p:spPr bwMode="auto">
          <a:xfrm>
            <a:off x="4645025" y="5373688"/>
            <a:ext cx="1439863" cy="788987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/>
              <a:t>Agregátor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/>
              <a:t>RSS kanálů</a:t>
            </a:r>
          </a:p>
        </p:txBody>
      </p:sp>
      <p:sp>
        <p:nvSpPr>
          <p:cNvPr id="183312" name="Text Box 16"/>
          <p:cNvSpPr txBox="1">
            <a:spLocks noChangeArrowheads="1"/>
          </p:cNvSpPr>
          <p:nvPr/>
        </p:nvSpPr>
        <p:spPr bwMode="auto">
          <a:xfrm>
            <a:off x="6372225" y="3933825"/>
            <a:ext cx="1439863" cy="788988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/>
              <a:t>Agregátor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/>
              <a:t>RSS kanálů</a:t>
            </a:r>
          </a:p>
        </p:txBody>
      </p:sp>
      <p:pic>
        <p:nvPicPr>
          <p:cNvPr id="183313" name="Picture 17" descr="clan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917700"/>
            <a:ext cx="5238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314" name="AutoShape 18"/>
          <p:cNvSpPr>
            <a:spLocks noChangeArrowheads="1"/>
          </p:cNvSpPr>
          <p:nvPr/>
        </p:nvSpPr>
        <p:spPr bwMode="auto">
          <a:xfrm rot="6560504">
            <a:off x="3420269" y="4798219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3315" name="AutoShape 19"/>
          <p:cNvSpPr>
            <a:spLocks noChangeArrowheads="1"/>
          </p:cNvSpPr>
          <p:nvPr/>
        </p:nvSpPr>
        <p:spPr bwMode="auto">
          <a:xfrm rot="4196874">
            <a:off x="4861719" y="4725194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3316" name="AutoShape 20"/>
          <p:cNvSpPr>
            <a:spLocks noChangeArrowheads="1"/>
          </p:cNvSpPr>
          <p:nvPr/>
        </p:nvSpPr>
        <p:spPr bwMode="auto">
          <a:xfrm rot="1582865">
            <a:off x="5364163" y="4294188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3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3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2" grpId="0" animBg="1"/>
      <p:bldP spid="183303" grpId="0" animBg="1"/>
      <p:bldP spid="183304" grpId="0"/>
      <p:bldP spid="183305" grpId="0" animBg="1"/>
      <p:bldP spid="183306" grpId="0"/>
      <p:bldP spid="183307" grpId="0" animBg="1"/>
      <p:bldP spid="183308" grpId="0" animBg="1"/>
      <p:bldP spid="183309" grpId="0" animBg="1"/>
      <p:bldP spid="183310" grpId="0" animBg="1"/>
      <p:bldP spid="183311" grpId="0" animBg="1"/>
      <p:bldP spid="183312" grpId="0" animBg="1"/>
      <p:bldP spid="183314" grpId="0" animBg="1"/>
      <p:bldP spid="183315" grpId="0" animBg="1"/>
      <p:bldP spid="18331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RSS a návštěvnost</a:t>
            </a:r>
          </a:p>
        </p:txBody>
      </p:sp>
      <p:sp>
        <p:nvSpPr>
          <p:cNvPr id="331779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obava webmasterů z úbytku návštěvníků stránek</a:t>
            </a:r>
          </a:p>
          <a:p>
            <a:pPr eaLnBrk="1" hangingPunct="1">
              <a:tabLst/>
            </a:pPr>
            <a:r>
              <a:rPr lang="cs-CZ" smtClean="0"/>
              <a:t>nepotvrdila se, spíše opak</a:t>
            </a:r>
          </a:p>
          <a:p>
            <a:pPr eaLnBrk="1" hangingPunct="1">
              <a:tabLst/>
            </a:pPr>
            <a:r>
              <a:rPr lang="cs-CZ" smtClean="0"/>
              <a:t>větší povědomí s tím, co je na webu nového</a:t>
            </a:r>
          </a:p>
          <a:p>
            <a:pPr eaLnBrk="1" hangingPunct="1">
              <a:tabLst/>
            </a:pPr>
            <a:r>
              <a:rPr lang="cs-CZ" smtClean="0"/>
              <a:t>dnes ztrácí své pozice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Možnosti využití dat z RSS kanálů</a:t>
            </a:r>
          </a:p>
        </p:txBody>
      </p:sp>
      <p:sp>
        <p:nvSpPr>
          <p:cNvPr id="332803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osobní RSS čtečky</a:t>
            </a:r>
          </a:p>
          <a:p>
            <a:pPr eaLnBrk="1" hangingPunct="1">
              <a:tabLst/>
            </a:pPr>
            <a:r>
              <a:rPr lang="cs-CZ" smtClean="0"/>
              <a:t>agregátory RSS kanálů (mixování informací)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RSS v praxi</a:t>
            </a:r>
          </a:p>
        </p:txBody>
      </p:sp>
      <p:sp>
        <p:nvSpPr>
          <p:cNvPr id="333827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ukázka RSS kanálu (</a:t>
            </a:r>
            <a:r>
              <a:rPr lang="cs-CZ" smtClean="0">
                <a:hlinkClick r:id="rId2"/>
              </a:rPr>
              <a:t>iDnes</a:t>
            </a:r>
            <a:r>
              <a:rPr lang="cs-CZ" smtClean="0"/>
              <a:t>)</a:t>
            </a:r>
          </a:p>
          <a:p>
            <a:pPr eaLnBrk="1" hangingPunct="1">
              <a:tabLst/>
            </a:pPr>
            <a:r>
              <a:rPr lang="cs-CZ" smtClean="0"/>
              <a:t>podobné formáty:</a:t>
            </a:r>
          </a:p>
          <a:p>
            <a:pPr marL="1082675" lvl="1" indent="-369888" eaLnBrk="1" hangingPunct="1">
              <a:tabLst/>
            </a:pPr>
            <a:r>
              <a:rPr lang="cs-CZ" smtClean="0">
                <a:hlinkClick r:id="rId3"/>
              </a:rPr>
              <a:t>ATOM 1.0</a:t>
            </a:r>
            <a:endParaRPr lang="cs-CZ" smtClean="0"/>
          </a:p>
          <a:p>
            <a:pPr marL="1082675" lvl="1" indent="-369888" eaLnBrk="1" hangingPunct="1">
              <a:tabLst/>
            </a:pPr>
            <a:r>
              <a:rPr lang="cs-CZ" smtClean="0"/>
              <a:t>CDF (Microsoft, neprosadil se)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Mikroformáty = konkurence XML???</a:t>
            </a:r>
          </a:p>
        </p:txBody>
      </p:sp>
      <p:sp>
        <p:nvSpPr>
          <p:cNvPr id="334851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dirty="0" smtClean="0"/>
              <a:t>popis webových stránek</a:t>
            </a:r>
          </a:p>
          <a:p>
            <a:pPr eaLnBrk="1" hangingPunct="1">
              <a:tabLst/>
            </a:pPr>
            <a:r>
              <a:rPr lang="cs-CZ" dirty="0" smtClean="0"/>
              <a:t>revoluce ve vyhledávání???</a:t>
            </a:r>
          </a:p>
          <a:p>
            <a:pPr eaLnBrk="1" hangingPunct="1">
              <a:tabLst/>
            </a:pPr>
            <a:r>
              <a:rPr lang="cs-CZ" dirty="0" smtClean="0"/>
              <a:t>kratší zápis (</a:t>
            </a:r>
            <a:r>
              <a:rPr lang="cs-CZ" dirty="0" smtClean="0">
                <a:hlinkClick r:id="rId2"/>
              </a:rPr>
              <a:t>ukázka</a:t>
            </a:r>
            <a:r>
              <a:rPr lang="cs-CZ" dirty="0" smtClean="0"/>
              <a:t>)</a:t>
            </a:r>
          </a:p>
          <a:p>
            <a:pPr eaLnBrk="1" hangingPunct="1">
              <a:tabLst/>
            </a:pPr>
            <a:r>
              <a:rPr lang="cs-CZ" dirty="0" smtClean="0"/>
              <a:t>problém = podpora prohlížečů</a:t>
            </a:r>
          </a:p>
          <a:p>
            <a:pPr eaLnBrk="1" hangingPunct="1">
              <a:tabLst/>
            </a:pPr>
            <a:r>
              <a:rPr lang="cs-CZ" dirty="0" smtClean="0">
                <a:hlinkClick r:id="rId3"/>
              </a:rPr>
              <a:t>Microformats.org</a:t>
            </a:r>
            <a:endParaRPr lang="cs-CZ" dirty="0" smtClean="0"/>
          </a:p>
          <a:p>
            <a:pPr eaLnBrk="1" hangingPunct="1">
              <a:tabLst/>
            </a:pPr>
            <a:endParaRPr lang="cs-CZ" dirty="0" smtClean="0"/>
          </a:p>
        </p:txBody>
      </p:sp>
    </p:spTree>
  </p:cSld>
  <p:clrMapOvr>
    <a:masterClrMapping/>
  </p:clrMapOvr>
  <p:transition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AutoShape 2"/>
          <p:cNvSpPr>
            <a:spLocks noChangeArrowheads="1"/>
          </p:cNvSpPr>
          <p:nvPr/>
        </p:nvSpPr>
        <p:spPr bwMode="auto">
          <a:xfrm>
            <a:off x="611188" y="1916113"/>
            <a:ext cx="7993062" cy="3960812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533400" indent="-533400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cs-CZ" sz="4800"/>
              <a:t>Budoucnost webu</a:t>
            </a:r>
            <a:endParaRPr lang="en-US" sz="4800"/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Web 2.0</a:t>
            </a:r>
          </a:p>
        </p:txBody>
      </p:sp>
      <p:sp>
        <p:nvSpPr>
          <p:cNvPr id="336899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Definice???</a:t>
            </a:r>
          </a:p>
        </p:txBody>
      </p:sp>
    </p:spTree>
  </p:cSld>
  <p:clrMapOvr>
    <a:masterClrMapping/>
  </p:clrMapOvr>
  <p:transition>
    <p:wipe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Přechod na Web 2.0</a:t>
            </a:r>
          </a:p>
        </p:txBody>
      </p:sp>
      <p:sp>
        <p:nvSpPr>
          <p:cNvPr id="337923" name="AutoShap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16113"/>
            <a:ext cx="8291513" cy="4392612"/>
          </a:xfrm>
        </p:spPr>
        <p:txBody>
          <a:bodyPr/>
          <a:lstStyle/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v začátcích internetu zejména statické stránky </a:t>
            </a:r>
            <a:r>
              <a:rPr lang="cs-CZ" smtClean="0">
                <a:sym typeface="Wingdings" pitchFamily="2" charset="2"/>
              </a:rPr>
              <a:t> prezentace informací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>
                <a:sym typeface="Wingdings" pitchFamily="2" charset="2"/>
              </a:rPr>
              <a:t>dnes přechod na online služby = služby dostupné přes internet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>
                <a:sym typeface="Wingdings" pitchFamily="2" charset="2"/>
              </a:rPr>
              <a:t>internet = nová platforma pro aplikace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>
                <a:sym typeface="Wingdings" pitchFamily="2" charset="2"/>
              </a:rPr>
              <a:t>nová generace služeb - mluvíme o fenoménu Web 2.</a:t>
            </a:r>
            <a:r>
              <a:rPr lang="cs-CZ" smtClean="0"/>
              <a:t>0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Web 2.0</a:t>
            </a:r>
          </a:p>
        </p:txBody>
      </p:sp>
      <p:sp>
        <p:nvSpPr>
          <p:cNvPr id="338947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přístupy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nové označení webu???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marketingový trik???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internetová bublina???</a:t>
            </a:r>
          </a:p>
          <a:p>
            <a:pPr eaLnBrk="1" hangingPunct="1">
              <a:tabLst/>
            </a:pPr>
            <a:endParaRPr lang="cs-CZ" smtClean="0"/>
          </a:p>
          <a:p>
            <a:pPr eaLnBrk="1" hangingPunct="1">
              <a:tabLst/>
            </a:pPr>
            <a:endParaRPr lang="cs-CZ" smtClean="0"/>
          </a:p>
        </p:txBody>
      </p:sp>
    </p:spTree>
  </p:cSld>
  <p:clrMapOvr>
    <a:masterClrMapping/>
  </p:clrMapOvr>
  <p:transition>
    <p:wipe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Web 2.0 - charakteristika</a:t>
            </a:r>
          </a:p>
        </p:txBody>
      </p:sp>
      <p:sp>
        <p:nvSpPr>
          <p:cNvPr id="339971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916113"/>
            <a:ext cx="8291513" cy="4392612"/>
          </a:xfrm>
        </p:spPr>
        <p:txBody>
          <a:bodyPr/>
          <a:lstStyle/>
          <a:p>
            <a:pPr eaLnBrk="1" hangingPunct="1">
              <a:tabLst/>
            </a:pPr>
            <a:r>
              <a:rPr lang="cs-CZ" smtClean="0"/>
              <a:t>hodnotu vytváří uživatelé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bohatství je v interakci uživatelů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bez uživatelů nemají služby W2.0 smysl</a:t>
            </a:r>
          </a:p>
          <a:p>
            <a:pPr eaLnBrk="1" hangingPunct="1">
              <a:tabLst/>
            </a:pPr>
            <a:r>
              <a:rPr lang="cs-CZ" smtClean="0"/>
              <a:t>komunikace many-to-many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tvůrce je zároveň konzument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personalizace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wikisystémy</a:t>
            </a: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XHTML</a:t>
            </a:r>
          </a:p>
        </p:txBody>
      </p:sp>
      <p:sp>
        <p:nvSpPr>
          <p:cNvPr id="285699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e</a:t>
            </a:r>
            <a:r>
              <a:rPr lang="cs-CZ" b="1" smtClean="0"/>
              <a:t>X</a:t>
            </a:r>
            <a:r>
              <a:rPr lang="cs-CZ" smtClean="0"/>
              <a:t>tensible </a:t>
            </a:r>
            <a:r>
              <a:rPr lang="cs-CZ" b="1" smtClean="0"/>
              <a:t>H</a:t>
            </a:r>
            <a:r>
              <a:rPr lang="cs-CZ" smtClean="0"/>
              <a:t>ypertext </a:t>
            </a:r>
            <a:r>
              <a:rPr lang="cs-CZ" b="1" smtClean="0"/>
              <a:t>M</a:t>
            </a:r>
            <a:r>
              <a:rPr lang="cs-CZ" smtClean="0"/>
              <a:t>arkup </a:t>
            </a:r>
            <a:r>
              <a:rPr lang="cs-CZ" b="1" smtClean="0"/>
              <a:t>L</a:t>
            </a:r>
            <a:r>
              <a:rPr lang="cs-CZ" smtClean="0"/>
              <a:t>anguage</a:t>
            </a:r>
          </a:p>
          <a:p>
            <a:pPr eaLnBrk="1" hangingPunct="1">
              <a:tabLst/>
            </a:pPr>
            <a:r>
              <a:rPr lang="cs-CZ" smtClean="0"/>
              <a:t>W3C (od 2000)</a:t>
            </a:r>
          </a:p>
          <a:p>
            <a:pPr eaLnBrk="1" hangingPunct="1">
              <a:tabLst/>
            </a:pPr>
            <a:r>
              <a:rPr lang="cs-CZ" smtClean="0"/>
              <a:t>původně nástupce HTML 4.01</a:t>
            </a:r>
          </a:p>
          <a:p>
            <a:pPr eaLnBrk="1" hangingPunct="1">
              <a:tabLst/>
            </a:pPr>
            <a:r>
              <a:rPr lang="cs-CZ" smtClean="0"/>
              <a:t>založeno na XML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Web 2.0 - charakteristika</a:t>
            </a:r>
          </a:p>
        </p:txBody>
      </p:sp>
      <p:sp>
        <p:nvSpPr>
          <p:cNvPr id="340995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long tail</a:t>
            </a:r>
          </a:p>
          <a:p>
            <a:pPr eaLnBrk="1" hangingPunct="1">
              <a:tabLst/>
            </a:pPr>
            <a:r>
              <a:rPr lang="cs-CZ" smtClean="0"/>
              <a:t>reputační systémy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jak dnes nakupujete???</a:t>
            </a:r>
          </a:p>
          <a:p>
            <a:pPr eaLnBrk="1" hangingPunct="1">
              <a:tabLst/>
            </a:pPr>
            <a:r>
              <a:rPr lang="cs-CZ" smtClean="0"/>
              <a:t>cloud – webtop aplikace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odklon od desktopů</a:t>
            </a:r>
          </a:p>
          <a:p>
            <a:pPr eaLnBrk="1" hangingPunct="1">
              <a:tabLst/>
            </a:pPr>
            <a:r>
              <a:rPr lang="cs-CZ" smtClean="0"/>
              <a:t>beta forever</a:t>
            </a:r>
          </a:p>
        </p:txBody>
      </p:sp>
    </p:spTree>
  </p:cSld>
  <p:clrMapOvr>
    <a:masterClrMapping/>
  </p:clrMapOvr>
  <p:transition>
    <p:wipe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Web 2.0 - charakteristika</a:t>
            </a:r>
          </a:p>
        </p:txBody>
      </p:sp>
      <p:sp>
        <p:nvSpPr>
          <p:cNvPr id="342019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mashups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propojování dat (obohacený obsah katalogů, Google Maps,...), API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nové využití dat v jiné aplikaci</a:t>
            </a:r>
          </a:p>
        </p:txBody>
      </p:sp>
    </p:spTree>
  </p:cSld>
  <p:clrMapOvr>
    <a:masterClrMapping/>
  </p:clrMapOvr>
  <p:transition>
    <p:wipe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Web 2.0</a:t>
            </a:r>
          </a:p>
        </p:txBody>
      </p:sp>
      <p:sp>
        <p:nvSpPr>
          <p:cNvPr id="343043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Znáte nějaké služby???</a:t>
            </a:r>
          </a:p>
        </p:txBody>
      </p:sp>
    </p:spTree>
  </p:cSld>
  <p:clrMapOvr>
    <a:masterClrMapping/>
  </p:clrMapOvr>
  <p:transition>
    <p:wipe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3"/>
          <p:cNvSpPr>
            <a:spLocks noChangeAspect="1" noChangeArrowheads="1"/>
          </p:cNvSpPr>
          <p:nvPr>
            <p:ph type="body" idx="4294967295"/>
          </p:nvPr>
        </p:nvSpPr>
        <p:spPr>
          <a:xfrm>
            <a:off x="528638" y="1916113"/>
            <a:ext cx="8291512" cy="4681537"/>
          </a:xfrm>
          <a:prstGeom prst="rect">
            <a:avLst/>
          </a:prstGeom>
        </p:spPr>
        <p:txBody>
          <a:bodyPr/>
          <a:lstStyle/>
          <a:p>
            <a:pPr eaLnBrk="1" hangingPunct="1">
              <a:tabLst/>
            </a:pPr>
            <a:endParaRPr lang="cs-CZ" smtClean="0"/>
          </a:p>
        </p:txBody>
      </p:sp>
      <p:sp>
        <p:nvSpPr>
          <p:cNvPr id="34406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Web 2.0 – nejznámější služby</a:t>
            </a:r>
          </a:p>
        </p:txBody>
      </p:sp>
      <p:sp>
        <p:nvSpPr>
          <p:cNvPr id="344068" name="AutoShape 21"/>
          <p:cNvSpPr>
            <a:spLocks noChangeArrowheads="1"/>
          </p:cNvSpPr>
          <p:nvPr/>
        </p:nvSpPr>
        <p:spPr bwMode="auto">
          <a:xfrm>
            <a:off x="250825" y="1700213"/>
            <a:ext cx="8424863" cy="4968875"/>
          </a:xfrm>
          <a:prstGeom prst="roundRect">
            <a:avLst>
              <a:gd name="adj" fmla="val 16667"/>
            </a:avLst>
          </a:prstGeom>
          <a:solidFill>
            <a:schemeClr val="tx2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endParaRPr lang="cs-CZ" sz="3200"/>
          </a:p>
        </p:txBody>
      </p:sp>
      <p:pic>
        <p:nvPicPr>
          <p:cNvPr id="344069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133600"/>
            <a:ext cx="1325562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0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20503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071" name="Picture 9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933825"/>
            <a:ext cx="1800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072" name="Picture 10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429000"/>
            <a:ext cx="22352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073" name="Picture 11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708275"/>
            <a:ext cx="2265363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074" name="Picture 12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724400"/>
            <a:ext cx="20891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075" name="Picture 14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349500"/>
            <a:ext cx="182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076" name="Picture 15">
            <a:hlinkClick r:id="rId15" action="ppaction://hlinkfil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860800"/>
            <a:ext cx="21526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077" name="Picture 16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941888"/>
            <a:ext cx="13716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078" name="Picture 1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589588"/>
            <a:ext cx="1800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079" name="Picture 19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876925"/>
            <a:ext cx="13684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080" name="Picture 20">
            <a:hlinkClick r:id="rId22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989138"/>
            <a:ext cx="15557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endParaRPr lang="cs-CZ" smtClean="0"/>
          </a:p>
        </p:txBody>
      </p:sp>
      <p:pic>
        <p:nvPicPr>
          <p:cNvPr id="345092" name="Picture 4" descr="worldofweb2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775" y="-127000"/>
            <a:ext cx="10514013" cy="701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5093" name="Text Box 5"/>
          <p:cNvSpPr txBox="1">
            <a:spLocks noChangeArrowheads="1"/>
          </p:cNvSpPr>
          <p:nvPr/>
        </p:nvSpPr>
        <p:spPr bwMode="auto">
          <a:xfrm>
            <a:off x="2555875" y="6597650"/>
            <a:ext cx="47529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200">
                <a:hlinkClick r:id="rId2"/>
              </a:rPr>
              <a:t>http://www.go2web20.net</a:t>
            </a:r>
            <a:r>
              <a:rPr lang="cs-CZ" sz="1200"/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Web 3.0 a 4.0</a:t>
            </a:r>
          </a:p>
        </p:txBody>
      </p:sp>
      <p:sp>
        <p:nvSpPr>
          <p:cNvPr id="346115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Web 3.0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sémantický web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strojově čitelný web (databáze)</a:t>
            </a:r>
          </a:p>
          <a:p>
            <a:pPr eaLnBrk="1" hangingPunct="1">
              <a:tabLst/>
            </a:pPr>
            <a:r>
              <a:rPr lang="cs-CZ" smtClean="0"/>
              <a:t>Web 4.0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WebOS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umělá inteligence</a:t>
            </a:r>
          </a:p>
          <a:p>
            <a:pPr marL="1082675" lvl="1" indent="-369888" eaLnBrk="1" hangingPunct="1">
              <a:tabLst/>
            </a:pPr>
            <a:endParaRPr lang="cs-CZ" smtClean="0"/>
          </a:p>
          <a:p>
            <a:pPr marL="1082675" lvl="1" indent="-369888" eaLnBrk="1" hangingPunct="1">
              <a:tabLst/>
            </a:pPr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endParaRPr lang="cs-CZ" smtClean="0"/>
          </a:p>
        </p:txBody>
      </p:sp>
      <p:pic>
        <p:nvPicPr>
          <p:cNvPr id="34714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213" y="-100013"/>
            <a:ext cx="982821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 na závěr…</a:t>
            </a:r>
          </a:p>
        </p:txBody>
      </p:sp>
      <p:pic>
        <p:nvPicPr>
          <p:cNvPr id="348163" name="Picture 4" descr="061212_the_riaa_cal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84338"/>
            <a:ext cx="81407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19459" name="AutoShape 4"/>
          <p:cNvSpPr>
            <a:spLocks noGrp="1" noChangeArrowheads="1"/>
          </p:cNvSpPr>
          <p:nvPr>
            <p:ph type="body" sz="half" idx="2"/>
          </p:nvPr>
        </p:nvSpPr>
        <p:spPr>
          <a:xfrm>
            <a:off x="827088" y="3213100"/>
            <a:ext cx="7848600" cy="1439863"/>
          </a:xfrm>
          <a:solidFill>
            <a:schemeClr val="tx2"/>
          </a:solidFill>
        </p:spPr>
        <p:txBody>
          <a:bodyPr lIns="36000" rIns="36000"/>
          <a:lstStyle/>
          <a:p>
            <a:pPr marL="539750" indent="-342900" algn="ctr" eaLnBrk="1" hangingPunct="1">
              <a:buFont typeface="Wingdings" pitchFamily="2" charset="2"/>
              <a:buNone/>
            </a:pPr>
            <a:endParaRPr lang="cs-CZ" sz="600" smtClean="0"/>
          </a:p>
          <a:p>
            <a:pPr marL="539750" indent="-342900" algn="ctr" eaLnBrk="1" hangingPunct="1">
              <a:buFont typeface="Wingdings" pitchFamily="2" charset="2"/>
              <a:buNone/>
            </a:pPr>
            <a:r>
              <a:rPr lang="cs-CZ" sz="2400" smtClean="0"/>
              <a:t>Martin Krčál</a:t>
            </a:r>
          </a:p>
          <a:p>
            <a:pPr marL="539750" indent="-342900" algn="ctr" eaLnBrk="1" hangingPunct="1">
              <a:buFont typeface="Wingdings" pitchFamily="2" charset="2"/>
              <a:buNone/>
            </a:pPr>
            <a:r>
              <a:rPr lang="en-US" sz="1800" smtClean="0">
                <a:hlinkClick r:id="rId2"/>
              </a:rPr>
              <a:t>krcal@fss.muni.cz</a:t>
            </a:r>
            <a:endParaRPr lang="cs-CZ" sz="1800" smtClean="0"/>
          </a:p>
        </p:txBody>
      </p:sp>
      <p:sp>
        <p:nvSpPr>
          <p:cNvPr id="19460" name="AutoShape 6"/>
          <p:cNvSpPr>
            <a:spLocks noChangeArrowheads="1"/>
          </p:cNvSpPr>
          <p:nvPr/>
        </p:nvSpPr>
        <p:spPr bwMode="auto">
          <a:xfrm>
            <a:off x="755650" y="1989138"/>
            <a:ext cx="7993063" cy="863600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533400" indent="-533400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tabLst>
                <a:tab pos="981075" algn="l"/>
              </a:tabLst>
            </a:pPr>
            <a:r>
              <a:rPr lang="cs-CZ" sz="4000"/>
              <a:t>Děkuji za pozornost</a:t>
            </a:r>
            <a:endParaRPr lang="en-US" sz="4000"/>
          </a:p>
        </p:txBody>
      </p:sp>
      <p:pic>
        <p:nvPicPr>
          <p:cNvPr id="19463" name="Picture 7" descr="OPVK_MU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084763"/>
            <a:ext cx="6697662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Verze XHTML</a:t>
            </a:r>
          </a:p>
        </p:txBody>
      </p:sp>
      <p:sp>
        <p:nvSpPr>
          <p:cNvPr id="286723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1.0 </a:t>
            </a:r>
            <a:r>
              <a:rPr lang="cs-CZ" sz="2800" smtClean="0"/>
              <a:t>(2000, revize 2003)</a:t>
            </a:r>
            <a:r>
              <a:rPr lang="cs-CZ" smtClean="0"/>
              <a:t> - tři varianty:</a:t>
            </a:r>
          </a:p>
          <a:p>
            <a:pPr marL="1082675" lvl="1" indent="-369888" eaLnBrk="1" hangingPunct="1">
              <a:lnSpc>
                <a:spcPct val="90000"/>
              </a:lnSpc>
              <a:tabLst/>
            </a:pPr>
            <a:r>
              <a:rPr lang="cs-CZ" smtClean="0"/>
              <a:t>Strict - struktury, obsahu, grafika</a:t>
            </a:r>
          </a:p>
          <a:p>
            <a:pPr marL="1082675" lvl="1" indent="-369888" eaLnBrk="1" hangingPunct="1">
              <a:lnSpc>
                <a:spcPct val="90000"/>
              </a:lnSpc>
              <a:tabLst/>
            </a:pPr>
            <a:r>
              <a:rPr lang="cs-CZ" smtClean="0"/>
              <a:t>Transitional - přechodná varianta, umožňuje používání překonaných tagů</a:t>
            </a:r>
          </a:p>
          <a:p>
            <a:pPr marL="1082675" lvl="1" indent="-369888" eaLnBrk="1" hangingPunct="1">
              <a:lnSpc>
                <a:spcPct val="90000"/>
              </a:lnSpc>
              <a:tabLst/>
            </a:pPr>
            <a:r>
              <a:rPr lang="cs-CZ" smtClean="0"/>
              <a:t>Frameset - jako Trans + podpora rámců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1.1 - nejpřísnější XHTML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2.0 - návrh specifikace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Základní rozdíly mezi HTML 4.01</a:t>
            </a:r>
            <a:br>
              <a:rPr lang="cs-CZ" sz="3200" smtClean="0"/>
            </a:br>
            <a:r>
              <a:rPr lang="cs-CZ" sz="3200" smtClean="0"/>
              <a:t>a XHTML 1.0</a:t>
            </a:r>
          </a:p>
        </p:txBody>
      </p:sp>
      <p:sp>
        <p:nvSpPr>
          <p:cNvPr id="287747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správné zanoření tagů</a:t>
            </a:r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1042988" y="3429000"/>
            <a:ext cx="612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200">
                <a:sym typeface="Wingdings" pitchFamily="2" charset="2"/>
              </a:rPr>
              <a:t></a:t>
            </a:r>
            <a:r>
              <a:rPr lang="en-US" sz="2800"/>
              <a:t> &lt;p&gt;&lt;strong&gt;text&lt;/strong&gt;&lt;/p&gt;</a:t>
            </a:r>
            <a:endParaRPr lang="cs-CZ" sz="2800"/>
          </a:p>
        </p:txBody>
      </p:sp>
      <p:sp>
        <p:nvSpPr>
          <p:cNvPr id="158725" name="Text Box 5"/>
          <p:cNvSpPr txBox="1">
            <a:spLocks noChangeArrowheads="1"/>
          </p:cNvSpPr>
          <p:nvPr/>
        </p:nvSpPr>
        <p:spPr bwMode="auto">
          <a:xfrm>
            <a:off x="1042988" y="4710113"/>
            <a:ext cx="612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200">
                <a:sym typeface="Wingdings" pitchFamily="2" charset="2"/>
              </a:rPr>
              <a:t></a:t>
            </a:r>
            <a:r>
              <a:rPr lang="cs-CZ" sz="2800">
                <a:sym typeface="Wingdings" pitchFamily="2" charset="2"/>
              </a:rPr>
              <a:t> </a:t>
            </a:r>
            <a:r>
              <a:rPr lang="en-US" sz="2800"/>
              <a:t>&lt;p&gt;&lt;strong&gt;text&lt;/p&gt;&lt;/strong&gt;</a:t>
            </a:r>
            <a:endParaRPr lang="cs-CZ" sz="28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" dur="10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4" grpId="0"/>
      <p:bldP spid="158724" grpId="1"/>
      <p:bldP spid="158725" grpId="0"/>
      <p:bldP spid="15872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Základní rozdíly mezi HTML 4.01</a:t>
            </a:r>
            <a:br>
              <a:rPr lang="cs-CZ" sz="3200" smtClean="0"/>
            </a:br>
            <a:r>
              <a:rPr lang="cs-CZ" sz="3200" smtClean="0"/>
              <a:t>a XHTML 1.0</a:t>
            </a:r>
          </a:p>
        </p:txBody>
      </p:sp>
      <p:sp>
        <p:nvSpPr>
          <p:cNvPr id="288771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všechny tagy uzavřené</a:t>
            </a:r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1042988" y="3068638"/>
            <a:ext cx="612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200">
                <a:sym typeface="Wingdings" pitchFamily="2" charset="2"/>
              </a:rPr>
              <a:t></a:t>
            </a:r>
            <a:r>
              <a:rPr lang="en-US" sz="2800"/>
              <a:t> text&lt;</a:t>
            </a:r>
            <a:r>
              <a:rPr lang="cs-CZ" sz="2800"/>
              <a:t>br </a:t>
            </a:r>
            <a:r>
              <a:rPr lang="en-US" sz="2800"/>
              <a:t>/&gt;</a:t>
            </a:r>
            <a:endParaRPr lang="cs-CZ" sz="2800"/>
          </a:p>
        </p:txBody>
      </p:sp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1042988" y="3929063"/>
            <a:ext cx="612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200">
                <a:sym typeface="Wingdings" pitchFamily="2" charset="2"/>
              </a:rPr>
              <a:t></a:t>
            </a:r>
            <a:r>
              <a:rPr lang="cs-CZ" sz="2800">
                <a:sym typeface="Wingdings" pitchFamily="2" charset="2"/>
              </a:rPr>
              <a:t> </a:t>
            </a:r>
            <a:r>
              <a:rPr lang="en-US" sz="2800"/>
              <a:t>&lt;p&gt;text&lt;/p&gt;</a:t>
            </a:r>
            <a:endParaRPr lang="cs-CZ" sz="2800"/>
          </a:p>
        </p:txBody>
      </p:sp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1042988" y="4865688"/>
            <a:ext cx="73453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200">
                <a:sym typeface="Wingdings" pitchFamily="2" charset="2"/>
              </a:rPr>
              <a:t></a:t>
            </a:r>
            <a:r>
              <a:rPr lang="en-US" sz="2800"/>
              <a:t> &lt;a href=“index.php” title=“text”&gt;text&lt;</a:t>
            </a:r>
            <a:r>
              <a:rPr lang="cs-CZ" sz="2800"/>
              <a:t>br</a:t>
            </a:r>
            <a:r>
              <a:rPr lang="en-US" sz="2800"/>
              <a:t>&gt;</a:t>
            </a:r>
            <a:endParaRPr lang="cs-CZ" sz="28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5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" dur="10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8" grpId="0"/>
      <p:bldP spid="159748" grpId="1"/>
      <p:bldP spid="159749" grpId="0"/>
      <p:bldP spid="159749" grpId="1"/>
      <p:bldP spid="159750" grpId="0"/>
      <p:bldP spid="159750" grpId="1"/>
    </p:bldLst>
  </p:timing>
</p:sld>
</file>

<file path=ppt/theme/theme1.xml><?xml version="1.0" encoding="utf-8"?>
<a:theme xmlns:a="http://schemas.openxmlformats.org/drawingml/2006/main" name="circles">
  <a:themeElements>
    <a:clrScheme name="circles 3">
      <a:dk1>
        <a:srgbClr val="000000"/>
      </a:dk1>
      <a:lt1>
        <a:srgbClr val="FFDBA6"/>
      </a:lt1>
      <a:dk2>
        <a:srgbClr val="FFFFFF"/>
      </a:dk2>
      <a:lt2>
        <a:srgbClr val="FFAC31"/>
      </a:lt2>
      <a:accent1>
        <a:srgbClr val="FF9900"/>
      </a:accent1>
      <a:accent2>
        <a:srgbClr val="FFCC80"/>
      </a:accent2>
      <a:accent3>
        <a:srgbClr val="FFEAD0"/>
      </a:accent3>
      <a:accent4>
        <a:srgbClr val="000000"/>
      </a:accent4>
      <a:accent5>
        <a:srgbClr val="FFCAAA"/>
      </a:accent5>
      <a:accent6>
        <a:srgbClr val="E7B973"/>
      </a:accent6>
      <a:hlink>
        <a:srgbClr val="E68A00"/>
      </a:hlink>
      <a:folHlink>
        <a:srgbClr val="FF6600"/>
      </a:folHlink>
    </a:clrScheme>
    <a:fontScheme name="circl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ircles 1">
        <a:dk1>
          <a:srgbClr val="005A58"/>
        </a:dk1>
        <a:lt1>
          <a:srgbClr val="FFFFFF"/>
        </a:lt1>
        <a:dk2>
          <a:srgbClr val="008080"/>
        </a:dk2>
        <a:lt2>
          <a:srgbClr val="FFFFCD"/>
        </a:lt2>
        <a:accent1>
          <a:srgbClr val="006462"/>
        </a:accent1>
        <a:accent2>
          <a:srgbClr val="008080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007373"/>
        </a:accent6>
        <a:hlink>
          <a:srgbClr val="00ACA8"/>
        </a:hlink>
        <a:folHlink>
          <a:srgbClr val="00444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cles 2">
        <a:dk1>
          <a:srgbClr val="342F61"/>
        </a:dk1>
        <a:lt1>
          <a:srgbClr val="FFFFFF"/>
        </a:lt1>
        <a:dk2>
          <a:srgbClr val="8794D5"/>
        </a:dk2>
        <a:lt2>
          <a:srgbClr val="FFFFFF"/>
        </a:lt2>
        <a:accent1>
          <a:srgbClr val="504D80"/>
        </a:accent1>
        <a:accent2>
          <a:srgbClr val="9791CA"/>
        </a:accent2>
        <a:accent3>
          <a:srgbClr val="C3C8E7"/>
        </a:accent3>
        <a:accent4>
          <a:srgbClr val="DADADA"/>
        </a:accent4>
        <a:accent5>
          <a:srgbClr val="B3B2C0"/>
        </a:accent5>
        <a:accent6>
          <a:srgbClr val="8883B7"/>
        </a:accent6>
        <a:hlink>
          <a:srgbClr val="322D5A"/>
        </a:hlink>
        <a:folHlink>
          <a:srgbClr val="544C9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cles 3">
        <a:dk1>
          <a:srgbClr val="000000"/>
        </a:dk1>
        <a:lt1>
          <a:srgbClr val="FFDBA6"/>
        </a:lt1>
        <a:dk2>
          <a:srgbClr val="FFFFFF"/>
        </a:dk2>
        <a:lt2>
          <a:srgbClr val="FFAC31"/>
        </a:lt2>
        <a:accent1>
          <a:srgbClr val="FF9900"/>
        </a:accent1>
        <a:accent2>
          <a:srgbClr val="FFCC80"/>
        </a:accent2>
        <a:accent3>
          <a:srgbClr val="FFEAD0"/>
        </a:accent3>
        <a:accent4>
          <a:srgbClr val="000000"/>
        </a:accent4>
        <a:accent5>
          <a:srgbClr val="FFCAAA"/>
        </a:accent5>
        <a:accent6>
          <a:srgbClr val="E7B973"/>
        </a:accent6>
        <a:hlink>
          <a:srgbClr val="E68A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s 4">
        <a:dk1>
          <a:srgbClr val="66CCCC"/>
        </a:dk1>
        <a:lt1>
          <a:srgbClr val="FFFFFF"/>
        </a:lt1>
        <a:dk2>
          <a:srgbClr val="2E6B6B"/>
        </a:dk2>
        <a:lt2>
          <a:srgbClr val="2E6B6B"/>
        </a:lt2>
        <a:accent1>
          <a:srgbClr val="45A3A1"/>
        </a:accent1>
        <a:accent2>
          <a:srgbClr val="9ADEDC"/>
        </a:accent2>
        <a:accent3>
          <a:srgbClr val="ADBABA"/>
        </a:accent3>
        <a:accent4>
          <a:srgbClr val="DADADA"/>
        </a:accent4>
        <a:accent5>
          <a:srgbClr val="B0CECD"/>
        </a:accent5>
        <a:accent6>
          <a:srgbClr val="8BC9C7"/>
        </a:accent6>
        <a:hlink>
          <a:srgbClr val="B3E6E6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cles 5">
        <a:dk1>
          <a:srgbClr val="B3CCE6"/>
        </a:dk1>
        <a:lt1>
          <a:srgbClr val="FFFFFF"/>
        </a:lt1>
        <a:dk2>
          <a:srgbClr val="6698CC"/>
        </a:dk2>
        <a:lt2>
          <a:srgbClr val="FFFFFF"/>
        </a:lt2>
        <a:accent1>
          <a:srgbClr val="336599"/>
        </a:accent1>
        <a:accent2>
          <a:srgbClr val="2E4C6B"/>
        </a:accent2>
        <a:accent3>
          <a:srgbClr val="B8CAE2"/>
        </a:accent3>
        <a:accent4>
          <a:srgbClr val="DADADA"/>
        </a:accent4>
        <a:accent5>
          <a:srgbClr val="ADB8CA"/>
        </a:accent5>
        <a:accent6>
          <a:srgbClr val="294460"/>
        </a:accent6>
        <a:hlink>
          <a:srgbClr val="0B54A3"/>
        </a:hlink>
        <a:folHlink>
          <a:srgbClr val="0B73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cles 6">
        <a:dk1>
          <a:srgbClr val="496B2E"/>
        </a:dk1>
        <a:lt1>
          <a:srgbClr val="CCE3B5"/>
        </a:lt1>
        <a:dk2>
          <a:srgbClr val="619933"/>
        </a:dk2>
        <a:lt2>
          <a:srgbClr val="F2F8ED"/>
        </a:lt2>
        <a:accent1>
          <a:srgbClr val="94CC66"/>
        </a:accent1>
        <a:accent2>
          <a:srgbClr val="FFFFFF"/>
        </a:accent2>
        <a:accent3>
          <a:srgbClr val="E2EFD7"/>
        </a:accent3>
        <a:accent4>
          <a:srgbClr val="3D5A26"/>
        </a:accent4>
        <a:accent5>
          <a:srgbClr val="C8E2B8"/>
        </a:accent5>
        <a:accent6>
          <a:srgbClr val="E7E7E7"/>
        </a:accent6>
        <a:hlink>
          <a:srgbClr val="4891EA"/>
        </a:hlink>
        <a:folHlink>
          <a:srgbClr val="7AAF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1439</TotalTime>
  <Words>1537</Words>
  <Application>Microsoft Office PowerPoint</Application>
  <PresentationFormat>Předvádění na obrazovce (4:3)</PresentationFormat>
  <Paragraphs>338</Paragraphs>
  <Slides>68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68</vt:i4>
      </vt:variant>
    </vt:vector>
  </HeadingPairs>
  <TitlesOfParts>
    <vt:vector size="72" baseType="lpstr">
      <vt:lpstr>Arial</vt:lpstr>
      <vt:lpstr>Wingdings</vt:lpstr>
      <vt:lpstr>circles</vt:lpstr>
      <vt:lpstr>Adobe Photoshop Image</vt:lpstr>
      <vt:lpstr>8. Webové technologie</vt:lpstr>
      <vt:lpstr>Náplň hodiny</vt:lpstr>
      <vt:lpstr>Prezentace aplikace PowerPoint</vt:lpstr>
      <vt:lpstr>Jazyk HTML</vt:lpstr>
      <vt:lpstr>Vývoj HTML</vt:lpstr>
      <vt:lpstr>XHTML</vt:lpstr>
      <vt:lpstr>Verze XHTML</vt:lpstr>
      <vt:lpstr>Základní rozdíly mezi HTML 4.01 a XHTML 1.0</vt:lpstr>
      <vt:lpstr>Základní rozdíly mezi HTML 4.01 a XHTML 1.0</vt:lpstr>
      <vt:lpstr>Základní rozdíly mezi HTML 4.01 a XHTML 1.0</vt:lpstr>
      <vt:lpstr>Základní rozdíly mezi HTML 4.01 a XHTML 1.0</vt:lpstr>
      <vt:lpstr>Základní rozdíly mezi HTML 4.01 a XHTML 1.0</vt:lpstr>
      <vt:lpstr>Základní rozdíly mezi  XHTML 1.0 Strict a XHTML 1.1</vt:lpstr>
      <vt:lpstr>HTML 5.0 - nová budoucnost?</vt:lpstr>
      <vt:lpstr>HTML 5.0</vt:lpstr>
      <vt:lpstr>Validita zdrojového kódu</vt:lpstr>
      <vt:lpstr>Web Developer Toolbar</vt:lpstr>
      <vt:lpstr>HTML Validator</vt:lpstr>
      <vt:lpstr>Kaskádové styly (CSS)</vt:lpstr>
      <vt:lpstr>Proč používat CSS</vt:lpstr>
      <vt:lpstr>Nevýhody stylů</vt:lpstr>
      <vt:lpstr>Ukázka fungování CSS</vt:lpstr>
      <vt:lpstr>JavaScript</vt:lpstr>
      <vt:lpstr>JavaScript</vt:lpstr>
      <vt:lpstr>JS - zajímavé odkazy</vt:lpstr>
      <vt:lpstr>DOM</vt:lpstr>
      <vt:lpstr>AJAX</vt:lpstr>
      <vt:lpstr>AJAX</vt:lpstr>
      <vt:lpstr>Využití AJAXu v praxi</vt:lpstr>
      <vt:lpstr>Praktické ukázky Ajaxu</vt:lpstr>
      <vt:lpstr>Flash</vt:lpstr>
      <vt:lpstr>Proč se Flashi vyhnout</vt:lpstr>
      <vt:lpstr>Programovací jazyky</vt:lpstr>
      <vt:lpstr>PHP</vt:lpstr>
      <vt:lpstr>PHP</vt:lpstr>
      <vt:lpstr>PHP scripty</vt:lpstr>
      <vt:lpstr>ASP</vt:lpstr>
      <vt:lpstr>Prezentace aplikace PowerPoint</vt:lpstr>
      <vt:lpstr>XML</vt:lpstr>
      <vt:lpstr>XML a vzhled dokumentu</vt:lpstr>
      <vt:lpstr>XML</vt:lpstr>
      <vt:lpstr>Využití XML</vt:lpstr>
      <vt:lpstr>Využití XML v praxi</vt:lpstr>
      <vt:lpstr>Ukázky XML dokumentu</vt:lpstr>
      <vt:lpstr>Dublin Core</vt:lpstr>
      <vt:lpstr>Prvky DC</vt:lpstr>
      <vt:lpstr>Výhody DC</vt:lpstr>
      <vt:lpstr>Více info o DC</vt:lpstr>
      <vt:lpstr>RSS</vt:lpstr>
      <vt:lpstr>Jak RSS funguje?</vt:lpstr>
      <vt:lpstr>RSS a návštěvnost</vt:lpstr>
      <vt:lpstr>Možnosti využití dat z RSS kanálů</vt:lpstr>
      <vt:lpstr>RSS v praxi</vt:lpstr>
      <vt:lpstr>Mikroformáty = konkurence XML???</vt:lpstr>
      <vt:lpstr>Prezentace aplikace PowerPoint</vt:lpstr>
      <vt:lpstr>Web 2.0</vt:lpstr>
      <vt:lpstr>Přechod na Web 2.0</vt:lpstr>
      <vt:lpstr>Web 2.0</vt:lpstr>
      <vt:lpstr>Web 2.0 - charakteristika</vt:lpstr>
      <vt:lpstr>Web 2.0 - charakteristika</vt:lpstr>
      <vt:lpstr>Web 2.0 - charakteristika</vt:lpstr>
      <vt:lpstr>Web 2.0</vt:lpstr>
      <vt:lpstr>Web 2.0 – nejznámější služby</vt:lpstr>
      <vt:lpstr>Prezentace aplikace PowerPoint</vt:lpstr>
      <vt:lpstr>Web 3.0 a 4.0</vt:lpstr>
      <vt:lpstr>Prezentace aplikace PowerPoint</vt:lpstr>
      <vt:lpstr>A na závěr…</vt:lpstr>
      <vt:lpstr>Prezentace aplikace PowerPoint</vt:lpstr>
    </vt:vector>
  </TitlesOfParts>
  <Company>Clearly Presented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in here</dc:title>
  <dc:creator>Pearce</dc:creator>
  <cp:lastModifiedBy>Martin Krčál</cp:lastModifiedBy>
  <cp:revision>87</cp:revision>
  <dcterms:created xsi:type="dcterms:W3CDTF">2005-04-26T09:52:17Z</dcterms:created>
  <dcterms:modified xsi:type="dcterms:W3CDTF">2013-04-15T15:20:24Z</dcterms:modified>
</cp:coreProperties>
</file>