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57" r:id="rId4"/>
    <p:sldId id="265" r:id="rId5"/>
    <p:sldId id="266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5EC1D4A-A796-47C3-A63E-CE236FB377E2}" type="datetimeFigureOut">
              <a:rPr lang="cs-CZ" smtClean="0"/>
              <a:t>22.4.2013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E-bezpečí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525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488832" cy="1296144"/>
          </a:xfrm>
        </p:spPr>
        <p:txBody>
          <a:bodyPr>
            <a:normAutofit/>
          </a:bodyPr>
          <a:lstStyle/>
          <a:p>
            <a:r>
              <a:rPr lang="cs-CZ" sz="4400" b="1" dirty="0"/>
              <a:t>Základní informace o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132856"/>
            <a:ext cx="7543800" cy="38862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Projekt E-Bezpečí je celorepublikový projekt zaměřený na prevenci, vzdělávání, výzkum, intervenci a osvětu spojenou rizikovým chováním na internetu a souvisejícími fenomény. Projekt je realizován Centrem prevence rizikové virtuální komunikace Pedagogické fakulty Univerzity Palackého ve spolupráci s dalšími organizacemi</a:t>
            </a:r>
            <a:r>
              <a:rPr lang="cs-CZ" dirty="0" smtClean="0"/>
              <a:t>.</a:t>
            </a:r>
          </a:p>
          <a:p>
            <a:r>
              <a:rPr lang="cs-CZ" dirty="0"/>
              <a:t>Naším úkolem není ZAKAZOVAT či HLÍDAT činnost dětí při práci s internetem či mobilem, ale podpořit zdravou a zodpovědnou práci s těmito nástroji a komunikačními platformami. </a:t>
            </a:r>
          </a:p>
        </p:txBody>
      </p:sp>
    </p:spTree>
    <p:extLst>
      <p:ext uri="{BB962C8B-B14F-4D97-AF65-F5344CB8AC3E}">
        <p14:creationId xmlns:p14="http://schemas.microsoft.com/office/powerpoint/2010/main" val="29055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344816" cy="144016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E-Bezpečí se specializuje </a:t>
            </a:r>
            <a:r>
              <a:rPr lang="pl-PL"/>
              <a:t>zejména </a:t>
            </a:r>
            <a:r>
              <a:rPr lang="pl-PL" smtClean="0"/>
              <a:t>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204864"/>
            <a:ext cx="7543800" cy="38862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/>
              <a:t>kyberšikanu</a:t>
            </a:r>
            <a:r>
              <a:rPr lang="cs-CZ" b="1" dirty="0"/>
              <a:t> a </a:t>
            </a:r>
            <a:r>
              <a:rPr lang="cs-CZ" b="1" dirty="0" err="1" smtClean="0"/>
              <a:t>sexting</a:t>
            </a:r>
            <a:r>
              <a:rPr lang="cs-CZ" b="1" dirty="0" smtClean="0"/>
              <a:t> </a:t>
            </a:r>
            <a:r>
              <a:rPr lang="cs-CZ" dirty="0" smtClean="0"/>
              <a:t>(různé </a:t>
            </a:r>
            <a:r>
              <a:rPr lang="cs-CZ" dirty="0"/>
              <a:t>formy vydírání, vyhrožování, poškozování obětí s pomocí informačních a komunikačních technologií</a:t>
            </a:r>
            <a:r>
              <a:rPr lang="cs-CZ" dirty="0" smtClean="0"/>
              <a:t>)</a:t>
            </a:r>
          </a:p>
          <a:p>
            <a:r>
              <a:rPr lang="cs-CZ" b="1" dirty="0" err="1"/>
              <a:t>kybergrooming</a:t>
            </a:r>
            <a:r>
              <a:rPr lang="cs-CZ" dirty="0"/>
              <a:t> </a:t>
            </a:r>
            <a:r>
              <a:rPr lang="cs-CZ" dirty="0" smtClean="0"/>
              <a:t>(</a:t>
            </a:r>
            <a:r>
              <a:rPr lang="cs-CZ" dirty="0"/>
              <a:t>komunikace s neznámými uživateli internetu vedoucí k osobní </a:t>
            </a:r>
            <a:r>
              <a:rPr lang="cs-CZ" dirty="0" smtClean="0"/>
              <a:t>schůzce)</a:t>
            </a:r>
          </a:p>
          <a:p>
            <a:r>
              <a:rPr lang="cs-CZ" b="1" dirty="0" err="1"/>
              <a:t>kyberstalking</a:t>
            </a:r>
            <a:r>
              <a:rPr lang="cs-CZ" b="1" dirty="0"/>
              <a:t> a </a:t>
            </a:r>
            <a:r>
              <a:rPr lang="cs-CZ" b="1" dirty="0" err="1"/>
              <a:t>stalking</a:t>
            </a:r>
            <a:r>
              <a:rPr lang="cs-CZ" dirty="0"/>
              <a:t> (nebezpečné pronásledování s použitím ICT</a:t>
            </a:r>
            <a:r>
              <a:rPr lang="cs-CZ" dirty="0" smtClean="0"/>
              <a:t>)</a:t>
            </a:r>
          </a:p>
          <a:p>
            <a:r>
              <a:rPr lang="cs-CZ" b="1" dirty="0"/>
              <a:t>rizika sociálních sítí</a:t>
            </a:r>
            <a:r>
              <a:rPr lang="cs-CZ" dirty="0"/>
              <a:t> </a:t>
            </a:r>
            <a:r>
              <a:rPr lang="cs-CZ" dirty="0" smtClean="0"/>
              <a:t>(</a:t>
            </a:r>
            <a:r>
              <a:rPr lang="cs-CZ" dirty="0"/>
              <a:t>zejména sítě </a:t>
            </a:r>
            <a:r>
              <a:rPr lang="cs-CZ" dirty="0" err="1"/>
              <a:t>Facebook</a:t>
            </a:r>
            <a:r>
              <a:rPr lang="cs-CZ" dirty="0" smtClean="0"/>
              <a:t>)</a:t>
            </a:r>
          </a:p>
          <a:p>
            <a:r>
              <a:rPr lang="cs-CZ" b="1" dirty="0" err="1" smtClean="0"/>
              <a:t>hoax</a:t>
            </a:r>
            <a:r>
              <a:rPr lang="cs-CZ" b="1" dirty="0" smtClean="0"/>
              <a:t> </a:t>
            </a:r>
            <a:r>
              <a:rPr lang="cs-CZ" b="1" dirty="0"/>
              <a:t>a </a:t>
            </a:r>
            <a:r>
              <a:rPr lang="cs-CZ" b="1" dirty="0" smtClean="0"/>
              <a:t>spam</a:t>
            </a:r>
          </a:p>
          <a:p>
            <a:r>
              <a:rPr lang="cs-CZ" b="1" dirty="0"/>
              <a:t>zneužití osobních údajů v prostředí elektronických </a:t>
            </a:r>
            <a:r>
              <a:rPr lang="cs-CZ" b="1" dirty="0" smtClean="0"/>
              <a:t>médií</a:t>
            </a:r>
          </a:p>
          <a:p>
            <a:r>
              <a:rPr lang="cs-CZ" b="1" dirty="0" err="1" smtClean="0"/>
              <a:t>Sociotechnika</a:t>
            </a:r>
            <a:endParaRPr lang="cs-CZ" b="1" dirty="0" smtClean="0"/>
          </a:p>
          <a:p>
            <a:r>
              <a:rPr lang="cs-CZ" b="1" dirty="0" smtClean="0"/>
              <a:t>Další rizikové jevy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43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488832" cy="936104"/>
          </a:xfrm>
        </p:spPr>
        <p:txBody>
          <a:bodyPr/>
          <a:lstStyle/>
          <a:p>
            <a:r>
              <a:rPr lang="cs-CZ" dirty="0" smtClean="0"/>
              <a:t>Vzdělávací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390256"/>
          </a:xfrm>
        </p:spPr>
        <p:txBody>
          <a:bodyPr>
            <a:noAutofit/>
          </a:bodyPr>
          <a:lstStyle/>
          <a:p>
            <a:r>
              <a:rPr lang="cs-CZ" sz="1500" b="1" dirty="0"/>
              <a:t>Vzdělávací akce pro žáky 2. stupně ZŠ a studenty </a:t>
            </a:r>
            <a:r>
              <a:rPr lang="cs-CZ" sz="1500" b="1" dirty="0" smtClean="0"/>
              <a:t>SŠ - </a:t>
            </a:r>
            <a:r>
              <a:rPr lang="cs-CZ" sz="1500" dirty="0"/>
              <a:t>Beseda pro žáky 2. a 3. stupně je zaměřena na prevenci v oblasti rizikové komunikace realizované pomocí internetu a mobilních telefonů. Ústředními tématy vzdělávací akce jsou otázky </a:t>
            </a:r>
            <a:r>
              <a:rPr lang="cs-CZ" sz="1500" dirty="0" err="1"/>
              <a:t>kyberšikany</a:t>
            </a:r>
            <a:r>
              <a:rPr lang="cs-CZ" sz="1500" dirty="0"/>
              <a:t> a </a:t>
            </a:r>
            <a:r>
              <a:rPr lang="cs-CZ" sz="1500" dirty="0" err="1"/>
              <a:t>kybergroomingu</a:t>
            </a:r>
            <a:r>
              <a:rPr lang="cs-CZ" sz="1500" dirty="0"/>
              <a:t>.</a:t>
            </a:r>
            <a:endParaRPr lang="cs-CZ" sz="1500" b="1" dirty="0"/>
          </a:p>
          <a:p>
            <a:r>
              <a:rPr lang="cs-CZ" sz="1500" b="1" dirty="0"/>
              <a:t>Vzdělávací akce pro </a:t>
            </a:r>
            <a:r>
              <a:rPr lang="cs-CZ" sz="1500" b="1" dirty="0" smtClean="0"/>
              <a:t>učitele - </a:t>
            </a:r>
            <a:r>
              <a:rPr lang="cs-CZ" sz="1500" dirty="0"/>
              <a:t>Cyklus přednášek pro učitele je zaměřen na ústřední témata spojená s rizikovým chováním na internetu. Kromě teoretického výkladu jednotlivých fenoménů obsahuje propracovanou kazuistiku, opatření pro ochranu a obranu před nebezpečími spojenými s užíváním internetu, postupy řešení </a:t>
            </a:r>
            <a:r>
              <a:rPr lang="cs-CZ" sz="1500" dirty="0" err="1"/>
              <a:t>konkrétnch</a:t>
            </a:r>
            <a:r>
              <a:rPr lang="cs-CZ" sz="1500" dirty="0"/>
              <a:t> problémů ve škole i mimo školu, plány prevence, intervenční instituce apod.</a:t>
            </a:r>
            <a:endParaRPr lang="cs-CZ" sz="1500" b="1" dirty="0"/>
          </a:p>
          <a:p>
            <a:r>
              <a:rPr lang="cs-CZ" sz="1500" b="1" dirty="0"/>
              <a:t>Vzdělávací akce pro </a:t>
            </a:r>
            <a:r>
              <a:rPr lang="cs-CZ" sz="1500" b="1" dirty="0" smtClean="0"/>
              <a:t>rodiče - </a:t>
            </a:r>
            <a:r>
              <a:rPr lang="cs-CZ" sz="1500" dirty="0"/>
              <a:t>Cyklus přednášek pro učitele je zaměřen na ústřední témata spojená s rizikovým chováním na internetu. Kromě teoretického výkladu jednotlivých fenoménů obsahuje propracovanou kazuistiku, opatření pro ochranu a obranu před nebezpečími spojenými s užíváním internetu, postupy řešení </a:t>
            </a:r>
            <a:r>
              <a:rPr lang="cs-CZ" sz="1500" dirty="0" err="1"/>
              <a:t>konkrétnch</a:t>
            </a:r>
            <a:r>
              <a:rPr lang="cs-CZ" sz="1500" dirty="0"/>
              <a:t> problémů ve škole i mimo školu, plány prevence, intervenční instituce apod.</a:t>
            </a:r>
            <a:endParaRPr lang="cs-CZ" sz="1500" b="1" dirty="0"/>
          </a:p>
          <a:p>
            <a:r>
              <a:rPr lang="cs-CZ" sz="1500" b="1" dirty="0"/>
              <a:t>Vzdělávací akce pro další cílové </a:t>
            </a:r>
            <a:r>
              <a:rPr lang="cs-CZ" sz="1500" b="1" dirty="0" smtClean="0"/>
              <a:t>skupiny - </a:t>
            </a:r>
            <a:r>
              <a:rPr lang="cs-CZ" sz="1500" dirty="0"/>
              <a:t>Cyklus přednášek pro další cílové skupiny je zaměřen na ústřední témata spojená s rizikovým chováním na internetu. Kromě teoretického výkladu jednotlivých fenoménů obsahuje propracovanou kazuistiku, opatření pro ochranu a obranu před nebezpečími spojenými s užíváním internetu, postupy řešení </a:t>
            </a:r>
            <a:r>
              <a:rPr lang="cs-CZ" sz="1500" dirty="0" err="1"/>
              <a:t>konkrétnch</a:t>
            </a:r>
            <a:r>
              <a:rPr lang="cs-CZ" sz="1500" dirty="0"/>
              <a:t> problémů intervenční instituce apod</a:t>
            </a:r>
            <a:r>
              <a:rPr lang="cs-CZ" sz="1500" dirty="0" smtClean="0"/>
              <a:t>.</a:t>
            </a:r>
            <a:endParaRPr lang="cs-CZ" sz="1500" b="1" dirty="0"/>
          </a:p>
        </p:txBody>
      </p:sp>
    </p:spTree>
    <p:extLst>
      <p:ext uri="{BB962C8B-B14F-4D97-AF65-F5344CB8AC3E}">
        <p14:creationId xmlns:p14="http://schemas.microsoft.com/office/powerpoint/2010/main" val="145069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488832" cy="936104"/>
          </a:xfrm>
        </p:spPr>
        <p:txBody>
          <a:bodyPr/>
          <a:lstStyle/>
          <a:p>
            <a:r>
              <a:rPr lang="cs-CZ" dirty="0" smtClean="0"/>
              <a:t>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43800" cy="446226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E-Bezpečí pro Olomouc </a:t>
            </a:r>
            <a:r>
              <a:rPr lang="cs-CZ" b="1" dirty="0" smtClean="0"/>
              <a:t>2013 - </a:t>
            </a:r>
            <a:r>
              <a:rPr lang="cs-CZ" dirty="0"/>
              <a:t>V průběhu roku 2013 realizuje tým projektu E-Bezpečí vzdělávací akce na území statutárního města Olomouc a v jeho okolí. Akce jsou realizovány díky podpoře statutárního města Olomouc - konkrétně Městského programu prevence kriminality.</a:t>
            </a:r>
            <a:endParaRPr lang="cs-CZ" b="1" dirty="0"/>
          </a:p>
          <a:p>
            <a:r>
              <a:rPr lang="cs-CZ" b="1" dirty="0"/>
              <a:t>E-Bezpečí pro Ostravu </a:t>
            </a:r>
            <a:r>
              <a:rPr lang="cs-CZ" b="1" dirty="0" smtClean="0"/>
              <a:t>2013 - </a:t>
            </a:r>
            <a:r>
              <a:rPr lang="cs-CZ" dirty="0"/>
              <a:t>V průběhu roku 2013 realizuje tým projektu E-Bezpečí vzdělávací akce na území statutárního města Ostrava a v jeho okolí. Akce jsou realizovány díky podpoře statutárního města Ostravy a jsou součástí Městského programu prevence kriminality.</a:t>
            </a:r>
            <a:endParaRPr lang="cs-CZ" b="1" dirty="0"/>
          </a:p>
          <a:p>
            <a:r>
              <a:rPr lang="cs-CZ" b="1" dirty="0"/>
              <a:t>E-Bezpečí &amp; Seznam.cz </a:t>
            </a:r>
            <a:r>
              <a:rPr lang="cs-CZ" b="1" dirty="0" smtClean="0"/>
              <a:t>2013 - </a:t>
            </a:r>
            <a:r>
              <a:rPr lang="cs-CZ" dirty="0"/>
              <a:t>V průběhu roku 2013 realizuje tým projektu E-Bezpečí vzdělávací akce na území hlavního města Prahy. O detailech vás budeme dále informovat</a:t>
            </a:r>
            <a:endParaRPr lang="cs-CZ" b="1" dirty="0"/>
          </a:p>
          <a:p>
            <a:r>
              <a:rPr lang="cs-CZ" b="1" dirty="0"/>
              <a:t>E-Bezpečí &amp; Nadace Vodafone </a:t>
            </a:r>
            <a:r>
              <a:rPr lang="cs-CZ" b="1" dirty="0" smtClean="0"/>
              <a:t>2013 - </a:t>
            </a:r>
            <a:r>
              <a:rPr lang="cs-CZ" dirty="0"/>
              <a:t>Nadace Vodafone poskytla projektu E-Bezpečí prostředky pro realizaci vzdělávacích akcí pro děti (učitele). Akce budou v průběhu roku realizovány na celém území České republiky. Nezapomeňte se přihlásit!</a:t>
            </a:r>
            <a:endParaRPr lang="cs-CZ" b="1" dirty="0"/>
          </a:p>
          <a:p>
            <a:r>
              <a:rPr lang="cs-CZ" b="1" dirty="0"/>
              <a:t>E-Bezpečí &amp; Google </a:t>
            </a:r>
            <a:r>
              <a:rPr lang="cs-CZ" b="1" dirty="0" smtClean="0"/>
              <a:t>2013 - </a:t>
            </a:r>
            <a:r>
              <a:rPr lang="cs-CZ" dirty="0"/>
              <a:t>Firma Google podpořila realizaci vzdělávacích akcí pro děti a dospělé</a:t>
            </a:r>
            <a:r>
              <a:rPr lang="cs-CZ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5069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424624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Různé materiály ke stažení, </a:t>
            </a:r>
            <a:r>
              <a:rPr lang="cs-CZ" dirty="0" err="1" smtClean="0"/>
              <a:t>Audioarchiv</a:t>
            </a:r>
            <a:r>
              <a:rPr lang="cs-CZ" dirty="0" smtClean="0"/>
              <a:t> </a:t>
            </a:r>
            <a:r>
              <a:rPr lang="cs-CZ" dirty="0"/>
              <a:t>pořadů e-bezpečí</a:t>
            </a:r>
          </a:p>
          <a:p>
            <a:r>
              <a:rPr lang="cs-CZ" dirty="0" smtClean="0"/>
              <a:t>Online poradna, </a:t>
            </a:r>
            <a:r>
              <a:rPr lang="cs-CZ" dirty="0"/>
              <a:t>mapa proškolených</a:t>
            </a:r>
          </a:p>
          <a:p>
            <a:r>
              <a:rPr lang="cs-CZ" dirty="0" smtClean="0"/>
              <a:t>Nabízí pomoc rodičům, učitelům a žákům</a:t>
            </a:r>
          </a:p>
          <a:p>
            <a:r>
              <a:rPr lang="cs-CZ" dirty="0" smtClean="0"/>
              <a:t>Reference</a:t>
            </a:r>
          </a:p>
          <a:p>
            <a:r>
              <a:rPr lang="cs-CZ" dirty="0" smtClean="0"/>
              <a:t>Anglická verze stránek</a:t>
            </a:r>
          </a:p>
          <a:p>
            <a:r>
              <a:rPr lang="cs-CZ" dirty="0" smtClean="0"/>
              <a:t>Dotace a granty: </a:t>
            </a:r>
            <a:r>
              <a:rPr lang="cs-CZ" sz="2000" dirty="0" smtClean="0"/>
              <a:t>Fond </a:t>
            </a:r>
            <a:r>
              <a:rPr lang="cs-CZ" sz="2000" dirty="0"/>
              <a:t>rozvoje vysokých </a:t>
            </a:r>
            <a:r>
              <a:rPr lang="cs-CZ" sz="2000" dirty="0" smtClean="0"/>
              <a:t>škol</a:t>
            </a:r>
          </a:p>
          <a:p>
            <a:pPr marL="320040" lvl="1" indent="0">
              <a:buNone/>
            </a:pPr>
            <a:r>
              <a:rPr lang="cs-CZ" sz="2000" dirty="0" smtClean="0"/>
              <a:t>	     	        Evropský </a:t>
            </a:r>
            <a:r>
              <a:rPr lang="cs-CZ" sz="2000" dirty="0"/>
              <a:t>sociální </a:t>
            </a:r>
            <a:r>
              <a:rPr lang="cs-CZ" sz="2000" dirty="0" smtClean="0"/>
              <a:t>fond</a:t>
            </a:r>
          </a:p>
          <a:p>
            <a:pPr marL="320040" lvl="1" indent="0">
              <a:buNone/>
            </a:pPr>
            <a:r>
              <a:rPr lang="cs-CZ" sz="2000" dirty="0" smtClean="0"/>
              <a:t> 		        Statutární </a:t>
            </a:r>
            <a:r>
              <a:rPr lang="cs-CZ" sz="2000" dirty="0"/>
              <a:t>město </a:t>
            </a:r>
            <a:r>
              <a:rPr lang="cs-CZ" sz="2000" dirty="0"/>
              <a:t>Olomouc</a:t>
            </a:r>
          </a:p>
          <a:p>
            <a:pPr marL="320040" lvl="1" indent="0">
              <a:buNone/>
            </a:pPr>
            <a:r>
              <a:rPr lang="cs-CZ" sz="2000" dirty="0"/>
              <a:t>	</a:t>
            </a:r>
            <a:r>
              <a:rPr lang="cs-CZ" sz="2000" dirty="0"/>
              <a:t>	</a:t>
            </a:r>
            <a:r>
              <a:rPr lang="cs-CZ" sz="2000" dirty="0" smtClean="0"/>
              <a:t>        Ministerstvo </a:t>
            </a:r>
            <a:r>
              <a:rPr lang="cs-CZ" sz="2000" dirty="0"/>
              <a:t>školství mládeže a </a:t>
            </a:r>
            <a:r>
              <a:rPr lang="cs-CZ" sz="2000" dirty="0" smtClean="0"/>
              <a:t>tělovýchovy</a:t>
            </a:r>
          </a:p>
          <a:p>
            <a:r>
              <a:rPr lang="cs-CZ" dirty="0" smtClean="0"/>
              <a:t>Terénní/online </a:t>
            </a:r>
            <a:r>
              <a:rPr lang="cs-CZ" dirty="0"/>
              <a:t>výzkum</a:t>
            </a:r>
          </a:p>
          <a:p>
            <a:r>
              <a:rPr lang="cs-CZ" dirty="0"/>
              <a:t>Second </a:t>
            </a:r>
            <a:r>
              <a:rPr lang="cs-CZ" dirty="0" err="1"/>
              <a:t>life</a:t>
            </a:r>
            <a:r>
              <a:rPr lang="cs-CZ" dirty="0"/>
              <a:t>, </a:t>
            </a:r>
            <a:r>
              <a:rPr lang="cs-CZ" dirty="0" err="1"/>
              <a:t>virtual</a:t>
            </a:r>
            <a:r>
              <a:rPr lang="cs-CZ" dirty="0"/>
              <a:t> </a:t>
            </a:r>
            <a:r>
              <a:rPr lang="cs-CZ" dirty="0" smtClean="0"/>
              <a:t>area</a:t>
            </a:r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488832" cy="936104"/>
          </a:xfrm>
        </p:spPr>
        <p:txBody>
          <a:bodyPr/>
          <a:lstStyle/>
          <a:p>
            <a:r>
              <a:rPr lang="cs-CZ" dirty="0" smtClean="0"/>
              <a:t>Co zde také můžete nalézt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64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776864" cy="4462264"/>
          </a:xfrm>
        </p:spPr>
        <p:txBody>
          <a:bodyPr>
            <a:noAutofit/>
          </a:bodyPr>
          <a:lstStyle/>
          <a:p>
            <a:r>
              <a:rPr lang="cs-CZ" sz="1500" b="1" dirty="0"/>
              <a:t>Vedoucí </a:t>
            </a:r>
            <a:r>
              <a:rPr lang="cs-CZ" sz="1500" b="1" dirty="0" smtClean="0"/>
              <a:t>projektu - </a:t>
            </a:r>
            <a:r>
              <a:rPr lang="cs-CZ" sz="1500" b="1" dirty="0"/>
              <a:t>Mgr. Kamil Kopecký, Ph.D</a:t>
            </a:r>
            <a:r>
              <a:rPr lang="cs-CZ" sz="1500" b="1" dirty="0" smtClean="0"/>
              <a:t>.</a:t>
            </a:r>
          </a:p>
          <a:p>
            <a:r>
              <a:rPr lang="cs-CZ" sz="1500" b="1" dirty="0"/>
              <a:t>Lektorský tým</a:t>
            </a:r>
            <a:r>
              <a:rPr lang="cs-CZ" sz="1500" b="1" dirty="0" smtClean="0"/>
              <a:t>:  A. Vzdělávání žáků, učitelů, policistů - </a:t>
            </a:r>
            <a:r>
              <a:rPr lang="cs-CZ" sz="1500" dirty="0" smtClean="0"/>
              <a:t>Lektoři této úrovně jsou odborně a 		metodicky schopni zabezpečit vzdělávací akci pro všechny cílové skupiny 		projektu.</a:t>
            </a:r>
            <a:endParaRPr lang="cs-CZ" sz="1500" b="1" dirty="0" smtClean="0"/>
          </a:p>
          <a:p>
            <a:pPr marL="0" indent="0">
              <a:buNone/>
            </a:pPr>
            <a:r>
              <a:rPr lang="cs-CZ" sz="1500" b="1" dirty="0"/>
              <a:t>	 </a:t>
            </a:r>
            <a:r>
              <a:rPr lang="cs-CZ" sz="1500" b="1" dirty="0" smtClean="0"/>
              <a:t>             B</a:t>
            </a:r>
            <a:r>
              <a:rPr lang="cs-CZ" sz="1500" b="1" dirty="0"/>
              <a:t>. Vzdělávání </a:t>
            </a:r>
            <a:r>
              <a:rPr lang="cs-CZ" sz="1500" b="1" dirty="0" smtClean="0"/>
              <a:t>žáků - </a:t>
            </a:r>
            <a:r>
              <a:rPr lang="cs-CZ" sz="1500" dirty="0"/>
              <a:t>Lektoři této úrovně jsou odborně a </a:t>
            </a:r>
            <a:r>
              <a:rPr lang="cs-CZ" sz="1500" dirty="0" smtClean="0"/>
              <a:t>metodicky </a:t>
            </a:r>
            <a:r>
              <a:rPr lang="cs-CZ" sz="1500" dirty="0"/>
              <a:t>schopni </a:t>
            </a:r>
            <a:r>
              <a:rPr lang="cs-CZ" sz="1500" dirty="0" smtClean="0"/>
              <a:t>		zabezpečit vzdělávací </a:t>
            </a:r>
            <a:r>
              <a:rPr lang="cs-CZ" sz="1500" dirty="0"/>
              <a:t>akci pro žáky ZŠ </a:t>
            </a:r>
            <a:r>
              <a:rPr lang="cs-CZ" sz="1500" dirty="0" smtClean="0"/>
              <a:t>a studenty </a:t>
            </a:r>
            <a:r>
              <a:rPr lang="cs-CZ" sz="1500" dirty="0"/>
              <a:t>SŠ.</a:t>
            </a:r>
            <a:endParaRPr lang="cs-CZ" sz="1500" b="1" dirty="0" smtClean="0"/>
          </a:p>
          <a:p>
            <a:r>
              <a:rPr lang="cs-CZ" sz="1500" b="1" dirty="0"/>
              <a:t>Policie </a:t>
            </a:r>
            <a:r>
              <a:rPr lang="cs-CZ" sz="1500" b="1" dirty="0" smtClean="0"/>
              <a:t>ČR</a:t>
            </a:r>
          </a:p>
          <a:p>
            <a:r>
              <a:rPr lang="cs-CZ" sz="1500" b="1" dirty="0"/>
              <a:t>Public </a:t>
            </a:r>
            <a:r>
              <a:rPr lang="cs-CZ" sz="1500" b="1" dirty="0" smtClean="0"/>
              <a:t>relations</a:t>
            </a:r>
          </a:p>
          <a:p>
            <a:r>
              <a:rPr lang="cs-CZ" sz="1500" b="1" dirty="0"/>
              <a:t>Právní poradenství, </a:t>
            </a:r>
            <a:r>
              <a:rPr lang="cs-CZ" sz="1500" b="1" dirty="0" smtClean="0"/>
              <a:t>poradna</a:t>
            </a:r>
          </a:p>
          <a:p>
            <a:r>
              <a:rPr lang="en-US" sz="1500" b="1" dirty="0" err="1"/>
              <a:t>Konzultant</a:t>
            </a:r>
            <a:r>
              <a:rPr lang="en-US" sz="1500" b="1" dirty="0"/>
              <a:t> pro oblast IT </a:t>
            </a:r>
            <a:r>
              <a:rPr lang="en-US" sz="1500" b="1" dirty="0" err="1" smtClean="0"/>
              <a:t>bezpečnosti</a:t>
            </a:r>
            <a:endParaRPr lang="cs-CZ" sz="1500" b="1" dirty="0" smtClean="0"/>
          </a:p>
          <a:p>
            <a:r>
              <a:rPr lang="cs-CZ" sz="1500" b="1" dirty="0"/>
              <a:t>Další </a:t>
            </a:r>
            <a:r>
              <a:rPr lang="cs-CZ" sz="1500" b="1" dirty="0" smtClean="0"/>
              <a:t>spolupráce: </a:t>
            </a:r>
            <a:r>
              <a:rPr lang="cs-CZ" sz="1500" b="1" dirty="0"/>
              <a:t>Externí </a:t>
            </a:r>
            <a:r>
              <a:rPr lang="cs-CZ" sz="1500" b="1" dirty="0" smtClean="0"/>
              <a:t>redaktoři</a:t>
            </a:r>
          </a:p>
          <a:p>
            <a:r>
              <a:rPr lang="cs-CZ" sz="1500" b="1" dirty="0"/>
              <a:t>Další spolupracující </a:t>
            </a:r>
            <a:r>
              <a:rPr lang="cs-CZ" sz="1500" b="1" dirty="0" smtClean="0"/>
              <a:t>instituce : </a:t>
            </a:r>
            <a:r>
              <a:rPr lang="cs-CZ" sz="1500" dirty="0" smtClean="0"/>
              <a:t>Vodafone </a:t>
            </a:r>
            <a:r>
              <a:rPr lang="cs-CZ" sz="1500" dirty="0"/>
              <a:t>Czech Republic, a.s.</a:t>
            </a:r>
            <a:br>
              <a:rPr lang="cs-CZ" sz="1500" dirty="0"/>
            </a:br>
            <a:r>
              <a:rPr lang="cs-CZ" sz="1500" dirty="0" smtClean="0"/>
              <a:t>			 Seznam</a:t>
            </a:r>
            <a:r>
              <a:rPr lang="cs-CZ" sz="1500" dirty="0"/>
              <a:t>, a.s.</a:t>
            </a:r>
            <a:br>
              <a:rPr lang="cs-CZ" sz="1500" dirty="0"/>
            </a:br>
            <a:r>
              <a:rPr lang="cs-CZ" sz="1500" dirty="0" smtClean="0"/>
              <a:t>			 Google </a:t>
            </a:r>
            <a:r>
              <a:rPr lang="cs-CZ" sz="1500" dirty="0"/>
              <a:t>Czech Republic, a.s.</a:t>
            </a:r>
            <a:br>
              <a:rPr lang="cs-CZ" sz="1500" dirty="0"/>
            </a:br>
            <a:r>
              <a:rPr lang="cs-CZ" sz="1500" dirty="0" smtClean="0"/>
              <a:t>			 Policie </a:t>
            </a:r>
            <a:r>
              <a:rPr lang="cs-CZ" sz="1500" dirty="0"/>
              <a:t>ČR</a:t>
            </a:r>
          </a:p>
          <a:p>
            <a:pPr marL="0" indent="0">
              <a:buNone/>
            </a:pPr>
            <a:r>
              <a:rPr lang="cs-CZ" sz="1500" dirty="0" smtClean="0"/>
              <a:t>			 Linka </a:t>
            </a:r>
            <a:r>
              <a:rPr lang="cs-CZ" sz="1500" dirty="0"/>
              <a:t>bezpečí</a:t>
            </a:r>
            <a:br>
              <a:rPr lang="cs-CZ" sz="1500" dirty="0"/>
            </a:br>
            <a:r>
              <a:rPr lang="cs-CZ" sz="1500" dirty="0" smtClean="0"/>
              <a:t>			 Statutární </a:t>
            </a:r>
            <a:r>
              <a:rPr lang="cs-CZ" sz="1500" dirty="0"/>
              <a:t>město Olomouc</a:t>
            </a:r>
            <a:br>
              <a:rPr lang="cs-CZ" sz="1500" dirty="0"/>
            </a:br>
            <a:r>
              <a:rPr lang="cs-CZ" sz="1500" dirty="0" smtClean="0"/>
              <a:t>			 Ministerstvo </a:t>
            </a:r>
            <a:r>
              <a:rPr lang="cs-CZ" sz="1500" dirty="0"/>
              <a:t>vnitra </a:t>
            </a:r>
            <a:r>
              <a:rPr lang="cs-CZ" sz="1500" dirty="0" smtClean="0"/>
              <a:t>ČR</a:t>
            </a:r>
            <a:endParaRPr lang="cs-CZ" sz="1500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488832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Realizační </a:t>
            </a:r>
            <a:r>
              <a:rPr lang="cs-CZ" dirty="0"/>
              <a:t>tým projektu</a:t>
            </a:r>
          </a:p>
        </p:txBody>
      </p:sp>
    </p:spTree>
    <p:extLst>
      <p:ext uri="{BB962C8B-B14F-4D97-AF65-F5344CB8AC3E}">
        <p14:creationId xmlns:p14="http://schemas.microsoft.com/office/powerpoint/2010/main" val="69249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692696"/>
            <a:ext cx="7543800" cy="532636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Děkuji </a:t>
            </a:r>
            <a:r>
              <a:rPr lang="cs-CZ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za pozornost</a:t>
            </a:r>
            <a:endParaRPr lang="cs-CZ" sz="5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125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1743</TotalTime>
  <Words>509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NewsPrint</vt:lpstr>
      <vt:lpstr>E-bezpečí</vt:lpstr>
      <vt:lpstr>Základní informace o projektu</vt:lpstr>
      <vt:lpstr>Projekt E-Bezpečí se specializuje zejména na</vt:lpstr>
      <vt:lpstr>Vzdělávací akce</vt:lpstr>
      <vt:lpstr>Projekty</vt:lpstr>
      <vt:lpstr>Co zde také můžete nalézt</vt:lpstr>
      <vt:lpstr>Realizační tým projektu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E-bezpečí</dc:title>
  <dc:creator>Smid, Petr (Mokra) CZE</dc:creator>
  <cp:lastModifiedBy>Smid, Petr (Mokra) CZE</cp:lastModifiedBy>
  <cp:revision>36</cp:revision>
  <dcterms:created xsi:type="dcterms:W3CDTF">2013-04-22T17:57:05Z</dcterms:created>
  <dcterms:modified xsi:type="dcterms:W3CDTF">2013-04-23T23:11:44Z</dcterms:modified>
</cp:coreProperties>
</file>