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327" r:id="rId3"/>
    <p:sldId id="326" r:id="rId4"/>
    <p:sldId id="334" r:id="rId5"/>
    <p:sldId id="273" r:id="rId6"/>
    <p:sldId id="325" r:id="rId7"/>
    <p:sldId id="329" r:id="rId8"/>
    <p:sldId id="321" r:id="rId9"/>
    <p:sldId id="330" r:id="rId10"/>
    <p:sldId id="322" r:id="rId11"/>
    <p:sldId id="323" r:id="rId12"/>
    <p:sldId id="324" r:id="rId13"/>
    <p:sldId id="339" r:id="rId14"/>
    <p:sldId id="331" r:id="rId15"/>
    <p:sldId id="340" r:id="rId16"/>
    <p:sldId id="332" r:id="rId17"/>
    <p:sldId id="341" r:id="rId18"/>
    <p:sldId id="335" r:id="rId19"/>
    <p:sldId id="319" r:id="rId20"/>
    <p:sldId id="342" r:id="rId21"/>
    <p:sldId id="258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rcal" initials="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9933"/>
    <a:srgbClr val="FFCC66"/>
    <a:srgbClr val="FF9900"/>
    <a:srgbClr val="F3D001"/>
    <a:srgbClr val="F4EE00"/>
    <a:srgbClr val="FF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58" autoAdjust="0"/>
    <p:restoredTop sz="94660"/>
  </p:normalViewPr>
  <p:slideViewPr>
    <p:cSldViewPr>
      <p:cViewPr varScale="1">
        <p:scale>
          <a:sx n="78" d="100"/>
          <a:sy n="78" d="100"/>
        </p:scale>
        <p:origin x="-10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82" d="100"/>
          <a:sy n="82" d="100"/>
        </p:scale>
        <p:origin x="-1440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063474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BE08E5F-B319-4FEC-97FD-E71741B0B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8340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86AB728-6A8E-44DB-8F8A-BD1B5B52E1CC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7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D0D62D4-DDCF-4C1D-ABF9-4C069BCE133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D3BA374-F4E6-412B-9843-9D016090A73D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r>
              <a:rPr lang="ru-RU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1009096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857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3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510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544736"/>
            <a:ext cx="7777162" cy="508000"/>
          </a:xfrm>
        </p:spPr>
        <p:txBody>
          <a:bodyPr/>
          <a:lstStyle>
            <a:lvl1pPr>
              <a:defRPr sz="4400"/>
            </a:lvl1pPr>
          </a:lstStyle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776"/>
            <a:ext cx="7777162" cy="525631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299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41361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081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235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206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4985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7975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11491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361950" indent="-361950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041400" indent="-4191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v"/>
        <a:defRPr sz="2400">
          <a:solidFill>
            <a:schemeClr val="tx1"/>
          </a:solidFill>
          <a:latin typeface="+mn-lt"/>
        </a:defRPr>
      </a:lvl2pPr>
      <a:lvl3pPr marL="1449388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57375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65363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7225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31797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6369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4094163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bibliothecaeconomica.cz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9750" y="908050"/>
            <a:ext cx="8208963" cy="252095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sz="5400" smtClean="0">
                <a:solidFill>
                  <a:srgbClr val="FFFF00"/>
                </a:solidFill>
              </a:rPr>
              <a:t>Úvodní hodina</a:t>
            </a:r>
            <a:r>
              <a:rPr lang="cs-CZ" sz="4800" smtClean="0"/>
              <a:t/>
            </a:r>
            <a:br>
              <a:rPr lang="cs-CZ" sz="4800" smtClean="0"/>
            </a:br>
            <a:r>
              <a:rPr lang="cs-CZ" sz="2800" smtClean="0"/>
              <a:t>do předmětu Knihovnické procesy a služby</a:t>
            </a:r>
            <a:endParaRPr lang="uk-UA" sz="2200" smtClean="0"/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221163"/>
            <a:ext cx="3671888" cy="433387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400" smtClean="0"/>
              <a:t>Martin Krčál</a:t>
            </a:r>
            <a:endParaRPr lang="uk-UA" sz="2400" smtClean="0"/>
          </a:p>
        </p:txBody>
      </p:sp>
      <p:sp>
        <p:nvSpPr>
          <p:cNvPr id="16387" name="Text Box 5"/>
          <p:cNvSpPr txBox="1">
            <a:spLocks noChangeArrowheads="1"/>
          </p:cNvSpPr>
          <p:nvPr/>
        </p:nvSpPr>
        <p:spPr bwMode="auto">
          <a:xfrm>
            <a:off x="395288" y="6165850"/>
            <a:ext cx="45370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b="1"/>
              <a:t>VIKBB42 Knihovnické procesy a služby</a:t>
            </a:r>
          </a:p>
        </p:txBody>
      </p:sp>
      <p:sp>
        <p:nvSpPr>
          <p:cNvPr id="16388" name="Text Box 6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b="1" dirty="0">
                <a:latin typeface="Tahoma" pitchFamily="34" charset="0"/>
              </a:rPr>
              <a:t>Brno, </a:t>
            </a:r>
            <a:r>
              <a:rPr lang="cs-CZ" b="1" dirty="0" smtClean="0">
                <a:latin typeface="Tahoma" pitchFamily="34" charset="0"/>
              </a:rPr>
              <a:t>20. </a:t>
            </a:r>
            <a:r>
              <a:rPr lang="cs-CZ" b="1" dirty="0">
                <a:latin typeface="Tahoma" pitchFamily="34" charset="0"/>
              </a:rPr>
              <a:t>února </a:t>
            </a:r>
            <a:r>
              <a:rPr lang="cs-CZ" b="1" dirty="0" smtClean="0">
                <a:latin typeface="Tahoma" pitchFamily="34" charset="0"/>
              </a:rPr>
              <a:t>2013</a:t>
            </a:r>
            <a:endParaRPr lang="cs-CZ" dirty="0"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Semestrální projekt I</a:t>
            </a:r>
          </a:p>
        </p:txBody>
      </p:sp>
      <p:sp>
        <p:nvSpPr>
          <p:cNvPr id="26626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beletrie</a:t>
            </a:r>
          </a:p>
          <a:p>
            <a:pPr eaLnBrk="1" hangingPunct="1"/>
            <a:r>
              <a:rPr lang="cs-CZ" sz="2800" dirty="0" smtClean="0"/>
              <a:t>anotace</a:t>
            </a:r>
          </a:p>
          <a:p>
            <a:pPr eaLnBrk="1" hangingPunct="1"/>
            <a:r>
              <a:rPr lang="cs-CZ" sz="2800" dirty="0" smtClean="0"/>
              <a:t>citace</a:t>
            </a:r>
          </a:p>
          <a:p>
            <a:pPr eaLnBrk="1" hangingPunct="1"/>
            <a:r>
              <a:rPr lang="cs-CZ" sz="2800" dirty="0" smtClean="0"/>
              <a:t>digitalizace</a:t>
            </a:r>
          </a:p>
          <a:p>
            <a:pPr eaLnBrk="1" hangingPunct="1"/>
            <a:r>
              <a:rPr lang="cs-CZ" sz="2800" dirty="0" smtClean="0"/>
              <a:t>medailon autora</a:t>
            </a:r>
          </a:p>
          <a:p>
            <a:pPr lvl="1" eaLnBrk="1" hangingPunct="1"/>
            <a:r>
              <a:rPr lang="cs-CZ" dirty="0" err="1" smtClean="0"/>
              <a:t>info</a:t>
            </a:r>
            <a:r>
              <a:rPr lang="cs-CZ" dirty="0" smtClean="0"/>
              <a:t> o autorovi</a:t>
            </a:r>
          </a:p>
          <a:p>
            <a:pPr lvl="1" eaLnBrk="1" hangingPunct="1"/>
            <a:r>
              <a:rPr lang="cs-CZ" dirty="0" smtClean="0"/>
              <a:t>další díla</a:t>
            </a:r>
          </a:p>
          <a:p>
            <a:pPr eaLnBrk="1" hangingPunct="1"/>
            <a:r>
              <a:rPr lang="cs-CZ" sz="2800" dirty="0" smtClean="0"/>
              <a:t>dostupnost v jiných knihovnách</a:t>
            </a:r>
          </a:p>
          <a:p>
            <a:pPr eaLnBrk="1" hangingPunct="1"/>
            <a:r>
              <a:rPr lang="cs-CZ" sz="2800" dirty="0" smtClean="0"/>
              <a:t>OCR a úpravy</a:t>
            </a: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kniha z jiného oboru</a:t>
            </a:r>
          </a:p>
          <a:p>
            <a:pPr eaLnBrk="1" hangingPunct="1"/>
            <a:r>
              <a:rPr lang="cs-CZ" sz="2800" smtClean="0"/>
              <a:t>abstrakt</a:t>
            </a:r>
          </a:p>
          <a:p>
            <a:pPr eaLnBrk="1" hangingPunct="1"/>
            <a:r>
              <a:rPr lang="cs-CZ" sz="2800" smtClean="0"/>
              <a:t>citace</a:t>
            </a:r>
          </a:p>
          <a:p>
            <a:pPr eaLnBrk="1" hangingPunct="1"/>
            <a:r>
              <a:rPr lang="cs-CZ" sz="2800" smtClean="0"/>
              <a:t>digitalizace</a:t>
            </a:r>
          </a:p>
          <a:p>
            <a:pPr eaLnBrk="1" hangingPunct="1"/>
            <a:r>
              <a:rPr lang="cs-CZ" sz="2800" smtClean="0"/>
              <a:t>podobná literatura</a:t>
            </a:r>
          </a:p>
          <a:p>
            <a:pPr eaLnBrk="1" hangingPunct="1"/>
            <a:r>
              <a:rPr lang="cs-CZ" sz="2800" smtClean="0"/>
              <a:t>dostupnost v jiných knihovnách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/>
              <a:t>Semestrální projekt I</a:t>
            </a:r>
            <a:endParaRPr lang="cs-CZ" dirty="0" smtClean="0"/>
          </a:p>
        </p:txBody>
      </p:sp>
      <p:sp>
        <p:nvSpPr>
          <p:cNvPr id="31746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mtClean="0"/>
              <a:t>pro potřeby e-prezenčky</a:t>
            </a:r>
          </a:p>
          <a:p>
            <a:pPr eaLnBrk="1" hangingPunct="1"/>
            <a:r>
              <a:rPr lang="cs-CZ" smtClean="0"/>
              <a:t>projekt MU</a:t>
            </a:r>
          </a:p>
          <a:p>
            <a:pPr eaLnBrk="1" hangingPunct="1"/>
            <a:r>
              <a:rPr lang="cs-CZ" smtClean="0"/>
              <a:t>hodnocena bude kvalita</a:t>
            </a:r>
          </a:p>
        </p:txBody>
      </p:sp>
      <p:pic>
        <p:nvPicPr>
          <p:cNvPr id="3174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775" y="3644900"/>
            <a:ext cx="4103688" cy="2792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620688"/>
            <a:ext cx="1222227" cy="402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do 17.4.2013 - beletrie</a:t>
            </a:r>
          </a:p>
          <a:p>
            <a:pPr eaLnBrk="1" hangingPunct="1"/>
            <a:r>
              <a:rPr lang="cs-CZ" sz="2800" dirty="0" smtClean="0"/>
              <a:t>do 8.5.2013 - ostatní</a:t>
            </a:r>
          </a:p>
          <a:p>
            <a:pPr eaLnBrk="1" hangingPunct="1"/>
            <a:r>
              <a:rPr lang="cs-CZ" sz="2800" dirty="0" smtClean="0"/>
              <a:t>úložiště v </a:t>
            </a:r>
            <a:r>
              <a:rPr lang="cs-CZ" sz="2800" dirty="0" err="1" smtClean="0"/>
              <a:t>ISu</a:t>
            </a:r>
            <a:endParaRPr lang="cs-CZ" sz="2800" dirty="0" smtClean="0"/>
          </a:p>
          <a:p>
            <a:pPr eaLnBrk="1" hangingPunct="1"/>
            <a:r>
              <a:rPr lang="cs-CZ" sz="2800" dirty="0" err="1" smtClean="0"/>
              <a:t>skeny</a:t>
            </a:r>
            <a:r>
              <a:rPr lang="cs-CZ" sz="2800" dirty="0" smtClean="0"/>
              <a:t> v PDF</a:t>
            </a:r>
          </a:p>
          <a:p>
            <a:pPr eaLnBrk="1" hangingPunct="1"/>
            <a:r>
              <a:rPr lang="cs-CZ" sz="2800" dirty="0" smtClean="0"/>
              <a:t>doprovodný materiál v 1 souboru</a:t>
            </a:r>
          </a:p>
          <a:p>
            <a:pPr eaLnBrk="1" hangingPunct="1"/>
            <a:r>
              <a:rPr lang="cs-CZ" sz="2800" dirty="0" smtClean="0"/>
              <a:t>každý si založí složku se svým příjmením a do ní dokumenty nahraje</a:t>
            </a:r>
          </a:p>
          <a:p>
            <a:pPr eaLnBrk="1" hangingPunct="1"/>
            <a:r>
              <a:rPr lang="cs-CZ" sz="2800" dirty="0" err="1" smtClean="0"/>
              <a:t>nezipovat</a:t>
            </a:r>
            <a:r>
              <a:rPr lang="cs-CZ" sz="2800" dirty="0" smtClean="0"/>
              <a:t> soubory!!!</a:t>
            </a:r>
          </a:p>
        </p:txBody>
      </p:sp>
    </p:spTree>
    <p:extLst>
      <p:ext uri="{BB962C8B-B14F-4D97-AF65-F5344CB8AC3E}">
        <p14:creationId xmlns:p14="http://schemas.microsoft.com/office/powerpoint/2010/main" val="267973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II</a:t>
            </a:r>
          </a:p>
        </p:txBody>
      </p:sp>
      <p:sp>
        <p:nvSpPr>
          <p:cNvPr id="28674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zřízení úložiště</a:t>
            </a:r>
          </a:p>
          <a:p>
            <a:pPr eaLnBrk="1" hangingPunct="1"/>
            <a:r>
              <a:rPr lang="cs-CZ" sz="2800" dirty="0" smtClean="0"/>
              <a:t>vybrat vhodný </a:t>
            </a:r>
            <a:r>
              <a:rPr lang="cs-CZ" sz="2800" dirty="0" err="1" smtClean="0"/>
              <a:t>repozitář</a:t>
            </a:r>
            <a:r>
              <a:rPr lang="cs-CZ" sz="2800" dirty="0" smtClean="0"/>
              <a:t> nebo vytvořit vlastní pro beletrii</a:t>
            </a:r>
          </a:p>
          <a:p>
            <a:pPr eaLnBrk="1" hangingPunct="1"/>
            <a:r>
              <a:rPr lang="cs-CZ" sz="2800" dirty="0" smtClean="0"/>
              <a:t>nahrát do archivu naskenovaná díla</a:t>
            </a:r>
          </a:p>
          <a:p>
            <a:pPr eaLnBrk="1" hangingPunct="1"/>
            <a:r>
              <a:rPr lang="cs-CZ" sz="2800" dirty="0" smtClean="0"/>
              <a:t>zajistit dostupnost </a:t>
            </a:r>
            <a:r>
              <a:rPr lang="cs-CZ" sz="2800" dirty="0" err="1" smtClean="0"/>
              <a:t>zdigitalizované</a:t>
            </a:r>
            <a:r>
              <a:rPr lang="cs-CZ" sz="2800" dirty="0" smtClean="0"/>
              <a:t> volně dostupné beletrie</a:t>
            </a:r>
          </a:p>
          <a:p>
            <a:pPr eaLnBrk="1" hangingPunct="1"/>
            <a:r>
              <a:rPr lang="cs-CZ" sz="2800" dirty="0" smtClean="0"/>
              <a:t>max. 3 studenti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zprovoznění úložiště pro beletrii</a:t>
            </a:r>
          </a:p>
          <a:p>
            <a:pPr lvl="1" eaLnBrk="1" hangingPunct="1"/>
            <a:r>
              <a:rPr lang="cs-CZ" sz="2200" dirty="0" smtClean="0"/>
              <a:t>termín do 24.4.2013, kdy proběhne prezentace na hodině</a:t>
            </a:r>
          </a:p>
          <a:p>
            <a:pPr eaLnBrk="1" hangingPunct="1"/>
            <a:r>
              <a:rPr lang="cs-CZ" sz="2800" dirty="0" smtClean="0"/>
              <a:t>vložení FT beletrie a doprovodného obsahu do úložiště</a:t>
            </a:r>
          </a:p>
          <a:p>
            <a:pPr lvl="1" eaLnBrk="1" hangingPunct="1"/>
            <a:r>
              <a:rPr lang="cs-CZ" sz="2200" dirty="0" smtClean="0"/>
              <a:t>do 5.6.2013</a:t>
            </a:r>
          </a:p>
        </p:txBody>
      </p:sp>
    </p:spTree>
    <p:extLst>
      <p:ext uri="{BB962C8B-B14F-4D97-AF65-F5344CB8AC3E}">
        <p14:creationId xmlns:p14="http://schemas.microsoft.com/office/powerpoint/2010/main" val="277828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III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tvorba e-knihy</a:t>
            </a:r>
          </a:p>
          <a:p>
            <a:pPr eaLnBrk="1" hangingPunct="1"/>
            <a:r>
              <a:rPr lang="cs-CZ" sz="2800" dirty="0" smtClean="0"/>
              <a:t>vytvoření e-knihy z naskenované beletrie</a:t>
            </a:r>
          </a:p>
          <a:p>
            <a:pPr eaLnBrk="1" hangingPunct="1"/>
            <a:r>
              <a:rPr lang="cs-CZ" sz="2800" dirty="0" smtClean="0"/>
              <a:t>zjistit použitelný SW</a:t>
            </a:r>
          </a:p>
          <a:p>
            <a:pPr eaLnBrk="1" hangingPunct="1"/>
            <a:r>
              <a:rPr lang="cs-CZ" sz="2800" dirty="0" smtClean="0"/>
              <a:t>obohacený obsah</a:t>
            </a:r>
          </a:p>
          <a:p>
            <a:pPr eaLnBrk="1" hangingPunct="1"/>
            <a:r>
              <a:rPr lang="cs-CZ" sz="2800" dirty="0" smtClean="0"/>
              <a:t>2 studenti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dirty="0" smtClean="0"/>
              <a:t>Semestrální projekt III</a:t>
            </a:r>
          </a:p>
        </p:txBody>
      </p:sp>
      <p:sp>
        <p:nvSpPr>
          <p:cNvPr id="27650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Podmínky odevzdání</a:t>
            </a:r>
          </a:p>
          <a:p>
            <a:pPr eaLnBrk="1" hangingPunct="1"/>
            <a:r>
              <a:rPr lang="cs-CZ" sz="2800" dirty="0" smtClean="0"/>
              <a:t>do 8.5.2013</a:t>
            </a:r>
          </a:p>
          <a:p>
            <a:pPr eaLnBrk="1" hangingPunct="1"/>
            <a:r>
              <a:rPr lang="cs-CZ" sz="2800" dirty="0" smtClean="0"/>
              <a:t>úložiště v </a:t>
            </a:r>
            <a:r>
              <a:rPr lang="cs-CZ" sz="2800" dirty="0" err="1" smtClean="0"/>
              <a:t>ISu</a:t>
            </a:r>
            <a:endParaRPr lang="cs-CZ" sz="2800" dirty="0" smtClean="0"/>
          </a:p>
          <a:p>
            <a:pPr eaLnBrk="1" hangingPunct="1"/>
            <a:r>
              <a:rPr lang="cs-CZ" sz="2800" dirty="0" smtClean="0"/>
              <a:t>každý si založí složku se svým příjmením a do ní e-knihy nahraje</a:t>
            </a:r>
          </a:p>
          <a:p>
            <a:pPr eaLnBrk="1" hangingPunct="1"/>
            <a:r>
              <a:rPr lang="cs-CZ" sz="2800" dirty="0" err="1" smtClean="0"/>
              <a:t>nezipovat</a:t>
            </a:r>
            <a:r>
              <a:rPr lang="cs-CZ" sz="2800" dirty="0" smtClean="0"/>
              <a:t> soubory!!!</a:t>
            </a:r>
          </a:p>
        </p:txBody>
      </p:sp>
    </p:spTree>
    <p:extLst>
      <p:ext uri="{BB962C8B-B14F-4D97-AF65-F5344CB8AC3E}">
        <p14:creationId xmlns:p14="http://schemas.microsoft.com/office/powerpoint/2010/main" val="1681019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dirty="0" smtClean="0"/>
              <a:t>Semestrální projekt IV</a:t>
            </a:r>
          </a:p>
        </p:txBody>
      </p:sp>
      <p:sp>
        <p:nvSpPr>
          <p:cNvPr id="29698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dirty="0" smtClean="0"/>
              <a:t>Křižovatka</a:t>
            </a:r>
          </a:p>
          <a:p>
            <a:pPr eaLnBrk="1" hangingPunct="1"/>
            <a:r>
              <a:rPr lang="cs-CZ" sz="2800" dirty="0" smtClean="0"/>
              <a:t>vlastní aktivita na Křižovatce</a:t>
            </a:r>
          </a:p>
          <a:p>
            <a:pPr eaLnBrk="1" hangingPunct="1"/>
            <a:r>
              <a:rPr lang="cs-CZ" sz="2800" dirty="0" smtClean="0"/>
              <a:t>nutno schválení</a:t>
            </a:r>
          </a:p>
          <a:p>
            <a:pPr eaLnBrk="1" hangingPunct="1"/>
            <a:r>
              <a:rPr lang="cs-CZ" sz="2800" dirty="0" smtClean="0"/>
              <a:t>termín dokončení dle domluvy</a:t>
            </a:r>
          </a:p>
          <a:p>
            <a:pPr eaLnBrk="1" hangingPunct="1"/>
            <a:endParaRPr lang="cs-CZ" sz="2800" dirty="0" smtClean="0"/>
          </a:p>
          <a:p>
            <a:pPr eaLnBrk="1" hangingPunct="1"/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02120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Otázky k diskuzi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 rot="21366760">
            <a:off x="1997075" y="1673225"/>
            <a:ext cx="5592763" cy="720725"/>
          </a:xfrm>
        </p:spPr>
        <p:txBody>
          <a:bodyPr/>
          <a:lstStyle/>
          <a:p>
            <a:pPr eaLnBrk="1" hangingPunct="1"/>
            <a:r>
              <a:rPr lang="cs-CZ" sz="3200" smtClean="0"/>
              <a:t>Co očekáváte od kurzu?</a:t>
            </a:r>
          </a:p>
        </p:txBody>
      </p:sp>
      <p:pic>
        <p:nvPicPr>
          <p:cNvPr id="4618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2349500"/>
            <a:ext cx="2303462" cy="392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Zástupný symbol pro obsah 2"/>
          <p:cNvSpPr txBox="1">
            <a:spLocks/>
          </p:cNvSpPr>
          <p:nvPr/>
        </p:nvSpPr>
        <p:spPr bwMode="auto">
          <a:xfrm rot="618686">
            <a:off x="909638" y="3165475"/>
            <a:ext cx="6770687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Co byste v něm chtěli mít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 bwMode="auto">
          <a:xfrm rot="610283">
            <a:off x="1135063" y="4349750"/>
            <a:ext cx="5592762" cy="719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en-US" sz="3200" kern="0" dirty="0" err="1">
                <a:latin typeface="+mn-lt"/>
              </a:rPr>
              <a:t>Pracujete</a:t>
            </a:r>
            <a:r>
              <a:rPr lang="en-US" sz="3200" kern="0" dirty="0">
                <a:latin typeface="+mn-lt"/>
              </a:rPr>
              <a:t> v </a:t>
            </a:r>
            <a:r>
              <a:rPr lang="en-US" sz="3200" kern="0" dirty="0" err="1">
                <a:latin typeface="+mn-lt"/>
              </a:rPr>
              <a:t>knihovn</a:t>
            </a:r>
            <a:r>
              <a:rPr lang="cs-CZ" sz="3200" kern="0" dirty="0">
                <a:latin typeface="+mn-lt"/>
              </a:rPr>
              <a:t>ě?</a:t>
            </a:r>
          </a:p>
        </p:txBody>
      </p:sp>
      <p:sp>
        <p:nvSpPr>
          <p:cNvPr id="9" name="Zástupný symbol pro obsah 2"/>
          <p:cNvSpPr txBox="1">
            <a:spLocks/>
          </p:cNvSpPr>
          <p:nvPr/>
        </p:nvSpPr>
        <p:spPr bwMode="auto">
          <a:xfrm rot="21405734">
            <a:off x="914400" y="5635625"/>
            <a:ext cx="67706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61950" indent="-361950">
              <a:lnSpc>
                <a:spcPct val="120000"/>
              </a:lnSpc>
              <a:spcBef>
                <a:spcPct val="20000"/>
              </a:spcBef>
              <a:buFontTx/>
              <a:buBlip>
                <a:blip r:embed="rId3"/>
              </a:buBlip>
              <a:defRPr/>
            </a:pPr>
            <a:r>
              <a:rPr lang="cs-CZ" sz="3200" kern="0" dirty="0">
                <a:latin typeface="+mn-lt"/>
              </a:rPr>
              <a:t>Chcete pracovat v knihovně</a:t>
            </a:r>
            <a:r>
              <a:rPr lang="en-US" sz="3200" kern="0" dirty="0">
                <a:latin typeface="+mn-lt"/>
              </a:rPr>
              <a:t>?</a:t>
            </a:r>
            <a:endParaRPr lang="cs-CZ" sz="3200" kern="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618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618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Inspirace</a:t>
            </a:r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 smtClean="0"/>
              <a:t>Požadavky knihoven</a:t>
            </a:r>
          </a:p>
          <a:p>
            <a:pPr eaLnBrk="1" hangingPunct="1"/>
            <a:r>
              <a:rPr lang="cs-CZ" dirty="0" smtClean="0"/>
              <a:t>Kurz na VŠE</a:t>
            </a:r>
          </a:p>
          <a:p>
            <a:pPr lvl="1" eaLnBrk="1" hangingPunct="1"/>
            <a:r>
              <a:rPr lang="cs-CZ" dirty="0" smtClean="0"/>
              <a:t>Národohospodářská fakulta</a:t>
            </a:r>
          </a:p>
          <a:p>
            <a:pPr lvl="1" eaLnBrk="1" hangingPunct="1"/>
            <a:r>
              <a:rPr lang="cs-CZ" dirty="0" smtClean="0"/>
              <a:t>CIKS</a:t>
            </a:r>
          </a:p>
          <a:p>
            <a:pPr eaLnBrk="1" hangingPunct="1"/>
            <a:r>
              <a:rPr lang="cs-CZ" dirty="0" err="1" smtClean="0">
                <a:hlinkClick r:id="rId2"/>
              </a:rPr>
              <a:t>Bibliotheca</a:t>
            </a:r>
            <a:r>
              <a:rPr lang="cs-CZ" dirty="0" smtClean="0">
                <a:hlinkClick r:id="rId2"/>
              </a:rPr>
              <a:t> </a:t>
            </a:r>
            <a:r>
              <a:rPr lang="cs-CZ" dirty="0" err="1" smtClean="0">
                <a:hlinkClick r:id="rId2"/>
              </a:rPr>
              <a:t>economica</a:t>
            </a:r>
            <a:endParaRPr lang="cs-CZ" dirty="0" smtClean="0"/>
          </a:p>
          <a:p>
            <a:pPr lvl="1" eaLnBrk="1" hangingPunct="1"/>
            <a:endParaRPr lang="cs-CZ" dirty="0" smtClean="0"/>
          </a:p>
        </p:txBody>
      </p:sp>
      <p:pic>
        <p:nvPicPr>
          <p:cNvPr id="1843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350" y="3429000"/>
            <a:ext cx="2522538" cy="308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Úkoly do příště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zapojit se do nějakého projektu</a:t>
            </a:r>
          </a:p>
          <a:p>
            <a:r>
              <a:rPr lang="cs-CZ" dirty="0" smtClean="0"/>
              <a:t>vytvořit anotaci </a:t>
            </a:r>
            <a:r>
              <a:rPr lang="cs-CZ" smtClean="0"/>
              <a:t>ke knize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89775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68538" y="473075"/>
            <a:ext cx="6696075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Závěr</a:t>
            </a:r>
            <a:endParaRPr lang="en-US" sz="400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76475" y="4005263"/>
            <a:ext cx="6399213" cy="719137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4696" name="Picture 8" descr="billboard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03713" y="1773238"/>
            <a:ext cx="2284412" cy="2047875"/>
          </a:xfrm>
        </p:spPr>
      </p:pic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cs-CZ" sz="2000" b="1">
                <a:latin typeface="Verdana" pitchFamily="34" charset="0"/>
              </a:rPr>
              <a:t>Martin Krčál</a:t>
            </a:r>
          </a:p>
          <a:p>
            <a:pPr algn="r"/>
            <a:r>
              <a:rPr lang="cs-CZ" sz="2000" b="1">
                <a:latin typeface="Verdana" pitchFamily="34" charset="0"/>
              </a:rPr>
              <a:t>krcal@fss.muni.cz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11469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11469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Cíl kurzu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dirty="0" smtClean="0"/>
              <a:t>seznámení s důležitými procesy</a:t>
            </a:r>
            <a:r>
              <a:rPr lang="cs-CZ" dirty="0" smtClean="0">
                <a:latin typeface="Arial" charset="0"/>
              </a:rPr>
              <a:t>, které jsou spojené s</a:t>
            </a:r>
            <a:r>
              <a:rPr lang="cs-CZ" dirty="0" smtClean="0"/>
              <a:t> knihovn</a:t>
            </a:r>
            <a:r>
              <a:rPr lang="cs-CZ" dirty="0" smtClean="0">
                <a:latin typeface="Arial" charset="0"/>
              </a:rPr>
              <a:t>ou</a:t>
            </a:r>
          </a:p>
          <a:p>
            <a:pPr eaLnBrk="1" hangingPunct="1"/>
            <a:r>
              <a:rPr lang="cs-CZ" dirty="0" smtClean="0"/>
              <a:t>důraz na praxi</a:t>
            </a:r>
          </a:p>
          <a:p>
            <a:pPr eaLnBrk="1" hangingPunct="1"/>
            <a:r>
              <a:rPr lang="cs-CZ" dirty="0"/>
              <a:t>z</a:t>
            </a:r>
            <a:r>
              <a:rPr lang="cs-CZ" dirty="0" smtClean="0"/>
              <a:t>koušení na „Křižovatce“</a:t>
            </a:r>
          </a:p>
          <a:p>
            <a:pPr eaLnBrk="1" hangingPunct="1"/>
            <a:r>
              <a:rPr lang="cs-CZ" dirty="0" smtClean="0"/>
              <a:t>vybudování DL </a:t>
            </a:r>
            <a:r>
              <a:rPr lang="cs-CZ" dirty="0" smtClean="0">
                <a:sym typeface="Wingdings" pitchFamily="2" charset="2"/>
              </a:rPr>
              <a:t></a:t>
            </a:r>
            <a:r>
              <a:rPr lang="cs-CZ" dirty="0" smtClean="0"/>
              <a:t> odborná + beletrie</a:t>
            </a:r>
          </a:p>
          <a:p>
            <a:pPr eaLnBrk="1" hangingPunct="1"/>
            <a:r>
              <a:rPr lang="cs-CZ" dirty="0" smtClean="0"/>
              <a:t>doplnění e-</a:t>
            </a:r>
            <a:r>
              <a:rPr lang="cs-CZ" dirty="0" err="1" smtClean="0"/>
              <a:t>prezenčky</a:t>
            </a:r>
            <a:endParaRPr lang="cs-CZ" dirty="0" smtClean="0"/>
          </a:p>
          <a:p>
            <a:pPr eaLnBrk="1" hangingPunct="1"/>
            <a:endParaRPr lang="cs-CZ" dirty="0" smtClean="0"/>
          </a:p>
        </p:txBody>
      </p:sp>
      <p:pic>
        <p:nvPicPr>
          <p:cNvPr id="1945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3413" y="4581525"/>
            <a:ext cx="2160587" cy="2020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Možné zaměření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digitalizace</a:t>
            </a:r>
          </a:p>
          <a:p>
            <a:pPr lvl="1"/>
            <a:r>
              <a:rPr lang="cs-CZ" dirty="0" smtClean="0"/>
              <a:t>exkurze do MZK</a:t>
            </a:r>
          </a:p>
          <a:p>
            <a:pPr lvl="1"/>
            <a:r>
              <a:rPr lang="cs-CZ" dirty="0" smtClean="0"/>
              <a:t>budování úložiště volně dostupných knih</a:t>
            </a:r>
          </a:p>
          <a:p>
            <a:r>
              <a:rPr lang="cs-CZ" dirty="0" smtClean="0"/>
              <a:t>aktivity na Křižovatce</a:t>
            </a:r>
          </a:p>
          <a:p>
            <a:pPr lvl="1"/>
            <a:r>
              <a:rPr lang="cs-CZ" dirty="0" smtClean="0"/>
              <a:t>seberealizace = vlastní projekt, aktivita</a:t>
            </a:r>
          </a:p>
          <a:p>
            <a:pPr lvl="1"/>
            <a:r>
              <a:rPr lang="cs-CZ" dirty="0" smtClean="0"/>
              <a:t>zapojení do chodu knihovny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015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Hlavní témata kurzu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1557338"/>
            <a:ext cx="7777162" cy="5184775"/>
          </a:xfrm>
        </p:spPr>
        <p:txBody>
          <a:bodyPr/>
          <a:lstStyle/>
          <a:p>
            <a:pPr marL="447675" indent="-447675" eaLnBrk="1" hangingPunct="1"/>
            <a:r>
              <a:rPr lang="cs-CZ" sz="3200" smtClean="0"/>
              <a:t>redukce textu</a:t>
            </a:r>
          </a:p>
          <a:p>
            <a:pPr marL="981075" lvl="1" indent="-354013" eaLnBrk="1" hangingPunct="1"/>
            <a:r>
              <a:rPr lang="cs-CZ" smtClean="0"/>
              <a:t>anotace, abstrakt, medailon autora, referát</a:t>
            </a:r>
          </a:p>
          <a:p>
            <a:pPr marL="447675" indent="-447675" eaLnBrk="1" hangingPunct="1"/>
            <a:r>
              <a:rPr lang="cs-CZ" sz="3200" smtClean="0"/>
              <a:t>rešerše a tvorba bibliografií</a:t>
            </a:r>
          </a:p>
          <a:p>
            <a:pPr marL="447675" indent="-447675" eaLnBrk="1" hangingPunct="1"/>
            <a:r>
              <a:rPr lang="cs-CZ" sz="3200" smtClean="0"/>
              <a:t>získávání dokumentů z externích zdrojů</a:t>
            </a:r>
          </a:p>
          <a:p>
            <a:pPr marL="981075" lvl="1" indent="-354013" eaLnBrk="1" hangingPunct="1"/>
            <a:r>
              <a:rPr lang="cs-CZ" smtClean="0"/>
              <a:t>MVS, MMVS, EDD, EIZ,...</a:t>
            </a:r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000" smtClean="0"/>
              <a:t>Hlavní témata kurzu</a:t>
            </a:r>
          </a:p>
        </p:txBody>
      </p:sp>
      <p:pic>
        <p:nvPicPr>
          <p:cNvPr id="22530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5563" y="26988"/>
            <a:ext cx="2630487" cy="2322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84313"/>
            <a:ext cx="7777162" cy="5256212"/>
          </a:xfrm>
        </p:spPr>
        <p:txBody>
          <a:bodyPr/>
          <a:lstStyle/>
          <a:p>
            <a:pPr eaLnBrk="1" hangingPunct="1"/>
            <a:r>
              <a:rPr lang="cs-CZ" sz="3200" smtClean="0"/>
              <a:t>digitalizace</a:t>
            </a:r>
          </a:p>
          <a:p>
            <a:pPr lvl="1" eaLnBrk="1" hangingPunct="1"/>
            <a:r>
              <a:rPr lang="cs-CZ" smtClean="0"/>
              <a:t>skenování, HW, SW, postprocesing</a:t>
            </a:r>
          </a:p>
          <a:p>
            <a:pPr eaLnBrk="1" hangingPunct="1"/>
            <a:r>
              <a:rPr lang="cs-CZ" smtClean="0"/>
              <a:t>zpřístupňování digitálních dokumentů</a:t>
            </a:r>
          </a:p>
          <a:p>
            <a:pPr lvl="1" eaLnBrk="1" hangingPunct="1"/>
            <a:r>
              <a:rPr lang="cs-CZ" smtClean="0"/>
              <a:t>digitální úložiště, autorské právo, metadata, mashups a API </a:t>
            </a:r>
            <a:r>
              <a:rPr lang="cs-CZ" sz="2600" smtClean="0"/>
              <a:t> </a:t>
            </a:r>
          </a:p>
          <a:p>
            <a:pPr eaLnBrk="1" hangingPunct="1"/>
            <a:r>
              <a:rPr lang="cs-CZ" sz="3200" smtClean="0"/>
              <a:t>citace a citování</a:t>
            </a:r>
          </a:p>
          <a:p>
            <a:pPr eaLnBrk="1" hangingPunct="1"/>
            <a:r>
              <a:rPr lang="cs-CZ" sz="3200" smtClean="0"/>
              <a:t>propagace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Účast</a:t>
            </a:r>
          </a:p>
        </p:txBody>
      </p:sp>
      <p:sp>
        <p:nvSpPr>
          <p:cNvPr id="23554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/>
            <a:r>
              <a:rPr lang="cs-CZ" sz="3200" dirty="0" smtClean="0"/>
              <a:t>dobrovolná</a:t>
            </a:r>
          </a:p>
          <a:p>
            <a:pPr eaLnBrk="1" hangingPunct="1"/>
            <a:r>
              <a:rPr lang="cs-CZ" sz="3200" dirty="0" smtClean="0"/>
              <a:t>výuka = znalosti pro projekt</a:t>
            </a:r>
          </a:p>
          <a:p>
            <a:pPr eaLnBrk="1" hangingPunct="1"/>
            <a:r>
              <a:rPr lang="cs-CZ" sz="3200" dirty="0" smtClean="0"/>
              <a:t>vhodné pro prezenční studenty bez praxe v knihovně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mtClean="0"/>
              <a:t>Semestrální projekt I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smtClean="0"/>
              <a:t>každý student si najde:</a:t>
            </a:r>
          </a:p>
          <a:p>
            <a:pPr eaLnBrk="1" hangingPunct="1"/>
            <a:r>
              <a:rPr lang="cs-CZ" smtClean="0"/>
              <a:t>1 odbornou knihu</a:t>
            </a:r>
          </a:p>
          <a:p>
            <a:pPr lvl="1" eaLnBrk="1" hangingPunct="1"/>
            <a:r>
              <a:rPr lang="cs-CZ" smtClean="0"/>
              <a:t>oblast knihovnictví a informační vědy</a:t>
            </a:r>
          </a:p>
          <a:p>
            <a:pPr eaLnBrk="1" hangingPunct="1"/>
            <a:r>
              <a:rPr lang="cs-CZ" smtClean="0"/>
              <a:t>1 odbornou knihu</a:t>
            </a:r>
          </a:p>
          <a:p>
            <a:pPr lvl="1" eaLnBrk="1" hangingPunct="1"/>
            <a:r>
              <a:rPr lang="cs-CZ" smtClean="0"/>
              <a:t>libovolný obor</a:t>
            </a:r>
          </a:p>
          <a:p>
            <a:pPr eaLnBrk="1" hangingPunct="1"/>
            <a:r>
              <a:rPr lang="cs-CZ" smtClean="0"/>
              <a:t>1 beletristickou knihu</a:t>
            </a:r>
          </a:p>
          <a:p>
            <a:pPr lvl="1" eaLnBrk="1" hangingPunct="1"/>
            <a:r>
              <a:rPr lang="cs-CZ" smtClean="0"/>
              <a:t>nechráněné dílo</a:t>
            </a:r>
          </a:p>
          <a:p>
            <a:pPr eaLnBrk="1" hangingPunct="1"/>
            <a:r>
              <a:rPr lang="cs-CZ" smtClean="0"/>
              <a:t>pouze z fondu knihoven MU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 idx="4294967295"/>
          </p:nvPr>
        </p:nvSpPr>
        <p:spPr>
          <a:xfrm>
            <a:off x="1042988" y="544513"/>
            <a:ext cx="7777162" cy="508000"/>
          </a:xfrm>
        </p:spPr>
        <p:txBody>
          <a:bodyPr/>
          <a:lstStyle/>
          <a:p>
            <a:pPr eaLnBrk="1" hangingPunct="1"/>
            <a:r>
              <a:rPr lang="cs-CZ" sz="4400" smtClean="0"/>
              <a:t>Semestrální projekt I</a:t>
            </a:r>
          </a:p>
        </p:txBody>
      </p:sp>
      <p:sp>
        <p:nvSpPr>
          <p:cNvPr id="25602" name="Zástupný symbol pro obsah 2"/>
          <p:cNvSpPr>
            <a:spLocks noGrp="1"/>
          </p:cNvSpPr>
          <p:nvPr>
            <p:ph idx="4294967295"/>
          </p:nvPr>
        </p:nvSpPr>
        <p:spPr>
          <a:xfrm>
            <a:off x="1042988" y="1412875"/>
            <a:ext cx="7777162" cy="525621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cs-CZ" b="1" smtClean="0"/>
              <a:t>knihovnická</a:t>
            </a:r>
          </a:p>
          <a:p>
            <a:pPr eaLnBrk="1" hangingPunct="1"/>
            <a:r>
              <a:rPr lang="cs-CZ" sz="2800" smtClean="0"/>
              <a:t>abstrakt</a:t>
            </a:r>
          </a:p>
          <a:p>
            <a:pPr eaLnBrk="1" hangingPunct="1"/>
            <a:r>
              <a:rPr lang="cs-CZ" sz="2800" smtClean="0"/>
              <a:t>citace</a:t>
            </a:r>
          </a:p>
          <a:p>
            <a:pPr eaLnBrk="1" hangingPunct="1"/>
            <a:r>
              <a:rPr lang="cs-CZ" sz="2800" smtClean="0"/>
              <a:t>digitalizace</a:t>
            </a:r>
          </a:p>
          <a:p>
            <a:pPr eaLnBrk="1" hangingPunct="1"/>
            <a:r>
              <a:rPr lang="cs-CZ" sz="2800" smtClean="0"/>
              <a:t>medailon autora</a:t>
            </a:r>
          </a:p>
          <a:p>
            <a:pPr lvl="1" eaLnBrk="1" hangingPunct="1"/>
            <a:r>
              <a:rPr lang="cs-CZ" smtClean="0"/>
              <a:t>info o autorovi</a:t>
            </a:r>
          </a:p>
          <a:p>
            <a:pPr lvl="1" eaLnBrk="1" hangingPunct="1"/>
            <a:r>
              <a:rPr lang="cs-CZ" smtClean="0"/>
              <a:t>další díla</a:t>
            </a:r>
          </a:p>
          <a:p>
            <a:pPr eaLnBrk="1" hangingPunct="1"/>
            <a:r>
              <a:rPr lang="cs-CZ" sz="2800" smtClean="0"/>
              <a:t>podobná literatura</a:t>
            </a:r>
          </a:p>
          <a:p>
            <a:pPr eaLnBrk="1" hangingPunct="1"/>
            <a:r>
              <a:rPr lang="cs-CZ" sz="2800" smtClean="0"/>
              <a:t>dostupnost v jiných knihovnách</a:t>
            </a: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2996</TotalTime>
  <Words>450</Words>
  <Application>Microsoft Office PowerPoint</Application>
  <PresentationFormat>Předvádění na obrazovce (4:3)</PresentationFormat>
  <Paragraphs>134</Paragraphs>
  <Slides>21</Slides>
  <Notes>3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template</vt:lpstr>
      <vt:lpstr>Úvodní hodina do předmětu Knihovnické procesy a služby</vt:lpstr>
      <vt:lpstr>Inspirace</vt:lpstr>
      <vt:lpstr>Cíl kurzu</vt:lpstr>
      <vt:lpstr>Možné zaměření</vt:lpstr>
      <vt:lpstr>Hlavní témata kurzu</vt:lpstr>
      <vt:lpstr>Hlavní témata kurzu</vt:lpstr>
      <vt:lpstr>Účast</vt:lpstr>
      <vt:lpstr>Semestrální projekt I</vt:lpstr>
      <vt:lpstr>Semestrální projekt I</vt:lpstr>
      <vt:lpstr>Semestrální projekt I</vt:lpstr>
      <vt:lpstr>Semestrální projekt I</vt:lpstr>
      <vt:lpstr>Semestrální projekt I</vt:lpstr>
      <vt:lpstr>Semestrální projekt I</vt:lpstr>
      <vt:lpstr>Semestrální projekt II</vt:lpstr>
      <vt:lpstr>Semestrální projekt II</vt:lpstr>
      <vt:lpstr>Semestrální projekt III</vt:lpstr>
      <vt:lpstr>Semestrální projekt III</vt:lpstr>
      <vt:lpstr>Semestrální projekt IV</vt:lpstr>
      <vt:lpstr>Otázky k diskuzi</vt:lpstr>
      <vt:lpstr>Úkoly do příště</vt:lpstr>
      <vt:lpstr>Závěr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132</cp:revision>
  <dcterms:created xsi:type="dcterms:W3CDTF">2008-06-02T21:04:14Z</dcterms:created>
  <dcterms:modified xsi:type="dcterms:W3CDTF">2013-02-20T14:08:25Z</dcterms:modified>
</cp:coreProperties>
</file>