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handoutMasterIdLst>
    <p:handoutMasterId r:id="rId35"/>
  </p:handoutMasterIdLst>
  <p:sldIdLst>
    <p:sldId id="256" r:id="rId2"/>
    <p:sldId id="392" r:id="rId3"/>
    <p:sldId id="391" r:id="rId4"/>
    <p:sldId id="390" r:id="rId5"/>
    <p:sldId id="393" r:id="rId6"/>
    <p:sldId id="395" r:id="rId7"/>
    <p:sldId id="396" r:id="rId8"/>
    <p:sldId id="397" r:id="rId9"/>
    <p:sldId id="394" r:id="rId10"/>
    <p:sldId id="398" r:id="rId11"/>
    <p:sldId id="403" r:id="rId12"/>
    <p:sldId id="402" r:id="rId13"/>
    <p:sldId id="399" r:id="rId14"/>
    <p:sldId id="400" r:id="rId15"/>
    <p:sldId id="404" r:id="rId16"/>
    <p:sldId id="405" r:id="rId17"/>
    <p:sldId id="406" r:id="rId18"/>
    <p:sldId id="401" r:id="rId19"/>
    <p:sldId id="407" r:id="rId20"/>
    <p:sldId id="408" r:id="rId21"/>
    <p:sldId id="409" r:id="rId22"/>
    <p:sldId id="410" r:id="rId23"/>
    <p:sldId id="412" r:id="rId24"/>
    <p:sldId id="411" r:id="rId25"/>
    <p:sldId id="413" r:id="rId26"/>
    <p:sldId id="414" r:id="rId27"/>
    <p:sldId id="415" r:id="rId28"/>
    <p:sldId id="416" r:id="rId29"/>
    <p:sldId id="418" r:id="rId30"/>
    <p:sldId id="417" r:id="rId31"/>
    <p:sldId id="389" r:id="rId32"/>
    <p:sldId id="258" r:id="rId33"/>
  </p:sldIdLst>
  <p:sldSz cx="9144000" cy="6858000" type="screen4x3"/>
  <p:notesSz cx="6883400" cy="9906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33CC33"/>
    <a:srgbClr val="FF9933"/>
    <a:srgbClr val="FFCC66"/>
    <a:srgbClr val="FF9900"/>
    <a:srgbClr val="F3D001"/>
    <a:srgbClr val="F4EE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658" autoAdjust="0"/>
    <p:restoredTop sz="94660"/>
  </p:normalViewPr>
  <p:slideViewPr>
    <p:cSldViewPr>
      <p:cViewPr>
        <p:scale>
          <a:sx n="87" d="100"/>
          <a:sy n="87" d="100"/>
        </p:scale>
        <p:origin x="-732" y="-5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6324"/>
    </p:cViewPr>
  </p:sorterViewPr>
  <p:notesViewPr>
    <p:cSldViewPr>
      <p:cViewPr varScale="1">
        <p:scale>
          <a:sx n="82" d="100"/>
          <a:sy n="82" d="100"/>
        </p:scale>
        <p:origin x="-1440" y="-96"/>
      </p:cViewPr>
      <p:guideLst>
        <p:guide orient="horz" pos="3120"/>
        <p:guide pos="216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83455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2807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939" tIns="47969" rIns="95939" bIns="47969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99000" y="0"/>
            <a:ext cx="2982807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939" tIns="47969" rIns="95939" bIns="47969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58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65200" y="742950"/>
            <a:ext cx="4953000" cy="3714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96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8340" y="4705350"/>
            <a:ext cx="5506720" cy="445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939" tIns="47969" rIns="95939" bIns="479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Click to edit Master text styles</a:t>
            </a:r>
          </a:p>
          <a:p>
            <a:pPr lvl="1"/>
            <a:r>
              <a:rPr lang="ru-RU" noProof="0" smtClean="0"/>
              <a:t>Second level</a:t>
            </a:r>
          </a:p>
          <a:p>
            <a:pPr lvl="2"/>
            <a:r>
              <a:rPr lang="ru-RU" noProof="0" smtClean="0"/>
              <a:t>Third level</a:t>
            </a:r>
          </a:p>
          <a:p>
            <a:pPr lvl="3"/>
            <a:r>
              <a:rPr lang="ru-RU" noProof="0" smtClean="0"/>
              <a:t>Fourth level</a:t>
            </a:r>
          </a:p>
          <a:p>
            <a:pPr lvl="4"/>
            <a:r>
              <a:rPr lang="ru-RU" noProof="0" smtClean="0"/>
              <a:t>Fifth level</a:t>
            </a:r>
          </a:p>
        </p:txBody>
      </p:sp>
      <p:sp>
        <p:nvSpPr>
          <p:cNvPr id="696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08981"/>
            <a:ext cx="2982807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939" tIns="47969" rIns="95939" bIns="47969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96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9000" y="9408981"/>
            <a:ext cx="2982807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939" tIns="47969" rIns="95939" bIns="47969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E67E9341-5761-467C-840A-FCAF41FBEC5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329567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79503" indent="-299809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99236" indent="-239847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78930" indent="-239847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158624" indent="-239847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638318" indent="-23984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118013" indent="-23984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97707" indent="-23984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77401" indent="-23984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6347E50-5A02-42B7-BA73-42E6EAE89420}" type="slidenum">
              <a:rPr lang="ru-RU" smtClean="0"/>
              <a:pPr eaLnBrk="1" hangingPunct="1"/>
              <a:t>1</a:t>
            </a:fld>
            <a:endParaRPr lang="ru-RU" smtClean="0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79503" indent="-299809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99236" indent="-239847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78930" indent="-239847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158624" indent="-239847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638318" indent="-23984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118013" indent="-23984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97707" indent="-23984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77401" indent="-23984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3882555-55AA-40C6-9940-4442BF1E0748}" type="slidenum">
              <a:rPr lang="ru-RU" smtClean="0"/>
              <a:pPr eaLnBrk="1" hangingPunct="1"/>
              <a:t>32</a:t>
            </a:fld>
            <a:endParaRPr lang="ru-RU" smtClean="0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692150"/>
            <a:ext cx="6337300" cy="893763"/>
          </a:xfrm>
        </p:spPr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ru-RU"/>
              <a:t>Klepnutím lze upravit styl předlohy nadpisů.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4213" y="1484313"/>
            <a:ext cx="6337300" cy="503237"/>
          </a:xfrm>
        </p:spPr>
        <p:txBody>
          <a:bodyPr/>
          <a:lstStyle>
            <a:lvl1pPr marL="0" indent="0">
              <a:buFontTx/>
              <a:buNone/>
              <a:defRPr sz="2600" b="1">
                <a:solidFill>
                  <a:schemeClr val="bg1"/>
                </a:solidFill>
              </a:defRPr>
            </a:lvl1pPr>
          </a:lstStyle>
          <a:p>
            <a:r>
              <a:rPr lang="ru-RU"/>
              <a:t>Klepnutím lze upravit styl předlohy podnadpisů.</a:t>
            </a:r>
          </a:p>
        </p:txBody>
      </p:sp>
    </p:spTree>
    <p:extLst>
      <p:ext uri="{BB962C8B-B14F-4D97-AF65-F5344CB8AC3E}">
        <p14:creationId xmlns:p14="http://schemas.microsoft.com/office/powerpoint/2010/main" val="42721023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54108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77050" y="473075"/>
            <a:ext cx="1943100" cy="6196013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042988" y="473075"/>
            <a:ext cx="5681662" cy="6196013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18790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2988" y="473075"/>
            <a:ext cx="7777162" cy="508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1042988" y="1196975"/>
            <a:ext cx="3811587" cy="547211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5006975" y="1196975"/>
            <a:ext cx="3813175" cy="265906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5006975" y="4008438"/>
            <a:ext cx="3813175" cy="266065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40816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2988" y="473075"/>
            <a:ext cx="7777162" cy="508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042988" y="1196975"/>
            <a:ext cx="3811587" cy="54721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06975" y="1196975"/>
            <a:ext cx="3813175" cy="54721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76079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2988" y="544736"/>
            <a:ext cx="7777162" cy="508000"/>
          </a:xfrm>
        </p:spPr>
        <p:txBody>
          <a:bodyPr/>
          <a:lstStyle>
            <a:lvl1pPr>
              <a:defRPr sz="4400"/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2988" y="1412776"/>
            <a:ext cx="7777162" cy="52563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37556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4100019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042988" y="1196975"/>
            <a:ext cx="3811587" cy="5472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06975" y="1196975"/>
            <a:ext cx="3813175" cy="5472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28770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47746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14214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71775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1560983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762755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42988" y="473075"/>
            <a:ext cx="7777162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42988" y="1196975"/>
            <a:ext cx="7777162" cy="547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Klepnutím lze upravit styly předlohy textu.</a:t>
            </a:r>
          </a:p>
          <a:p>
            <a:pPr lvl="1"/>
            <a:r>
              <a:rPr lang="ru-RU" smtClean="0"/>
              <a:t>Druhá úroveň</a:t>
            </a:r>
          </a:p>
          <a:p>
            <a:pPr lvl="2"/>
            <a:r>
              <a:rPr lang="ru-RU" smtClean="0"/>
              <a:t>Třetí úroveň</a:t>
            </a:r>
          </a:p>
          <a:p>
            <a:pPr lvl="3"/>
            <a:r>
              <a:rPr lang="ru-RU" smtClean="0"/>
              <a:t>Čtvrtá úroveň</a:t>
            </a:r>
          </a:p>
          <a:p>
            <a:pPr lvl="4"/>
            <a:r>
              <a:rPr lang="ru-RU" smtClean="0"/>
              <a:t>Pátá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  <p:sldLayoutId id="2147483689" r:id="rId13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9pPr>
    </p:titleStyle>
    <p:bodyStyle>
      <a:lvl1pPr marL="361950" indent="-361950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Blip>
          <a:blip r:embed="rId16"/>
        </a:buBlip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1041400" indent="-4191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v"/>
        <a:defRPr sz="2400">
          <a:solidFill>
            <a:schemeClr val="tx1"/>
          </a:solidFill>
          <a:latin typeface="+mn-lt"/>
        </a:defRPr>
      </a:lvl2pPr>
      <a:lvl3pPr marL="1449388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>
          <a:solidFill>
            <a:schemeClr val="tx1"/>
          </a:solidFill>
          <a:latin typeface="+mn-lt"/>
        </a:defRPr>
      </a:lvl3pPr>
      <a:lvl4pPr marL="1857375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265363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5pPr>
      <a:lvl6pPr marL="27225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6pPr>
      <a:lvl7pPr marL="31797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7pPr>
      <a:lvl8pPr marL="36369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8pPr>
      <a:lvl9pPr marL="40941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hyperlink" Target="http://is.muni.cz/th/179890/ff_m/Machackova_diplomova_prace.pdf" TargetMode="Externa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9750" y="692150"/>
            <a:ext cx="8208963" cy="3024188"/>
          </a:xfrm>
        </p:spPr>
        <p:txBody>
          <a:bodyPr/>
          <a:lstStyle/>
          <a:p>
            <a:pPr eaLnBrk="1" hangingPunct="1">
              <a:lnSpc>
                <a:spcPct val="200000"/>
              </a:lnSpc>
            </a:pPr>
            <a:r>
              <a:rPr lang="cs-CZ" sz="5400" smtClean="0">
                <a:solidFill>
                  <a:srgbClr val="FFFF00"/>
                </a:solidFill>
              </a:rPr>
              <a:t>Redukované texty</a:t>
            </a:r>
            <a:r>
              <a:rPr lang="cs-CZ" smtClean="0"/>
              <a:t/>
            </a:r>
            <a:br>
              <a:rPr lang="cs-CZ" smtClean="0"/>
            </a:br>
            <a:r>
              <a:rPr lang="cs-CZ" sz="2400" smtClean="0"/>
              <a:t>aneb jak na anotace, abstrakt, extrakt, referát,…</a:t>
            </a:r>
            <a:endParaRPr lang="uk-UA" sz="200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9750" y="4221163"/>
            <a:ext cx="3671888" cy="433387"/>
          </a:xfrm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cs-CZ" sz="2400" smtClean="0"/>
              <a:t>Martin Krčál</a:t>
            </a:r>
            <a:endParaRPr lang="uk-UA" sz="2400" smtClean="0"/>
          </a:p>
        </p:txBody>
      </p:sp>
      <p:sp>
        <p:nvSpPr>
          <p:cNvPr id="3076" name="Text Box 5"/>
          <p:cNvSpPr txBox="1">
            <a:spLocks noChangeArrowheads="1"/>
          </p:cNvSpPr>
          <p:nvPr/>
        </p:nvSpPr>
        <p:spPr bwMode="auto">
          <a:xfrm>
            <a:off x="395288" y="6165850"/>
            <a:ext cx="45370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b="1"/>
              <a:t>VIKBB42 Knihovnické procesy a služby</a:t>
            </a:r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5292725" y="6165850"/>
            <a:ext cx="35274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cs-CZ" b="1">
                <a:latin typeface="Tahoma" pitchFamily="34" charset="0"/>
              </a:rPr>
              <a:t>Brno, 29. února 2012</a:t>
            </a:r>
            <a:endParaRPr lang="cs-CZ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473075"/>
            <a:ext cx="7777162" cy="508000"/>
          </a:xfrm>
        </p:spPr>
        <p:txBody>
          <a:bodyPr/>
          <a:lstStyle/>
          <a:p>
            <a:r>
              <a:rPr lang="cs-CZ" sz="3200" smtClean="0"/>
              <a:t>Abstrakt (abstract)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196975"/>
            <a:ext cx="7777162" cy="5472113"/>
          </a:xfrm>
        </p:spPr>
        <p:txBody>
          <a:bodyPr/>
          <a:lstStyle/>
          <a:p>
            <a:r>
              <a:rPr lang="cs-CZ" sz="3000" smtClean="0"/>
              <a:t>zaměřuje se jen na text</a:t>
            </a:r>
          </a:p>
          <a:p>
            <a:pPr lvl="1"/>
            <a:r>
              <a:rPr lang="cs-CZ" sz="2400" smtClean="0"/>
              <a:t>nehodnotí, chybí doplňkové informace</a:t>
            </a:r>
          </a:p>
          <a:p>
            <a:r>
              <a:rPr lang="cs-CZ" sz="3000" smtClean="0"/>
              <a:t>rozsáhlejší než anotace</a:t>
            </a:r>
          </a:p>
          <a:p>
            <a:r>
              <a:rPr lang="cs-CZ" sz="3000" smtClean="0"/>
              <a:t>části abstraktu</a:t>
            </a:r>
          </a:p>
          <a:p>
            <a:pPr lvl="1"/>
            <a:r>
              <a:rPr lang="cs-CZ" sz="2400" smtClean="0"/>
              <a:t>cíle</a:t>
            </a:r>
          </a:p>
          <a:p>
            <a:pPr lvl="1"/>
            <a:r>
              <a:rPr lang="cs-CZ" sz="2400" smtClean="0"/>
              <a:t>použitá metodologie (v rozsahu nezbytně nutném pro pochopení)</a:t>
            </a:r>
          </a:p>
          <a:p>
            <a:pPr lvl="1"/>
            <a:r>
              <a:rPr lang="cs-CZ" sz="2400" smtClean="0"/>
              <a:t>výsledky a závěry</a:t>
            </a:r>
          </a:p>
          <a:p>
            <a:pPr lvl="1"/>
            <a:r>
              <a:rPr lang="cs-CZ" sz="2400" smtClean="0"/>
              <a:t>vedlejší informace – to co nemá souvislosti s cílem dokumentu, ale je důležité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473075"/>
            <a:ext cx="7777162" cy="508000"/>
          </a:xfrm>
        </p:spPr>
        <p:txBody>
          <a:bodyPr/>
          <a:lstStyle/>
          <a:p>
            <a:r>
              <a:rPr lang="cs-CZ" sz="3200" smtClean="0"/>
              <a:t>Umístění abstraktu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196975"/>
            <a:ext cx="7777162" cy="5472113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cs-CZ" sz="3000" smtClean="0"/>
              <a:t>co nejblíže začátku dokumentu</a:t>
            </a:r>
          </a:p>
          <a:p>
            <a:pPr>
              <a:lnSpc>
                <a:spcPct val="110000"/>
              </a:lnSpc>
            </a:pPr>
            <a:r>
              <a:rPr lang="cs-CZ" sz="3000" smtClean="0"/>
              <a:t>časopis</a:t>
            </a:r>
          </a:p>
          <a:p>
            <a:pPr lvl="1">
              <a:lnSpc>
                <a:spcPct val="90000"/>
              </a:lnSpc>
            </a:pPr>
            <a:r>
              <a:rPr lang="cs-CZ" sz="2400" smtClean="0"/>
              <a:t>pod nadpis a autora</a:t>
            </a:r>
          </a:p>
          <a:p>
            <a:pPr>
              <a:lnSpc>
                <a:spcPct val="110000"/>
              </a:lnSpc>
            </a:pPr>
            <a:r>
              <a:rPr lang="cs-CZ" sz="3000" smtClean="0"/>
              <a:t>samostatná publikovaná zpráva</a:t>
            </a:r>
          </a:p>
          <a:p>
            <a:pPr lvl="1">
              <a:lnSpc>
                <a:spcPct val="90000"/>
              </a:lnSpc>
            </a:pPr>
            <a:r>
              <a:rPr lang="cs-CZ" sz="2400" smtClean="0"/>
              <a:t>titulní list, dokumentační list, první lichá strana před obsahem</a:t>
            </a:r>
          </a:p>
          <a:p>
            <a:pPr>
              <a:lnSpc>
                <a:spcPct val="110000"/>
              </a:lnSpc>
            </a:pPr>
            <a:r>
              <a:rPr lang="cs-CZ" sz="3000" smtClean="0"/>
              <a:t>monografie, VŠKP</a:t>
            </a:r>
          </a:p>
          <a:p>
            <a:pPr lvl="1">
              <a:lnSpc>
                <a:spcPct val="90000"/>
              </a:lnSpc>
            </a:pPr>
            <a:r>
              <a:rPr lang="cs-CZ" sz="2400" smtClean="0"/>
              <a:t>rub titulního listu nebo následující lichá stránka</a:t>
            </a:r>
          </a:p>
          <a:p>
            <a:pPr>
              <a:lnSpc>
                <a:spcPct val="110000"/>
              </a:lnSpc>
            </a:pPr>
            <a:r>
              <a:rPr lang="cs-CZ" sz="3000" smtClean="0"/>
              <a:t>samostatné abstrakty kapitol</a:t>
            </a:r>
          </a:p>
          <a:p>
            <a:pPr lvl="1">
              <a:lnSpc>
                <a:spcPct val="90000"/>
              </a:lnSpc>
            </a:pPr>
            <a:r>
              <a:rPr lang="cs-CZ" sz="2400" smtClean="0"/>
              <a:t>na první stránku kapitoly nebo před 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473075"/>
            <a:ext cx="7777162" cy="508000"/>
          </a:xfrm>
        </p:spPr>
        <p:txBody>
          <a:bodyPr/>
          <a:lstStyle/>
          <a:p>
            <a:r>
              <a:rPr lang="cs-CZ" sz="3200" smtClean="0"/>
              <a:t>Abstrakt (abstract)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196975"/>
            <a:ext cx="7777162" cy="5472113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cs-CZ" sz="3000" smtClean="0"/>
              <a:t>druhy </a:t>
            </a:r>
            <a:r>
              <a:rPr lang="cs-CZ" sz="2200" smtClean="0"/>
              <a:t>(dle počtu dokumentů)</a:t>
            </a:r>
          </a:p>
          <a:p>
            <a:pPr lvl="1">
              <a:lnSpc>
                <a:spcPct val="90000"/>
              </a:lnSpc>
            </a:pPr>
            <a:r>
              <a:rPr lang="cs-CZ" sz="2400" smtClean="0"/>
              <a:t>monografický - 1 dokument</a:t>
            </a:r>
          </a:p>
          <a:p>
            <a:pPr lvl="1">
              <a:lnSpc>
                <a:spcPct val="90000"/>
              </a:lnSpc>
            </a:pPr>
            <a:r>
              <a:rPr lang="cs-CZ" sz="2400" smtClean="0"/>
              <a:t>přehledový - dokumenty na vybrané téma</a:t>
            </a:r>
          </a:p>
          <a:p>
            <a:pPr>
              <a:lnSpc>
                <a:spcPct val="110000"/>
              </a:lnSpc>
            </a:pPr>
            <a:r>
              <a:rPr lang="cs-CZ" sz="3000" smtClean="0"/>
              <a:t>druhy </a:t>
            </a:r>
            <a:r>
              <a:rPr lang="cs-CZ" sz="2200" smtClean="0"/>
              <a:t>(dle obsáhlosti)</a:t>
            </a:r>
          </a:p>
          <a:p>
            <a:pPr lvl="1">
              <a:lnSpc>
                <a:spcPct val="90000"/>
              </a:lnSpc>
            </a:pPr>
            <a:r>
              <a:rPr lang="cs-CZ" sz="2400" smtClean="0"/>
              <a:t>informativní - i substituční funkce,  podrobnější, technické a přírodní obory</a:t>
            </a:r>
          </a:p>
          <a:p>
            <a:pPr lvl="1">
              <a:lnSpc>
                <a:spcPct val="90000"/>
              </a:lnSpc>
            </a:pPr>
            <a:r>
              <a:rPr lang="cs-CZ" sz="2400" smtClean="0"/>
              <a:t>indikativní - signální funkce, kratší, společenské a humanitní vědy, častější</a:t>
            </a:r>
          </a:p>
          <a:p>
            <a:pPr>
              <a:lnSpc>
                <a:spcPct val="110000"/>
              </a:lnSpc>
            </a:pPr>
            <a:r>
              <a:rPr lang="cs-CZ" sz="3000" smtClean="0"/>
              <a:t>druhy </a:t>
            </a:r>
            <a:r>
              <a:rPr lang="cs-CZ" sz="2200" smtClean="0"/>
              <a:t>(dle autora)</a:t>
            </a:r>
          </a:p>
          <a:p>
            <a:pPr lvl="1">
              <a:lnSpc>
                <a:spcPct val="90000"/>
              </a:lnSpc>
            </a:pPr>
            <a:r>
              <a:rPr lang="cs-CZ" sz="2400" smtClean="0"/>
              <a:t>autorský - píše sám autor</a:t>
            </a:r>
          </a:p>
          <a:p>
            <a:pPr lvl="1">
              <a:lnSpc>
                <a:spcPct val="90000"/>
              </a:lnSpc>
            </a:pPr>
            <a:r>
              <a:rPr lang="cs-CZ" sz="2400" smtClean="0"/>
              <a:t>kritický - odborník na téma, text by neměl být hodnocen (např. knihovník)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473075"/>
            <a:ext cx="7777162" cy="508000"/>
          </a:xfrm>
        </p:spPr>
        <p:txBody>
          <a:bodyPr/>
          <a:lstStyle/>
          <a:p>
            <a:r>
              <a:rPr lang="cs-CZ" sz="3200" smtClean="0"/>
              <a:t>Abstrakt (abstract)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196975"/>
            <a:ext cx="7777162" cy="5472113"/>
          </a:xfrm>
        </p:spPr>
        <p:txBody>
          <a:bodyPr/>
          <a:lstStyle/>
          <a:p>
            <a:r>
              <a:rPr lang="cs-CZ" sz="3000" smtClean="0"/>
              <a:t>druhy </a:t>
            </a:r>
            <a:r>
              <a:rPr lang="cs-CZ" sz="2200" smtClean="0"/>
              <a:t>(dle uspořádání témat)</a:t>
            </a:r>
          </a:p>
          <a:p>
            <a:pPr lvl="1"/>
            <a:r>
              <a:rPr lang="cs-CZ" sz="2400" smtClean="0"/>
              <a:t>analytický - dle věcných hledisek, nemusí odpovídat uspořádání původního dokumentu</a:t>
            </a:r>
          </a:p>
          <a:p>
            <a:pPr lvl="1"/>
            <a:r>
              <a:rPr lang="cs-CZ" sz="2400" smtClean="0"/>
              <a:t>výběrový - dle určitého hlediska (např. skupina čtenářů, požadavky instituce apod.)</a:t>
            </a:r>
          </a:p>
          <a:p>
            <a:pPr lvl="1"/>
            <a:r>
              <a:rPr lang="cs-CZ" sz="2400" smtClean="0"/>
              <a:t>strukturovaný - ne text, ale formou bodů (metody, cíle, východiska,…) a k nim jsou navázána fakta, přehledné</a:t>
            </a:r>
          </a:p>
          <a:p>
            <a:endParaRPr lang="cs-CZ" sz="3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473075"/>
            <a:ext cx="7777162" cy="508000"/>
          </a:xfrm>
        </p:spPr>
        <p:txBody>
          <a:bodyPr/>
          <a:lstStyle/>
          <a:p>
            <a:r>
              <a:rPr lang="cs-CZ" sz="3200" smtClean="0"/>
              <a:t>Abstrakt (abstract)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196975"/>
            <a:ext cx="7777162" cy="5472113"/>
          </a:xfrm>
        </p:spPr>
        <p:txBody>
          <a:bodyPr/>
          <a:lstStyle/>
          <a:p>
            <a:r>
              <a:rPr lang="cs-CZ" sz="3000" smtClean="0"/>
              <a:t>modulární abstrakt</a:t>
            </a:r>
          </a:p>
          <a:p>
            <a:pPr lvl="1"/>
            <a:r>
              <a:rPr lang="cs-CZ" sz="2400" smtClean="0"/>
              <a:t>4 složky – anotace, indikativní, informativní a kritický abstrakt</a:t>
            </a:r>
          </a:p>
          <a:p>
            <a:endParaRPr lang="cs-CZ" sz="3000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473075"/>
            <a:ext cx="7777162" cy="508000"/>
          </a:xfrm>
        </p:spPr>
        <p:txBody>
          <a:bodyPr/>
          <a:lstStyle/>
          <a:p>
            <a:r>
              <a:rPr lang="cs-CZ" sz="3200" smtClean="0"/>
              <a:t>Formální a stylistická úprava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196975"/>
            <a:ext cx="7777162" cy="5472113"/>
          </a:xfrm>
        </p:spPr>
        <p:txBody>
          <a:bodyPr/>
          <a:lstStyle/>
          <a:p>
            <a:r>
              <a:rPr lang="cs-CZ" sz="3000" smtClean="0"/>
              <a:t>bibliografické údaje</a:t>
            </a:r>
          </a:p>
          <a:p>
            <a:pPr lvl="1"/>
            <a:r>
              <a:rPr lang="cs-CZ" sz="2400" smtClean="0"/>
              <a:t>primární dokumenty - stejná stránka</a:t>
            </a:r>
          </a:p>
          <a:p>
            <a:pPr lvl="1"/>
            <a:r>
              <a:rPr lang="cs-CZ" sz="2400" smtClean="0"/>
              <a:t>sekundární dokumenty + samostatné abstrakty - těsně před nebo za</a:t>
            </a:r>
          </a:p>
          <a:p>
            <a:pPr lvl="1"/>
            <a:r>
              <a:rPr lang="cs-CZ" sz="2400" smtClean="0"/>
              <a:t>ČSN ISO 690, 690-2</a:t>
            </a:r>
          </a:p>
          <a:p>
            <a:r>
              <a:rPr lang="cs-CZ" sz="3000" smtClean="0"/>
              <a:t>délka</a:t>
            </a:r>
          </a:p>
          <a:p>
            <a:pPr lvl="1"/>
            <a:r>
              <a:rPr lang="cs-CZ" sz="2400" smtClean="0"/>
              <a:t>průměr 250 slov, krátké text 100 slov, max. 500 slov (max. 1 tisková strana)</a:t>
            </a:r>
          </a:p>
          <a:p>
            <a:pPr lvl="1"/>
            <a:r>
              <a:rPr lang="cs-CZ" sz="2400" smtClean="0"/>
              <a:t>určuje ji obsah než délka textu</a:t>
            </a:r>
          </a:p>
          <a:p>
            <a:r>
              <a:rPr lang="cs-CZ" sz="3000" smtClean="0"/>
              <a:t>1. věta = ústřední myšlenka, u sekundárních druh dokumentu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473075"/>
            <a:ext cx="7777162" cy="508000"/>
          </a:xfrm>
        </p:spPr>
        <p:txBody>
          <a:bodyPr/>
          <a:lstStyle/>
          <a:p>
            <a:r>
              <a:rPr lang="cs-CZ" sz="3200" smtClean="0"/>
              <a:t>Formální a stylistická úprava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196975"/>
            <a:ext cx="7777162" cy="5472113"/>
          </a:xfrm>
        </p:spPr>
        <p:txBody>
          <a:bodyPr/>
          <a:lstStyle/>
          <a:p>
            <a:r>
              <a:rPr lang="cs-CZ" sz="3000" smtClean="0"/>
              <a:t>členění do odstavců jen u delších abstraktů (ne nadpisy a kapitoly)</a:t>
            </a:r>
          </a:p>
          <a:p>
            <a:r>
              <a:rPr lang="cs-CZ" sz="3000" smtClean="0"/>
              <a:t>souvislé věty, krátké věty, logicky navazující</a:t>
            </a:r>
          </a:p>
          <a:p>
            <a:r>
              <a:rPr lang="cs-CZ" sz="3000" smtClean="0"/>
              <a:t>klíčová slova za abstraktem </a:t>
            </a:r>
            <a:r>
              <a:rPr lang="cs-CZ" sz="2600" smtClean="0"/>
              <a:t>(volitelně)</a:t>
            </a:r>
          </a:p>
          <a:p>
            <a:r>
              <a:rPr lang="cs-CZ" sz="3000" smtClean="0"/>
              <a:t>slovesa v činném rodě</a:t>
            </a:r>
          </a:p>
          <a:p>
            <a:pPr lvl="1"/>
            <a:r>
              <a:rPr lang="cs-CZ" sz="2600" smtClean="0"/>
              <a:t>trpný rod pouze tam, kde má být zdůrazněn účastník děje</a:t>
            </a:r>
          </a:p>
          <a:p>
            <a:r>
              <a:rPr lang="cs-CZ" sz="3000" smtClean="0"/>
              <a:t>3. osoba, jiná osoba jen pro snazší pochopení textu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473075"/>
            <a:ext cx="7777162" cy="508000"/>
          </a:xfrm>
        </p:spPr>
        <p:txBody>
          <a:bodyPr/>
          <a:lstStyle/>
          <a:p>
            <a:r>
              <a:rPr lang="cs-CZ" sz="3200" smtClean="0"/>
              <a:t>Formální a stylistická úprava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196975"/>
            <a:ext cx="7777162" cy="5472113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cs-CZ" sz="3000" smtClean="0"/>
              <a:t>obecná terminologie</a:t>
            </a:r>
          </a:p>
          <a:p>
            <a:pPr lvl="1">
              <a:lnSpc>
                <a:spcPct val="90000"/>
              </a:lnSpc>
            </a:pPr>
            <a:r>
              <a:rPr lang="cs-CZ" sz="2400" smtClean="0"/>
              <a:t>definice v abstraktu ne!!!</a:t>
            </a:r>
          </a:p>
          <a:p>
            <a:pPr>
              <a:lnSpc>
                <a:spcPct val="110000"/>
              </a:lnSpc>
            </a:pPr>
            <a:r>
              <a:rPr lang="cs-CZ" sz="3000" smtClean="0"/>
              <a:t>standardizované měrné jednotky, symboly, zkratky</a:t>
            </a:r>
          </a:p>
          <a:p>
            <a:pPr lvl="1">
              <a:lnSpc>
                <a:spcPct val="90000"/>
              </a:lnSpc>
            </a:pPr>
            <a:r>
              <a:rPr lang="cs-CZ" sz="2400" smtClean="0"/>
              <a:t>ISO, národní normy</a:t>
            </a:r>
          </a:p>
          <a:p>
            <a:pPr>
              <a:lnSpc>
                <a:spcPct val="110000"/>
              </a:lnSpc>
            </a:pPr>
            <a:r>
              <a:rPr lang="cs-CZ" sz="3000" smtClean="0"/>
              <a:t>nepoužívat rovnice, tabulky, vzorce, diagramy,…</a:t>
            </a:r>
          </a:p>
          <a:p>
            <a:pPr>
              <a:lnSpc>
                <a:spcPct val="110000"/>
              </a:lnSpc>
              <a:buFontTx/>
              <a:buNone/>
            </a:pPr>
            <a:endParaRPr lang="cs-CZ" sz="2000" smtClean="0"/>
          </a:p>
          <a:p>
            <a:pPr>
              <a:lnSpc>
                <a:spcPct val="110000"/>
              </a:lnSpc>
            </a:pPr>
            <a:r>
              <a:rPr lang="cs-CZ" sz="3000" smtClean="0"/>
              <a:t>specifikace v normě</a:t>
            </a:r>
          </a:p>
          <a:p>
            <a:pPr lvl="1">
              <a:lnSpc>
                <a:spcPct val="90000"/>
              </a:lnSpc>
            </a:pPr>
            <a:r>
              <a:rPr lang="cs-CZ" sz="2400" b="1" smtClean="0">
                <a:solidFill>
                  <a:srgbClr val="008000"/>
                </a:solidFill>
              </a:rPr>
              <a:t>ČSN ISO 214 </a:t>
            </a:r>
            <a:r>
              <a:rPr lang="cs-CZ" sz="2400" smtClean="0"/>
              <a:t>Dokumentace - Abstrakty pro publikace a dokumentaci (únor 2001)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473075"/>
            <a:ext cx="7777162" cy="508000"/>
          </a:xfrm>
        </p:spPr>
        <p:txBody>
          <a:bodyPr/>
          <a:lstStyle/>
          <a:p>
            <a:r>
              <a:rPr lang="cs-CZ" sz="3200" smtClean="0"/>
              <a:t>Anotace (annotation)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196975"/>
            <a:ext cx="7777162" cy="5472113"/>
          </a:xfrm>
        </p:spPr>
        <p:txBody>
          <a:bodyPr/>
          <a:lstStyle/>
          <a:p>
            <a:r>
              <a:rPr lang="cs-CZ" sz="3000" smtClean="0"/>
              <a:t>kratší a stručnější než abstrakt</a:t>
            </a:r>
          </a:p>
          <a:p>
            <a:r>
              <a:rPr lang="cs-CZ" sz="3000" smtClean="0"/>
              <a:t>hodnocení, info o tématu, autorovi,…</a:t>
            </a:r>
          </a:p>
          <a:p>
            <a:pPr lvl="1"/>
            <a:r>
              <a:rPr lang="cs-CZ" sz="2400" smtClean="0"/>
              <a:t>i z jiných dokumentů</a:t>
            </a:r>
          </a:p>
          <a:p>
            <a:endParaRPr lang="cs-CZ" sz="3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473075"/>
            <a:ext cx="7777162" cy="508000"/>
          </a:xfrm>
        </p:spPr>
        <p:txBody>
          <a:bodyPr/>
          <a:lstStyle/>
          <a:p>
            <a:r>
              <a:rPr lang="cs-CZ" sz="3200" smtClean="0"/>
              <a:t>Druhy anotace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196975"/>
            <a:ext cx="7777162" cy="5472113"/>
          </a:xfrm>
        </p:spPr>
        <p:txBody>
          <a:bodyPr/>
          <a:lstStyle/>
          <a:p>
            <a:r>
              <a:rPr lang="cs-CZ" sz="3000" smtClean="0"/>
              <a:t>dle autora</a:t>
            </a:r>
          </a:p>
          <a:p>
            <a:pPr lvl="1"/>
            <a:r>
              <a:rPr lang="cs-CZ" sz="2400" smtClean="0"/>
              <a:t>autorská, nakladatelská, redakční</a:t>
            </a:r>
          </a:p>
          <a:p>
            <a:r>
              <a:rPr lang="cs-CZ" sz="3000" smtClean="0"/>
              <a:t>dle hodnocení</a:t>
            </a:r>
          </a:p>
          <a:p>
            <a:pPr lvl="1"/>
            <a:r>
              <a:rPr lang="cs-CZ" sz="2400" smtClean="0"/>
              <a:t>doporučující (z hlediska skupiny čtenářů)</a:t>
            </a:r>
          </a:p>
          <a:p>
            <a:pPr lvl="1"/>
            <a:r>
              <a:rPr lang="cs-CZ" sz="2400" smtClean="0"/>
              <a:t>textologická (kvalita textu)</a:t>
            </a:r>
          </a:p>
          <a:p>
            <a:r>
              <a:rPr lang="cs-CZ" sz="3000" smtClean="0"/>
              <a:t>další anotace:</a:t>
            </a:r>
          </a:p>
          <a:p>
            <a:pPr lvl="1"/>
            <a:r>
              <a:rPr lang="cs-CZ" sz="2400" smtClean="0"/>
              <a:t>analytická – strukturovaná RT  dle věcných hledisek</a:t>
            </a:r>
          </a:p>
          <a:p>
            <a:pPr lvl="1"/>
            <a:r>
              <a:rPr lang="cs-CZ" sz="2400" smtClean="0"/>
              <a:t>skupinová – více dok. na společné téma</a:t>
            </a:r>
          </a:p>
          <a:p>
            <a:pPr lvl="1"/>
            <a:r>
              <a:rPr lang="cs-CZ" sz="2400" smtClean="0"/>
              <a:t>bibliografická – anotace v bibliografii</a:t>
            </a:r>
          </a:p>
          <a:p>
            <a:pPr lvl="1"/>
            <a:r>
              <a:rPr lang="cs-CZ" sz="2400" smtClean="0"/>
              <a:t>informativní - nehodnotí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473075"/>
            <a:ext cx="7777162" cy="508000"/>
          </a:xfrm>
        </p:spPr>
        <p:txBody>
          <a:bodyPr/>
          <a:lstStyle/>
          <a:p>
            <a:r>
              <a:rPr lang="cs-CZ" sz="3200" smtClean="0"/>
              <a:t>Redukovaný text - definice TDKIV</a:t>
            </a:r>
          </a:p>
        </p:txBody>
      </p:sp>
      <p:sp>
        <p:nvSpPr>
          <p:cNvPr id="4099" name="Text Box 4"/>
          <p:cNvSpPr txBox="1">
            <a:spLocks noChangeArrowheads="1"/>
          </p:cNvSpPr>
          <p:nvPr/>
        </p:nvSpPr>
        <p:spPr bwMode="auto">
          <a:xfrm>
            <a:off x="1187450" y="1196975"/>
            <a:ext cx="7488238" cy="522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100"/>
              <a:t>Text, který vznikne na základě </a:t>
            </a:r>
            <a:r>
              <a:rPr lang="cs-CZ" sz="2100" b="1">
                <a:solidFill>
                  <a:srgbClr val="008000"/>
                </a:solidFill>
              </a:rPr>
              <a:t>obsahové analýzy</a:t>
            </a:r>
            <a:r>
              <a:rPr lang="cs-CZ" sz="2100" b="1"/>
              <a:t> </a:t>
            </a:r>
            <a:r>
              <a:rPr lang="cs-CZ" sz="2100" b="1">
                <a:solidFill>
                  <a:srgbClr val="008000"/>
                </a:solidFill>
              </a:rPr>
              <a:t>dokumentu</a:t>
            </a:r>
            <a:r>
              <a:rPr lang="cs-CZ" sz="2100">
                <a:solidFill>
                  <a:srgbClr val="008000"/>
                </a:solidFill>
              </a:rPr>
              <a:t> </a:t>
            </a:r>
            <a:r>
              <a:rPr lang="cs-CZ" sz="2100"/>
              <a:t>z</a:t>
            </a:r>
            <a:r>
              <a:rPr lang="cs-CZ" sz="2100">
                <a:solidFill>
                  <a:srgbClr val="008000"/>
                </a:solidFill>
              </a:rPr>
              <a:t> </a:t>
            </a:r>
            <a:r>
              <a:rPr lang="cs-CZ" sz="2100" b="1">
                <a:solidFill>
                  <a:srgbClr val="008000"/>
                </a:solidFill>
              </a:rPr>
              <a:t>plného textu</a:t>
            </a:r>
            <a:r>
              <a:rPr lang="cs-CZ" sz="2100"/>
              <a:t> dokumentu </a:t>
            </a:r>
            <a:r>
              <a:rPr lang="cs-CZ" sz="2100" b="1">
                <a:solidFill>
                  <a:srgbClr val="008000"/>
                </a:solidFill>
              </a:rPr>
              <a:t>sémantickou redukcí informací</a:t>
            </a:r>
            <a:r>
              <a:rPr lang="cs-CZ" sz="2100"/>
              <a:t> obsažených v dokumentu, tj. výběrem z hlediska obsahu podstatných informací. Na sémantickou redukci zpravidla navazuje </a:t>
            </a:r>
            <a:r>
              <a:rPr lang="cs-CZ" sz="2100" b="1">
                <a:solidFill>
                  <a:srgbClr val="008000"/>
                </a:solidFill>
              </a:rPr>
              <a:t>komprimace vybraných</a:t>
            </a:r>
            <a:r>
              <a:rPr lang="cs-CZ" sz="2100" b="1"/>
              <a:t> </a:t>
            </a:r>
            <a:r>
              <a:rPr lang="cs-CZ" sz="2100" b="1">
                <a:solidFill>
                  <a:srgbClr val="008000"/>
                </a:solidFill>
              </a:rPr>
              <a:t>informací</a:t>
            </a:r>
            <a:r>
              <a:rPr lang="cs-CZ" sz="2100"/>
              <a:t> a jejich </a:t>
            </a:r>
            <a:r>
              <a:rPr lang="cs-CZ" sz="2100" b="1">
                <a:solidFill>
                  <a:srgbClr val="008000"/>
                </a:solidFill>
              </a:rPr>
              <a:t>vyjádření v přirozeném nebo umělém jazyce</a:t>
            </a:r>
            <a:r>
              <a:rPr lang="cs-CZ" sz="2100"/>
              <a:t> formou vět, klíčový slov nebo znaků. Redukovaný text dokumentu je vždy podstatně </a:t>
            </a:r>
            <a:r>
              <a:rPr lang="cs-CZ" sz="2100" b="1">
                <a:solidFill>
                  <a:srgbClr val="008000"/>
                </a:solidFill>
              </a:rPr>
              <a:t>kratší</a:t>
            </a:r>
            <a:r>
              <a:rPr lang="cs-CZ" sz="2100"/>
              <a:t> než plný text a naplňuje funkci signální (upozornění na nový dokument), substituční (náhrada plného textu dokumentu) nebo selekční (umožnění výběru dokumentů). Hlavní typy redukovaného textu dokumentu jsou referát, anotace, extrakt, resumé a synopse; někdy se mezi ně řadí i soubory věcných selekčních údajů (např. deskriptorů, předmětových hesel, klasifikačních znaků apod.), které však vyjadřují spíše tematiku než vlastní obsah dokumentu.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473075"/>
            <a:ext cx="7777162" cy="508000"/>
          </a:xfrm>
        </p:spPr>
        <p:txBody>
          <a:bodyPr/>
          <a:lstStyle/>
          <a:p>
            <a:r>
              <a:rPr lang="cs-CZ" sz="3200" smtClean="0"/>
              <a:t>Další druhy RT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196975"/>
            <a:ext cx="7777162" cy="5472113"/>
          </a:xfrm>
        </p:spPr>
        <p:txBody>
          <a:bodyPr/>
          <a:lstStyle/>
          <a:p>
            <a:r>
              <a:rPr lang="cs-CZ" sz="3000" smtClean="0"/>
              <a:t>Synopse</a:t>
            </a:r>
          </a:p>
          <a:p>
            <a:pPr lvl="1"/>
            <a:r>
              <a:rPr lang="cs-CZ" sz="2400" smtClean="0"/>
              <a:t>redukovaný text rozsáhlejších děl</a:t>
            </a:r>
          </a:p>
          <a:p>
            <a:pPr lvl="1"/>
            <a:r>
              <a:rPr lang="cs-CZ" sz="2400" smtClean="0"/>
              <a:t>nebo RT mezi názvem a textem</a:t>
            </a:r>
          </a:p>
          <a:p>
            <a:r>
              <a:rPr lang="cs-CZ" sz="3000" smtClean="0"/>
              <a:t>Regest</a:t>
            </a:r>
          </a:p>
          <a:p>
            <a:pPr lvl="1"/>
            <a:r>
              <a:rPr lang="cs-CZ" sz="2400" smtClean="0"/>
              <a:t>výtah diplomatického textu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Nadpis 1"/>
          <p:cNvSpPr>
            <a:spLocks noGrp="1"/>
          </p:cNvSpPr>
          <p:nvPr>
            <p:ph type="title"/>
          </p:nvPr>
        </p:nvSpPr>
        <p:spPr>
          <a:xfrm>
            <a:off x="1042988" y="544513"/>
            <a:ext cx="7777162" cy="508000"/>
          </a:xfrm>
        </p:spPr>
        <p:txBody>
          <a:bodyPr/>
          <a:lstStyle/>
          <a:p>
            <a:r>
              <a:rPr lang="cs-CZ" smtClean="0"/>
              <a:t>Kdo tvoří nejlépe RT?</a:t>
            </a:r>
          </a:p>
        </p:txBody>
      </p:sp>
      <p:sp>
        <p:nvSpPr>
          <p:cNvPr id="23555" name="Zástupný symbol pro obsah 2"/>
          <p:cNvSpPr>
            <a:spLocks noGrp="1"/>
          </p:cNvSpPr>
          <p:nvPr>
            <p:ph idx="1"/>
          </p:nvPr>
        </p:nvSpPr>
        <p:spPr>
          <a:xfrm>
            <a:off x="1042988" y="1412875"/>
            <a:ext cx="7777162" cy="5256213"/>
          </a:xfrm>
        </p:spPr>
        <p:txBody>
          <a:bodyPr/>
          <a:lstStyle/>
          <a:p>
            <a:r>
              <a:rPr lang="cs-CZ" smtClean="0"/>
              <a:t>autor</a:t>
            </a:r>
          </a:p>
          <a:p>
            <a:r>
              <a:rPr lang="cs-CZ" smtClean="0"/>
              <a:t>odborník na danou problematiku</a:t>
            </a:r>
          </a:p>
          <a:p>
            <a:r>
              <a:rPr lang="cs-CZ" smtClean="0"/>
              <a:t>knihovník/informační specialista</a:t>
            </a: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62813" y="3429000"/>
            <a:ext cx="1881187" cy="3203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Nadpis 1"/>
          <p:cNvSpPr>
            <a:spLocks noGrp="1"/>
          </p:cNvSpPr>
          <p:nvPr>
            <p:ph type="title"/>
          </p:nvPr>
        </p:nvSpPr>
        <p:spPr>
          <a:xfrm>
            <a:off x="1042988" y="544513"/>
            <a:ext cx="7777162" cy="508000"/>
          </a:xfrm>
        </p:spPr>
        <p:txBody>
          <a:bodyPr/>
          <a:lstStyle/>
          <a:p>
            <a:r>
              <a:rPr lang="cs-CZ" smtClean="0"/>
              <a:t>Požadavky na tvůrce RT</a:t>
            </a:r>
          </a:p>
        </p:txBody>
      </p:sp>
      <p:sp>
        <p:nvSpPr>
          <p:cNvPr id="24579" name="Zástupný symbol pro obsah 2"/>
          <p:cNvSpPr>
            <a:spLocks noGrp="1"/>
          </p:cNvSpPr>
          <p:nvPr>
            <p:ph idx="1"/>
          </p:nvPr>
        </p:nvSpPr>
        <p:spPr>
          <a:xfrm>
            <a:off x="1042988" y="1412875"/>
            <a:ext cx="7777162" cy="5256213"/>
          </a:xfrm>
        </p:spPr>
        <p:txBody>
          <a:bodyPr/>
          <a:lstStyle/>
          <a:p>
            <a:r>
              <a:rPr lang="cs-CZ" smtClean="0"/>
              <a:t>zkušenosti</a:t>
            </a:r>
          </a:p>
          <a:p>
            <a:r>
              <a:rPr lang="cs-CZ" smtClean="0"/>
              <a:t>přehled</a:t>
            </a:r>
          </a:p>
          <a:p>
            <a:r>
              <a:rPr lang="cs-CZ" smtClean="0"/>
              <a:t>znalost oboru</a:t>
            </a:r>
          </a:p>
          <a:p>
            <a:r>
              <a:rPr lang="cs-CZ" smtClean="0"/>
              <a:t>jazykové schopnosti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4"/>
          <p:cNvSpPr txBox="1">
            <a:spLocks noChangeArrowheads="1"/>
          </p:cNvSpPr>
          <p:nvPr/>
        </p:nvSpPr>
        <p:spPr bwMode="auto">
          <a:xfrm>
            <a:off x="684213" y="1879600"/>
            <a:ext cx="7775575" cy="1189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7200" b="1">
                <a:solidFill>
                  <a:srgbClr val="F4EE00"/>
                </a:solidFill>
              </a:rPr>
              <a:t>Tvorba RT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Nadpis 1"/>
          <p:cNvSpPr>
            <a:spLocks noGrp="1"/>
          </p:cNvSpPr>
          <p:nvPr>
            <p:ph type="title"/>
          </p:nvPr>
        </p:nvSpPr>
        <p:spPr>
          <a:xfrm>
            <a:off x="1042988" y="544513"/>
            <a:ext cx="7777162" cy="508000"/>
          </a:xfrm>
        </p:spPr>
        <p:txBody>
          <a:bodyPr/>
          <a:lstStyle/>
          <a:p>
            <a:r>
              <a:rPr lang="cs-CZ" smtClean="0"/>
              <a:t>Co ovlivňuje délku RT</a:t>
            </a:r>
          </a:p>
        </p:txBody>
      </p:sp>
      <p:sp>
        <p:nvSpPr>
          <p:cNvPr id="26627" name="Zástupný symbol pro obsah 2"/>
          <p:cNvSpPr>
            <a:spLocks noGrp="1"/>
          </p:cNvSpPr>
          <p:nvPr>
            <p:ph idx="1"/>
          </p:nvPr>
        </p:nvSpPr>
        <p:spPr>
          <a:xfrm>
            <a:off x="1042988" y="1412875"/>
            <a:ext cx="7777162" cy="5256213"/>
          </a:xfrm>
        </p:spPr>
        <p:txBody>
          <a:bodyPr/>
          <a:lstStyle/>
          <a:p>
            <a:r>
              <a:rPr lang="cs-CZ" smtClean="0"/>
              <a:t>délka originálního textu</a:t>
            </a:r>
          </a:p>
          <a:p>
            <a:r>
              <a:rPr lang="cs-CZ" smtClean="0"/>
              <a:t>komplexnost řešeného problému</a:t>
            </a:r>
          </a:p>
          <a:p>
            <a:r>
              <a:rPr lang="cs-CZ" smtClean="0"/>
              <a:t>pokrytí řešených oborů</a:t>
            </a:r>
          </a:p>
          <a:p>
            <a:r>
              <a:rPr lang="cs-CZ" smtClean="0"/>
              <a:t>důležitost obsahu pro čtenáře</a:t>
            </a:r>
          </a:p>
          <a:p>
            <a:r>
              <a:rPr lang="cs-CZ" smtClean="0"/>
              <a:t>přístupnost – nedostupný=delší</a:t>
            </a:r>
          </a:p>
          <a:p>
            <a:r>
              <a:rPr lang="cs-CZ" smtClean="0"/>
              <a:t>účel RT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Nadpis 1"/>
          <p:cNvSpPr>
            <a:spLocks noGrp="1"/>
          </p:cNvSpPr>
          <p:nvPr>
            <p:ph type="title"/>
          </p:nvPr>
        </p:nvSpPr>
        <p:spPr>
          <a:xfrm>
            <a:off x="1042988" y="544513"/>
            <a:ext cx="7777162" cy="508000"/>
          </a:xfrm>
        </p:spPr>
        <p:txBody>
          <a:bodyPr/>
          <a:lstStyle/>
          <a:p>
            <a:r>
              <a:rPr lang="cs-CZ" smtClean="0"/>
              <a:t>Proces tvorby</a:t>
            </a:r>
          </a:p>
        </p:txBody>
      </p:sp>
      <p:sp>
        <p:nvSpPr>
          <p:cNvPr id="27651" name="Zástupný symbol pro obsah 2"/>
          <p:cNvSpPr>
            <a:spLocks noGrp="1"/>
          </p:cNvSpPr>
          <p:nvPr>
            <p:ph idx="1"/>
          </p:nvPr>
        </p:nvSpPr>
        <p:spPr>
          <a:xfrm>
            <a:off x="1042988" y="1412875"/>
            <a:ext cx="7921500" cy="5256213"/>
          </a:xfrm>
        </p:spPr>
        <p:txBody>
          <a:bodyPr/>
          <a:lstStyle/>
          <a:p>
            <a:r>
              <a:rPr lang="cs-CZ" dirty="0" smtClean="0"/>
              <a:t>čtení textu</a:t>
            </a:r>
          </a:p>
          <a:p>
            <a:pPr lvl="1"/>
            <a:r>
              <a:rPr lang="cs-CZ" dirty="0" smtClean="0"/>
              <a:t>porozumění </a:t>
            </a:r>
            <a:r>
              <a:rPr lang="cs-CZ" dirty="0" smtClean="0"/>
              <a:t>obsahu</a:t>
            </a:r>
          </a:p>
          <a:p>
            <a:pPr lvl="1"/>
            <a:r>
              <a:rPr lang="cs-CZ" dirty="0" err="1" smtClean="0"/>
              <a:t>linking</a:t>
            </a:r>
            <a:r>
              <a:rPr lang="cs-CZ" dirty="0" smtClean="0"/>
              <a:t> </a:t>
            </a:r>
            <a:r>
              <a:rPr lang="cs-CZ" dirty="0" err="1" smtClean="0"/>
              <a:t>words</a:t>
            </a:r>
            <a:r>
              <a:rPr lang="cs-CZ" dirty="0" smtClean="0"/>
              <a:t> </a:t>
            </a:r>
            <a:r>
              <a:rPr lang="cs-CZ" sz="2000" dirty="0" smtClean="0"/>
              <a:t>(spojovací, uvozovací výrazy – především, shrnuto, in </a:t>
            </a:r>
            <a:r>
              <a:rPr lang="cs-CZ" sz="2000" dirty="0" err="1" smtClean="0"/>
              <a:t>conclusion</a:t>
            </a:r>
            <a:r>
              <a:rPr lang="cs-CZ" sz="2000" dirty="0" smtClean="0"/>
              <a:t>, </a:t>
            </a:r>
            <a:r>
              <a:rPr lang="cs-CZ" sz="2000" dirty="0" err="1" smtClean="0"/>
              <a:t>finally</a:t>
            </a:r>
            <a:r>
              <a:rPr lang="cs-CZ" sz="2000" dirty="0" smtClean="0"/>
              <a:t>,...)</a:t>
            </a:r>
            <a:endParaRPr lang="cs-CZ" sz="2000" dirty="0" smtClean="0"/>
          </a:p>
          <a:p>
            <a:r>
              <a:rPr lang="cs-CZ" dirty="0" smtClean="0"/>
              <a:t>analýza</a:t>
            </a:r>
          </a:p>
          <a:p>
            <a:pPr lvl="1"/>
            <a:r>
              <a:rPr lang="cs-CZ" dirty="0" smtClean="0"/>
              <a:t>selekce </a:t>
            </a:r>
            <a:r>
              <a:rPr lang="cs-CZ" sz="2000" dirty="0" smtClean="0"/>
              <a:t>(nedůležité věci)</a:t>
            </a:r>
            <a:endParaRPr lang="cs-CZ" dirty="0" smtClean="0"/>
          </a:p>
          <a:p>
            <a:pPr lvl="1"/>
            <a:r>
              <a:rPr lang="cs-CZ" dirty="0" smtClean="0"/>
              <a:t>interpretace </a:t>
            </a:r>
            <a:r>
              <a:rPr lang="cs-CZ" sz="2000" dirty="0" smtClean="0"/>
              <a:t>(vyjádření obsahu vlastními slovy, </a:t>
            </a:r>
            <a:r>
              <a:rPr lang="cs-CZ" sz="2000" dirty="0" smtClean="0"/>
              <a:t>subjektivní, myšlenkové mapy)</a:t>
            </a:r>
            <a:endParaRPr lang="cs-CZ" sz="2000" dirty="0" smtClean="0"/>
          </a:p>
          <a:p>
            <a:r>
              <a:rPr lang="cs-CZ" dirty="0" smtClean="0"/>
              <a:t>syntéza</a:t>
            </a:r>
          </a:p>
          <a:p>
            <a:pPr lvl="1"/>
            <a:r>
              <a:rPr lang="cs-CZ" dirty="0" smtClean="0"/>
              <a:t>napsání RT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Nadpis 1"/>
          <p:cNvSpPr>
            <a:spLocks noGrp="1"/>
          </p:cNvSpPr>
          <p:nvPr>
            <p:ph type="title"/>
          </p:nvPr>
        </p:nvSpPr>
        <p:spPr>
          <a:xfrm>
            <a:off x="1042988" y="544513"/>
            <a:ext cx="7777162" cy="508000"/>
          </a:xfrm>
        </p:spPr>
        <p:txBody>
          <a:bodyPr/>
          <a:lstStyle/>
          <a:p>
            <a:r>
              <a:rPr lang="cs-CZ" smtClean="0"/>
              <a:t>Automatická RT</a:t>
            </a:r>
          </a:p>
        </p:txBody>
      </p:sp>
      <p:sp>
        <p:nvSpPr>
          <p:cNvPr id="28675" name="Zástupný symbol pro obsah 2"/>
          <p:cNvSpPr>
            <a:spLocks noGrp="1"/>
          </p:cNvSpPr>
          <p:nvPr>
            <p:ph idx="1"/>
          </p:nvPr>
        </p:nvSpPr>
        <p:spPr>
          <a:xfrm>
            <a:off x="1042988" y="1412875"/>
            <a:ext cx="7777162" cy="5256213"/>
          </a:xfrm>
        </p:spPr>
        <p:txBody>
          <a:bodyPr/>
          <a:lstStyle/>
          <a:p>
            <a:r>
              <a:rPr lang="cs-CZ" smtClean="0"/>
              <a:t>rozdělení textu na věty</a:t>
            </a:r>
          </a:p>
          <a:p>
            <a:r>
              <a:rPr lang="cs-CZ" smtClean="0"/>
              <a:t>ohodnocení</a:t>
            </a:r>
          </a:p>
          <a:p>
            <a:r>
              <a:rPr lang="cs-CZ" smtClean="0"/>
              <a:t>složení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Nadpis 1"/>
          <p:cNvSpPr>
            <a:spLocks noGrp="1"/>
          </p:cNvSpPr>
          <p:nvPr>
            <p:ph type="title"/>
          </p:nvPr>
        </p:nvSpPr>
        <p:spPr>
          <a:xfrm>
            <a:off x="1042988" y="544513"/>
            <a:ext cx="7777162" cy="508000"/>
          </a:xfrm>
        </p:spPr>
        <p:txBody>
          <a:bodyPr/>
          <a:lstStyle/>
          <a:p>
            <a:r>
              <a:rPr lang="cs-CZ" smtClean="0"/>
              <a:t>Přístupy k ART</a:t>
            </a:r>
          </a:p>
        </p:txBody>
      </p:sp>
      <p:sp>
        <p:nvSpPr>
          <p:cNvPr id="29699" name="Zástupný symbol pro obsah 2"/>
          <p:cNvSpPr>
            <a:spLocks noGrp="1"/>
          </p:cNvSpPr>
          <p:nvPr>
            <p:ph idx="1"/>
          </p:nvPr>
        </p:nvSpPr>
        <p:spPr>
          <a:xfrm>
            <a:off x="1042988" y="1412875"/>
            <a:ext cx="7777162" cy="5329238"/>
          </a:xfrm>
        </p:spPr>
        <p:txBody>
          <a:bodyPr/>
          <a:lstStyle/>
          <a:p>
            <a:r>
              <a:rPr lang="cs-CZ" sz="3000" smtClean="0"/>
              <a:t>statistický přístup</a:t>
            </a:r>
          </a:p>
          <a:p>
            <a:pPr lvl="1"/>
            <a:r>
              <a:rPr lang="cs-CZ" sz="2600" smtClean="0"/>
              <a:t>frekvence slov, stop slova, stemming </a:t>
            </a:r>
            <a:r>
              <a:rPr lang="cs-CZ" sz="2200" smtClean="0"/>
              <a:t>(varianty slova, slovník), </a:t>
            </a:r>
            <a:r>
              <a:rPr lang="cs-CZ" sz="2600" smtClean="0"/>
              <a:t>problémem synonyma</a:t>
            </a:r>
          </a:p>
          <a:p>
            <a:r>
              <a:rPr lang="cs-CZ" sz="3000" smtClean="0"/>
              <a:t>syntaktický přístup</a:t>
            </a:r>
          </a:p>
          <a:p>
            <a:pPr lvl="1"/>
            <a:r>
              <a:rPr lang="cs-CZ" sz="2600" smtClean="0"/>
              <a:t>struktura textu, zákonitosti </a:t>
            </a:r>
            <a:r>
              <a:rPr lang="cs-CZ" sz="2200" smtClean="0"/>
              <a:t>(umístění slov, významovost vět, podřazené věty, vazby, parsery pro rozložení vět)</a:t>
            </a:r>
          </a:p>
          <a:p>
            <a:r>
              <a:rPr lang="cs-CZ" sz="3000" smtClean="0"/>
              <a:t>sémantický přístup</a:t>
            </a:r>
          </a:p>
          <a:p>
            <a:pPr lvl="1"/>
            <a:r>
              <a:rPr lang="cs-CZ" sz="2600" smtClean="0"/>
              <a:t>důležité části spojeny s určitými pojmy </a:t>
            </a:r>
            <a:r>
              <a:rPr lang="cs-CZ" sz="2200" smtClean="0"/>
              <a:t>(podstatný, záměr, cíl, důležitý),</a:t>
            </a:r>
            <a:r>
              <a:rPr lang="cs-CZ" sz="2400" smtClean="0"/>
              <a:t> </a:t>
            </a:r>
            <a:r>
              <a:rPr lang="cs-CZ" sz="2600" smtClean="0"/>
              <a:t>kombinace</a:t>
            </a:r>
          </a:p>
          <a:p>
            <a:endParaRPr lang="cs-CZ" smtClean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Nadpis 1"/>
          <p:cNvSpPr>
            <a:spLocks noGrp="1"/>
          </p:cNvSpPr>
          <p:nvPr>
            <p:ph type="title"/>
          </p:nvPr>
        </p:nvSpPr>
        <p:spPr>
          <a:xfrm>
            <a:off x="1042988" y="544513"/>
            <a:ext cx="7777162" cy="508000"/>
          </a:xfrm>
        </p:spPr>
        <p:txBody>
          <a:bodyPr/>
          <a:lstStyle/>
          <a:p>
            <a:r>
              <a:rPr lang="cs-CZ" smtClean="0"/>
              <a:t>Evaluace</a:t>
            </a:r>
          </a:p>
        </p:txBody>
      </p:sp>
      <p:sp>
        <p:nvSpPr>
          <p:cNvPr id="30723" name="Zástupný symbol pro obsah 2"/>
          <p:cNvSpPr>
            <a:spLocks noGrp="1"/>
          </p:cNvSpPr>
          <p:nvPr>
            <p:ph idx="1"/>
          </p:nvPr>
        </p:nvSpPr>
        <p:spPr>
          <a:xfrm>
            <a:off x="1042988" y="1412875"/>
            <a:ext cx="7777162" cy="5256213"/>
          </a:xfrm>
        </p:spPr>
        <p:txBody>
          <a:bodyPr/>
          <a:lstStyle/>
          <a:p>
            <a:r>
              <a:rPr lang="cs-CZ" dirty="0" smtClean="0"/>
              <a:t>zejména pro automaticky tvořené</a:t>
            </a:r>
          </a:p>
          <a:p>
            <a:r>
              <a:rPr lang="cs-CZ" dirty="0" smtClean="0"/>
              <a:t>neexistuje univerzální návod na automatickou tvorbu RT</a:t>
            </a:r>
          </a:p>
          <a:p>
            <a:r>
              <a:rPr lang="cs-CZ" dirty="0" smtClean="0"/>
              <a:t>možnosti srovnání</a:t>
            </a:r>
          </a:p>
          <a:p>
            <a:pPr lvl="1"/>
            <a:r>
              <a:rPr lang="cs-CZ" dirty="0" smtClean="0"/>
              <a:t>originální text</a:t>
            </a:r>
          </a:p>
          <a:p>
            <a:pPr lvl="1"/>
            <a:r>
              <a:rPr lang="cs-CZ" dirty="0" err="1" smtClean="0"/>
              <a:t>gold</a:t>
            </a:r>
            <a:r>
              <a:rPr lang="cs-CZ" dirty="0" smtClean="0"/>
              <a:t> </a:t>
            </a:r>
            <a:r>
              <a:rPr lang="cs-CZ" dirty="0" err="1" smtClean="0"/>
              <a:t>summary</a:t>
            </a:r>
            <a:endParaRPr lang="cs-CZ" dirty="0" smtClean="0"/>
          </a:p>
          <a:p>
            <a:r>
              <a:rPr lang="cs-CZ" dirty="0" smtClean="0"/>
              <a:t>posouzení celku nebo jednotlivých částí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Nadpis 1"/>
          <p:cNvSpPr>
            <a:spLocks noGrp="1"/>
          </p:cNvSpPr>
          <p:nvPr>
            <p:ph type="title"/>
          </p:nvPr>
        </p:nvSpPr>
        <p:spPr>
          <a:xfrm>
            <a:off x="1042988" y="544513"/>
            <a:ext cx="7777162" cy="508000"/>
          </a:xfrm>
        </p:spPr>
        <p:txBody>
          <a:bodyPr/>
          <a:lstStyle/>
          <a:p>
            <a:r>
              <a:rPr lang="cs-CZ" smtClean="0"/>
              <a:t>Druhy evaluace</a:t>
            </a:r>
          </a:p>
        </p:txBody>
      </p:sp>
      <p:sp>
        <p:nvSpPr>
          <p:cNvPr id="31747" name="Zástupný symbol pro obsah 2"/>
          <p:cNvSpPr>
            <a:spLocks noGrp="1"/>
          </p:cNvSpPr>
          <p:nvPr>
            <p:ph idx="1"/>
          </p:nvPr>
        </p:nvSpPr>
        <p:spPr>
          <a:xfrm>
            <a:off x="1042988" y="1412875"/>
            <a:ext cx="7777162" cy="5256213"/>
          </a:xfrm>
        </p:spPr>
        <p:txBody>
          <a:bodyPr/>
          <a:lstStyle/>
          <a:p>
            <a:r>
              <a:rPr lang="cs-CZ" smtClean="0"/>
              <a:t>vnější</a:t>
            </a:r>
          </a:p>
          <a:p>
            <a:pPr lvl="1"/>
            <a:r>
              <a:rPr lang="cs-CZ" smtClean="0"/>
              <a:t>účel textu, proč byl vytvořen</a:t>
            </a:r>
          </a:p>
          <a:p>
            <a:r>
              <a:rPr lang="cs-CZ" smtClean="0"/>
              <a:t>vnitřní</a:t>
            </a:r>
          </a:p>
          <a:p>
            <a:pPr lvl="1"/>
            <a:r>
              <a:rPr lang="cs-CZ" smtClean="0"/>
              <a:t>orientace na text a obsah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473075"/>
            <a:ext cx="7777162" cy="508000"/>
          </a:xfrm>
        </p:spPr>
        <p:txBody>
          <a:bodyPr/>
          <a:lstStyle/>
          <a:p>
            <a:r>
              <a:rPr lang="cs-CZ" sz="4000" smtClean="0"/>
              <a:t>Redukované texty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196975"/>
            <a:ext cx="7777162" cy="5472113"/>
          </a:xfrm>
        </p:spPr>
        <p:txBody>
          <a:bodyPr/>
          <a:lstStyle/>
          <a:p>
            <a:r>
              <a:rPr lang="cs-CZ" sz="3000" smtClean="0">
                <a:latin typeface="Arial" charset="0"/>
              </a:rPr>
              <a:t>obsahová analýza</a:t>
            </a:r>
          </a:p>
          <a:p>
            <a:r>
              <a:rPr lang="cs-CZ" sz="3000" smtClean="0">
                <a:latin typeface="Arial" charset="0"/>
              </a:rPr>
              <a:t>z plného textu</a:t>
            </a:r>
          </a:p>
          <a:p>
            <a:r>
              <a:rPr lang="cs-CZ" sz="3000" smtClean="0">
                <a:latin typeface="Arial" charset="0"/>
              </a:rPr>
              <a:t>sémantické redukce obsahu (informací)</a:t>
            </a:r>
          </a:p>
          <a:p>
            <a:r>
              <a:rPr lang="cs-CZ" sz="3000" smtClean="0">
                <a:latin typeface="Arial" charset="0"/>
              </a:rPr>
              <a:t>komprimace vybraných info</a:t>
            </a:r>
          </a:p>
          <a:p>
            <a:r>
              <a:rPr lang="cs-CZ" sz="3000" smtClean="0">
                <a:latin typeface="Arial" charset="0"/>
              </a:rPr>
              <a:t>přirozený nebo umělý jazyk</a:t>
            </a:r>
          </a:p>
          <a:p>
            <a:pPr lvl="1"/>
            <a:r>
              <a:rPr lang="cs-CZ" sz="2400" smtClean="0">
                <a:latin typeface="Arial" charset="0"/>
              </a:rPr>
              <a:t>věty, klíčová slova nebo znaky</a:t>
            </a:r>
          </a:p>
          <a:p>
            <a:r>
              <a:rPr lang="cs-CZ" sz="3000" smtClean="0">
                <a:latin typeface="Arial" charset="0"/>
              </a:rPr>
              <a:t>kratší</a:t>
            </a:r>
          </a:p>
          <a:p>
            <a:r>
              <a:rPr lang="cs-CZ" sz="3000" smtClean="0">
                <a:latin typeface="Arial" charset="0"/>
              </a:rPr>
              <a:t>vzniká </a:t>
            </a:r>
            <a:r>
              <a:rPr lang="cs-CZ" sz="3000" b="1" smtClean="0">
                <a:solidFill>
                  <a:srgbClr val="008000"/>
                </a:solidFill>
                <a:latin typeface="Arial" charset="0"/>
              </a:rPr>
              <a:t>nové dílo</a:t>
            </a:r>
            <a:r>
              <a:rPr lang="cs-CZ" sz="3000" b="1" smtClean="0">
                <a:latin typeface="Arial" charset="0"/>
              </a:rPr>
              <a:t> </a:t>
            </a:r>
            <a:r>
              <a:rPr lang="cs-CZ" sz="3000" smtClean="0">
                <a:latin typeface="Arial" charset="0"/>
                <a:sym typeface="Wingdings" pitchFamily="2" charset="2"/>
              </a:rPr>
              <a:t></a:t>
            </a:r>
            <a:r>
              <a:rPr lang="cs-CZ" sz="3000" smtClean="0">
                <a:latin typeface="Arial" charset="0"/>
              </a:rPr>
              <a:t>vychází z originálu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Nadpis 1"/>
          <p:cNvSpPr>
            <a:spLocks noGrp="1"/>
          </p:cNvSpPr>
          <p:nvPr>
            <p:ph type="title"/>
          </p:nvPr>
        </p:nvSpPr>
        <p:spPr>
          <a:xfrm>
            <a:off x="1042988" y="544513"/>
            <a:ext cx="7777162" cy="508000"/>
          </a:xfrm>
        </p:spPr>
        <p:txBody>
          <a:bodyPr/>
          <a:lstStyle/>
          <a:p>
            <a:r>
              <a:rPr lang="cs-CZ" smtClean="0"/>
              <a:t>Problémy evaluace</a:t>
            </a:r>
          </a:p>
        </p:txBody>
      </p:sp>
      <p:sp>
        <p:nvSpPr>
          <p:cNvPr id="32771" name="Zástupný symbol pro obsah 2"/>
          <p:cNvSpPr>
            <a:spLocks noGrp="1"/>
          </p:cNvSpPr>
          <p:nvPr>
            <p:ph idx="1"/>
          </p:nvPr>
        </p:nvSpPr>
        <p:spPr>
          <a:xfrm>
            <a:off x="1042988" y="1412875"/>
            <a:ext cx="7993062" cy="5256213"/>
          </a:xfrm>
        </p:spPr>
        <p:txBody>
          <a:bodyPr/>
          <a:lstStyle/>
          <a:p>
            <a:r>
              <a:rPr lang="cs-CZ" smtClean="0"/>
              <a:t>nikdy se nevytvoří stejný RT</a:t>
            </a:r>
          </a:p>
          <a:p>
            <a:r>
              <a:rPr lang="cs-CZ" smtClean="0"/>
              <a:t>nikdy se nevytvoří stejné hodnocení</a:t>
            </a:r>
          </a:p>
          <a:p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473075"/>
            <a:ext cx="7777162" cy="508000"/>
          </a:xfrm>
        </p:spPr>
        <p:txBody>
          <a:bodyPr/>
          <a:lstStyle/>
          <a:p>
            <a:r>
              <a:rPr lang="cs-CZ" sz="3200" smtClean="0"/>
              <a:t>Zdroje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1550" y="1196975"/>
            <a:ext cx="8101013" cy="5472113"/>
          </a:xfrm>
        </p:spPr>
        <p:txBody>
          <a:bodyPr/>
          <a:lstStyle/>
          <a:p>
            <a:r>
              <a:rPr lang="cs-CZ" sz="1800" i="1" dirty="0" smtClean="0"/>
              <a:t>Dokumentace – Abstrakty pro publikace a dokumentaci : ČSN ISO 214</a:t>
            </a:r>
            <a:r>
              <a:rPr lang="cs-CZ" sz="1800" dirty="0" smtClean="0"/>
              <a:t>. Praha : Český normalizační institut, 2001. 15 s.</a:t>
            </a:r>
          </a:p>
          <a:p>
            <a:r>
              <a:rPr lang="cs-CZ" sz="1800" i="1" dirty="0" smtClean="0"/>
              <a:t>Referát a anotace : ČSN 01 0194</a:t>
            </a:r>
            <a:r>
              <a:rPr lang="cs-CZ" sz="1800" dirty="0" smtClean="0"/>
              <a:t>. Praha : Vydavatelství Úřadu pro normalizaci a měření, 1983. 7 s.</a:t>
            </a:r>
          </a:p>
          <a:p>
            <a:r>
              <a:rPr lang="cs-CZ" sz="1800" dirty="0" smtClean="0"/>
              <a:t>MACHÁČKOVÁ, Martina. </a:t>
            </a:r>
            <a:r>
              <a:rPr lang="cs-CZ" sz="1800" i="1" dirty="0" smtClean="0"/>
              <a:t>Redukované texty v katalozích ČR</a:t>
            </a:r>
            <a:r>
              <a:rPr lang="en-US" sz="1800" i="1" dirty="0" smtClean="0"/>
              <a:t> </a:t>
            </a:r>
            <a:r>
              <a:rPr lang="en-US" sz="1800" dirty="0" smtClean="0"/>
              <a:t>[online].</a:t>
            </a:r>
            <a:r>
              <a:rPr lang="cs-CZ" sz="1800" dirty="0" smtClean="0"/>
              <a:t> </a:t>
            </a:r>
            <a:r>
              <a:rPr lang="en-US" sz="1800" dirty="0" smtClean="0"/>
              <a:t>Brno</a:t>
            </a:r>
            <a:r>
              <a:rPr lang="cs-CZ" sz="1800" dirty="0" smtClean="0"/>
              <a:t>, 20</a:t>
            </a:r>
            <a:r>
              <a:rPr lang="en-US" sz="1800" dirty="0" smtClean="0"/>
              <a:t>10</a:t>
            </a:r>
            <a:r>
              <a:rPr lang="cs-CZ" sz="1800" dirty="0" smtClean="0"/>
              <a:t>. </a:t>
            </a:r>
            <a:r>
              <a:rPr lang="en-US" sz="1800" dirty="0" smtClean="0"/>
              <a:t>95</a:t>
            </a:r>
            <a:r>
              <a:rPr lang="cs-CZ" sz="1800" dirty="0" smtClean="0"/>
              <a:t> s. Dostupné z WWW: </a:t>
            </a:r>
            <a:r>
              <a:rPr lang="cs-CZ" sz="1800" dirty="0" smtClean="0">
                <a:hlinkClick r:id="rId2"/>
              </a:rPr>
              <a:t>http://is.muni.cz/</a:t>
            </a:r>
            <a:r>
              <a:rPr lang="cs-CZ" sz="1800" dirty="0" err="1" smtClean="0">
                <a:hlinkClick r:id="rId2"/>
              </a:rPr>
              <a:t>th</a:t>
            </a:r>
            <a:r>
              <a:rPr lang="cs-CZ" sz="1800" dirty="0" smtClean="0">
                <a:hlinkClick r:id="rId2"/>
              </a:rPr>
              <a:t>/179890/</a:t>
            </a:r>
            <a:r>
              <a:rPr lang="cs-CZ" sz="1800" dirty="0" err="1" smtClean="0">
                <a:hlinkClick r:id="rId2"/>
              </a:rPr>
              <a:t>ff_m</a:t>
            </a:r>
            <a:r>
              <a:rPr lang="cs-CZ" sz="1800" dirty="0" smtClean="0">
                <a:hlinkClick r:id="rId2"/>
              </a:rPr>
              <a:t>/Machackova_diplomova_prace.pdf</a:t>
            </a:r>
            <a:r>
              <a:rPr lang="cs-CZ" sz="1800" dirty="0" smtClean="0"/>
              <a:t>. Diplomová práce. Masarykova </a:t>
            </a:r>
            <a:r>
              <a:rPr lang="cs-CZ" sz="1800" dirty="0" err="1" smtClean="0"/>
              <a:t>univertita</a:t>
            </a:r>
            <a:r>
              <a:rPr lang="cs-CZ" sz="1800" dirty="0" smtClean="0"/>
              <a:t>, FF KISK. </a:t>
            </a:r>
            <a:r>
              <a:rPr lang="en-US" sz="1800" dirty="0" err="1" smtClean="0"/>
              <a:t>Vedouc</a:t>
            </a:r>
            <a:r>
              <a:rPr lang="cs-CZ" sz="1800" dirty="0" smtClean="0"/>
              <a:t>í</a:t>
            </a:r>
            <a:r>
              <a:rPr lang="en-US" sz="1800" dirty="0" smtClean="0"/>
              <a:t> </a:t>
            </a:r>
            <a:r>
              <a:rPr lang="cs-CZ" sz="1800" dirty="0" smtClean="0"/>
              <a:t>diplomové </a:t>
            </a:r>
            <a:r>
              <a:rPr lang="en-US" sz="1800" dirty="0" err="1" smtClean="0"/>
              <a:t>pr</a:t>
            </a:r>
            <a:r>
              <a:rPr lang="cs-CZ" sz="1800" dirty="0" smtClean="0"/>
              <a:t>á</a:t>
            </a:r>
            <a:r>
              <a:rPr lang="en-US" sz="1800" dirty="0" err="1" smtClean="0"/>
              <a:t>ce</a:t>
            </a:r>
            <a:r>
              <a:rPr lang="en-US" sz="1800" dirty="0" smtClean="0"/>
              <a:t> Mgr. Josef </a:t>
            </a:r>
            <a:r>
              <a:rPr lang="en-US" sz="1800" dirty="0" err="1" smtClean="0"/>
              <a:t>Schwar</a:t>
            </a:r>
            <a:r>
              <a:rPr lang="cs-CZ" sz="1800" dirty="0" smtClean="0"/>
              <a:t>z</a:t>
            </a:r>
            <a:r>
              <a:rPr lang="en-US" sz="1800" dirty="0" smtClean="0"/>
              <a:t>.</a:t>
            </a:r>
            <a:endParaRPr lang="cs-CZ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2268538" y="473075"/>
            <a:ext cx="6696075" cy="508000"/>
          </a:xfrm>
        </p:spPr>
        <p:txBody>
          <a:bodyPr/>
          <a:lstStyle/>
          <a:p>
            <a:pPr eaLnBrk="1" hangingPunct="1"/>
            <a:r>
              <a:rPr lang="cs-CZ" sz="4000" smtClean="0"/>
              <a:t>Závěr</a:t>
            </a:r>
            <a:endParaRPr lang="en-US" sz="4000" smtClean="0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76475" y="4005263"/>
            <a:ext cx="6399213" cy="719137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cs-CZ" b="1" smtClean="0"/>
              <a:t>Děkuji Vám za pozornost</a:t>
            </a:r>
            <a:endParaRPr lang="en-US" b="1" smtClean="0"/>
          </a:p>
        </p:txBody>
      </p:sp>
      <p:pic>
        <p:nvPicPr>
          <p:cNvPr id="114696" name="Picture 8" descr="billboard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303713" y="1773238"/>
            <a:ext cx="2284412" cy="2047875"/>
          </a:xfrm>
        </p:spPr>
      </p:pic>
      <p:sp>
        <p:nvSpPr>
          <p:cNvPr id="34821" name="Text Box 4"/>
          <p:cNvSpPr txBox="1">
            <a:spLocks noChangeArrowheads="1"/>
          </p:cNvSpPr>
          <p:nvPr/>
        </p:nvSpPr>
        <p:spPr bwMode="auto">
          <a:xfrm>
            <a:off x="4859338" y="5661025"/>
            <a:ext cx="396081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cs-CZ" sz="2000" b="1">
                <a:latin typeface="Verdana" pitchFamily="34" charset="0"/>
              </a:rPr>
              <a:t>Martin Krčál</a:t>
            </a:r>
          </a:p>
          <a:p>
            <a:pPr algn="r" eaLnBrk="1" hangingPunct="1"/>
            <a:r>
              <a:rPr lang="cs-CZ" sz="2000" b="1">
                <a:latin typeface="Verdana" pitchFamily="34" charset="0"/>
              </a:rPr>
              <a:t>krcal@fss.muni.cz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11469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11469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473075"/>
            <a:ext cx="7777162" cy="508000"/>
          </a:xfrm>
        </p:spPr>
        <p:txBody>
          <a:bodyPr/>
          <a:lstStyle/>
          <a:p>
            <a:r>
              <a:rPr lang="cs-CZ" sz="3200" smtClean="0"/>
              <a:t>Funkce RT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196975"/>
            <a:ext cx="7777162" cy="5472113"/>
          </a:xfrm>
        </p:spPr>
        <p:txBody>
          <a:bodyPr/>
          <a:lstStyle/>
          <a:p>
            <a:r>
              <a:rPr lang="cs-CZ" sz="3000" smtClean="0"/>
              <a:t>signální</a:t>
            </a:r>
          </a:p>
          <a:p>
            <a:pPr lvl="1"/>
            <a:r>
              <a:rPr lang="cs-CZ" sz="2400" smtClean="0"/>
              <a:t>existence textu</a:t>
            </a:r>
          </a:p>
          <a:p>
            <a:r>
              <a:rPr lang="cs-CZ" sz="3000" smtClean="0"/>
              <a:t>substituční</a:t>
            </a:r>
          </a:p>
          <a:p>
            <a:pPr lvl="1"/>
            <a:r>
              <a:rPr lang="cs-CZ" sz="2400" smtClean="0"/>
              <a:t>nahrazení čtení celého textu</a:t>
            </a:r>
          </a:p>
          <a:p>
            <a:r>
              <a:rPr lang="cs-CZ" sz="3000" smtClean="0"/>
              <a:t>selekční</a:t>
            </a:r>
          </a:p>
          <a:p>
            <a:pPr lvl="1"/>
            <a:r>
              <a:rPr lang="cs-CZ" sz="2400" smtClean="0"/>
              <a:t>pro vyhledávání literatury</a:t>
            </a:r>
          </a:p>
          <a:p>
            <a:pPr lvl="1"/>
            <a:r>
              <a:rPr lang="cs-CZ" sz="2400" smtClean="0"/>
              <a:t>RT v katalogu </a:t>
            </a:r>
            <a:r>
              <a:rPr lang="cs-CZ" sz="2400" smtClean="0">
                <a:latin typeface="Arial" charset="0"/>
                <a:sym typeface="Wingdings" pitchFamily="2" charset="2"/>
              </a:rPr>
              <a:t> </a:t>
            </a:r>
            <a:r>
              <a:rPr lang="cs-CZ" sz="2400" smtClean="0">
                <a:solidFill>
                  <a:schemeClr val="accent2"/>
                </a:solidFill>
                <a:latin typeface="Arial" charset="0"/>
                <a:sym typeface="Wingdings" pitchFamily="2" charset="2"/>
              </a:rPr>
              <a:t>ano nebo ne</a:t>
            </a:r>
            <a:r>
              <a:rPr lang="cs-CZ" sz="2400" smtClean="0">
                <a:latin typeface="Arial" charset="0"/>
                <a:sym typeface="Wingdings" pitchFamily="2" charset="2"/>
              </a:rPr>
              <a:t>???</a:t>
            </a:r>
            <a:endParaRPr lang="cs-CZ" sz="2400" smtClean="0"/>
          </a:p>
          <a:p>
            <a:r>
              <a:rPr lang="cs-CZ" sz="3000" smtClean="0"/>
              <a:t>ostatní</a:t>
            </a:r>
          </a:p>
          <a:p>
            <a:pPr lvl="1"/>
            <a:r>
              <a:rPr lang="cs-CZ" sz="2400" smtClean="0"/>
              <a:t>tématické shluky (podobné dokumenty)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473075"/>
            <a:ext cx="7777162" cy="508000"/>
          </a:xfrm>
        </p:spPr>
        <p:txBody>
          <a:bodyPr/>
          <a:lstStyle/>
          <a:p>
            <a:r>
              <a:rPr lang="cs-CZ" sz="3200" smtClean="0"/>
              <a:t>Historie RT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196975"/>
            <a:ext cx="7777162" cy="5472113"/>
          </a:xfrm>
        </p:spPr>
        <p:txBody>
          <a:bodyPr/>
          <a:lstStyle/>
          <a:p>
            <a:r>
              <a:rPr lang="cs-CZ" sz="3000" smtClean="0"/>
              <a:t>redukce = běžná součást života</a:t>
            </a:r>
          </a:p>
          <a:p>
            <a:pPr lvl="1"/>
            <a:r>
              <a:rPr lang="cs-CZ" sz="2400" smtClean="0"/>
              <a:t>pravěké malby, záznamy bitev, beletrie</a:t>
            </a:r>
          </a:p>
          <a:p>
            <a:r>
              <a:rPr lang="cs-CZ" sz="3000" smtClean="0"/>
              <a:t>od 16.stol. – zprávy o dílech</a:t>
            </a:r>
          </a:p>
          <a:p>
            <a:pPr lvl="1"/>
            <a:r>
              <a:rPr lang="cs-CZ" sz="2400" smtClean="0"/>
              <a:t>mezi učenci (humanismus, šíření info)</a:t>
            </a:r>
          </a:p>
          <a:p>
            <a:r>
              <a:rPr lang="cs-CZ" sz="3000" smtClean="0"/>
              <a:t>19. stol. – rozvoj vědeckých časopisů</a:t>
            </a:r>
          </a:p>
          <a:p>
            <a:pPr lvl="1"/>
            <a:r>
              <a:rPr lang="cs-CZ" sz="2400" smtClean="0"/>
              <a:t>indexové, abstraktové, referátové časopisy, oborová specializace</a:t>
            </a:r>
          </a:p>
          <a:p>
            <a:r>
              <a:rPr lang="cs-CZ" sz="3000" smtClean="0"/>
              <a:t>2/2 20. stol. – rozvoj PC a ICT</a:t>
            </a:r>
          </a:p>
          <a:p>
            <a:pPr lvl="1"/>
            <a:r>
              <a:rPr lang="cs-CZ" sz="2400" smtClean="0"/>
              <a:t>katalogizace, automatická indexace a abstrahování, abstraktové DB, online rozhraní, propojení s FT, RSS, alerts,…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473075"/>
            <a:ext cx="7777162" cy="508000"/>
          </a:xfrm>
        </p:spPr>
        <p:txBody>
          <a:bodyPr/>
          <a:lstStyle/>
          <a:p>
            <a:r>
              <a:rPr lang="cs-CZ" sz="3200" smtClean="0"/>
              <a:t>Dvě cesty RT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196975"/>
            <a:ext cx="7777162" cy="5472113"/>
          </a:xfrm>
        </p:spPr>
        <p:txBody>
          <a:bodyPr/>
          <a:lstStyle/>
          <a:p>
            <a:r>
              <a:rPr lang="cs-CZ" sz="3000" smtClean="0"/>
              <a:t>odborná literatura</a:t>
            </a:r>
          </a:p>
          <a:p>
            <a:r>
              <a:rPr lang="cs-CZ" sz="3000" smtClean="0"/>
              <a:t>beletrie</a:t>
            </a:r>
          </a:p>
          <a:p>
            <a:endParaRPr lang="cs-CZ" sz="3000" smtClean="0"/>
          </a:p>
          <a:p>
            <a:r>
              <a:rPr lang="cs-CZ" sz="3000" b="1" smtClean="0">
                <a:solidFill>
                  <a:schemeClr val="accent2"/>
                </a:solidFill>
              </a:rPr>
              <a:t>Rozdíly???</a:t>
            </a:r>
          </a:p>
        </p:txBody>
      </p:sp>
      <p:pic>
        <p:nvPicPr>
          <p:cNvPr id="4618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125" y="2133600"/>
            <a:ext cx="2303463" cy="392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46182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46182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4"/>
          <p:cNvSpPr txBox="1">
            <a:spLocks noChangeArrowheads="1"/>
          </p:cNvSpPr>
          <p:nvPr/>
        </p:nvSpPr>
        <p:spPr bwMode="auto">
          <a:xfrm>
            <a:off x="684213" y="1879600"/>
            <a:ext cx="7775575" cy="1189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7200" b="1">
                <a:solidFill>
                  <a:srgbClr val="F4EE00"/>
                </a:solidFill>
              </a:rPr>
              <a:t>Typologie RT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473075"/>
            <a:ext cx="7777162" cy="508000"/>
          </a:xfrm>
        </p:spPr>
        <p:txBody>
          <a:bodyPr/>
          <a:lstStyle/>
          <a:p>
            <a:r>
              <a:rPr lang="cs-CZ" sz="3200" smtClean="0"/>
              <a:t>Extrakt =výtah (extract)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196975"/>
            <a:ext cx="7777162" cy="5472113"/>
          </a:xfrm>
        </p:spPr>
        <p:txBody>
          <a:bodyPr/>
          <a:lstStyle/>
          <a:p>
            <a:r>
              <a:rPr lang="cs-CZ" sz="3000" smtClean="0"/>
              <a:t>věty z dokumentu</a:t>
            </a:r>
          </a:p>
          <a:p>
            <a:r>
              <a:rPr lang="cs-CZ" sz="3000" smtClean="0"/>
              <a:t>nevznikají nové formulace</a:t>
            </a:r>
          </a:p>
          <a:p>
            <a:r>
              <a:rPr lang="cs-CZ" sz="3000" smtClean="0"/>
              <a:t>cíl: </a:t>
            </a:r>
            <a:r>
              <a:rPr lang="cs-CZ" sz="3000" smtClean="0">
                <a:solidFill>
                  <a:srgbClr val="008000"/>
                </a:solidFill>
              </a:rPr>
              <a:t>vystihnout obsah dokumentu</a:t>
            </a:r>
          </a:p>
          <a:p>
            <a:r>
              <a:rPr lang="cs-CZ" sz="3000" smtClean="0"/>
              <a:t>zásada neutrálnosti</a:t>
            </a:r>
          </a:p>
          <a:p>
            <a:pPr lvl="1"/>
            <a:r>
              <a:rPr lang="cs-CZ" sz="2400" smtClean="0"/>
              <a:t>nemá se manipulovat s obsahem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473075"/>
            <a:ext cx="7777162" cy="508000"/>
          </a:xfrm>
        </p:spPr>
        <p:txBody>
          <a:bodyPr/>
          <a:lstStyle/>
          <a:p>
            <a:r>
              <a:rPr lang="cs-CZ" sz="3200" smtClean="0"/>
              <a:t>Resumé (resume, summary)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196975"/>
            <a:ext cx="7777162" cy="5472113"/>
          </a:xfrm>
        </p:spPr>
        <p:txBody>
          <a:bodyPr/>
          <a:lstStyle/>
          <a:p>
            <a:r>
              <a:rPr lang="cs-CZ" sz="3000" smtClean="0"/>
              <a:t>shrnutí, souhrn</a:t>
            </a:r>
          </a:p>
          <a:p>
            <a:r>
              <a:rPr lang="cs-CZ" sz="3000" smtClean="0"/>
              <a:t>rekapitulace přečteného textu</a:t>
            </a:r>
          </a:p>
          <a:p>
            <a:pPr lvl="1"/>
            <a:r>
              <a:rPr lang="cs-CZ" sz="2400" smtClean="0"/>
              <a:t>nemá funkci signální a substituční</a:t>
            </a:r>
          </a:p>
          <a:p>
            <a:pPr lvl="1"/>
            <a:r>
              <a:rPr lang="cs-CZ" sz="2400" smtClean="0"/>
              <a:t>na konci dokumentu</a:t>
            </a:r>
          </a:p>
          <a:p>
            <a:pPr lvl="1"/>
            <a:r>
              <a:rPr lang="cs-CZ" sz="2400" smtClean="0"/>
              <a:t>shrnutí nejdůležitějších poznatů</a:t>
            </a:r>
          </a:p>
          <a:p>
            <a:pPr lvl="1"/>
            <a:r>
              <a:rPr lang="cs-CZ" sz="2400" smtClean="0"/>
              <a:t>pro ty, co už text četli (doplnění orientace, správné pochopení)</a:t>
            </a:r>
          </a:p>
          <a:p>
            <a:r>
              <a:rPr lang="cs-CZ" sz="3000" smtClean="0"/>
              <a:t>druhy</a:t>
            </a:r>
          </a:p>
          <a:p>
            <a:pPr lvl="1"/>
            <a:r>
              <a:rPr lang="cs-CZ" sz="2400" smtClean="0"/>
              <a:t>autorské</a:t>
            </a:r>
          </a:p>
          <a:p>
            <a:pPr lvl="1"/>
            <a:r>
              <a:rPr lang="cs-CZ" sz="2400" smtClean="0"/>
              <a:t>redakční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">
  <a:themeElements>
    <a:clrScheme name="template 13">
      <a:dk1>
        <a:srgbClr val="111111"/>
      </a:dk1>
      <a:lt1>
        <a:srgbClr val="FFFFFF"/>
      </a:lt1>
      <a:dk2>
        <a:srgbClr val="000000"/>
      </a:dk2>
      <a:lt2>
        <a:srgbClr val="990000"/>
      </a:lt2>
      <a:accent1>
        <a:srgbClr val="FF5050"/>
      </a:accent1>
      <a:accent2>
        <a:srgbClr val="CC0000"/>
      </a:accent2>
      <a:accent3>
        <a:srgbClr val="FFFFFF"/>
      </a:accent3>
      <a:accent4>
        <a:srgbClr val="0D0D0D"/>
      </a:accent4>
      <a:accent5>
        <a:srgbClr val="FFB3B3"/>
      </a:accent5>
      <a:accent6>
        <a:srgbClr val="B90000"/>
      </a:accent6>
      <a:hlink>
        <a:srgbClr val="006600"/>
      </a:hlink>
      <a:folHlink>
        <a:srgbClr val="969696"/>
      </a:folHlink>
    </a:clrScheme>
    <a:fontScheme name="template">
      <a:majorFont>
        <a:latin typeface="Tahoma"/>
        <a:ea typeface=""/>
        <a:cs typeface=""/>
      </a:majorFont>
      <a:minorFont>
        <a:latin typeface="Verdan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mplate 1">
        <a:dk1>
          <a:srgbClr val="111111"/>
        </a:dk1>
        <a:lt1>
          <a:srgbClr val="FFFFFF"/>
        </a:lt1>
        <a:dk2>
          <a:srgbClr val="000000"/>
        </a:dk2>
        <a:lt2>
          <a:srgbClr val="800000"/>
        </a:lt2>
        <a:accent1>
          <a:srgbClr val="CC0000"/>
        </a:accent1>
        <a:accent2>
          <a:srgbClr val="FFFF99"/>
        </a:accent2>
        <a:accent3>
          <a:srgbClr val="FFFFFF"/>
        </a:accent3>
        <a:accent4>
          <a:srgbClr val="0D0D0D"/>
        </a:accent4>
        <a:accent5>
          <a:srgbClr val="E2AAAA"/>
        </a:accent5>
        <a:accent6>
          <a:srgbClr val="E7E78A"/>
        </a:accent6>
        <a:hlink>
          <a:srgbClr val="B2B2B2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3">
        <a:dk1>
          <a:srgbClr val="4D4D4D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404040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111111"/>
        </a:dk1>
        <a:lt1>
          <a:srgbClr val="FFFFFF"/>
        </a:lt1>
        <a:dk2>
          <a:srgbClr val="000000"/>
        </a:dk2>
        <a:lt2>
          <a:srgbClr val="600000"/>
        </a:lt2>
        <a:accent1>
          <a:srgbClr val="B4000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D6AAAA"/>
        </a:accent5>
        <a:accent6>
          <a:srgbClr val="B90000"/>
        </a:accent6>
        <a:hlink>
          <a:srgbClr val="8219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4D4D4D"/>
        </a:dk1>
        <a:lt1>
          <a:srgbClr val="FFFFFF"/>
        </a:lt1>
        <a:dk2>
          <a:srgbClr val="000000"/>
        </a:dk2>
        <a:lt2>
          <a:srgbClr val="80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404040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4D4D4D"/>
        </a:dk1>
        <a:lt1>
          <a:srgbClr val="FFFFFF"/>
        </a:lt1>
        <a:dk2>
          <a:srgbClr val="000000"/>
        </a:dk2>
        <a:lt2>
          <a:srgbClr val="6C0501"/>
        </a:lt2>
        <a:accent1>
          <a:srgbClr val="7F0B02"/>
        </a:accent1>
        <a:accent2>
          <a:srgbClr val="B3250F"/>
        </a:accent2>
        <a:accent3>
          <a:srgbClr val="FFFFFF"/>
        </a:accent3>
        <a:accent4>
          <a:srgbClr val="404040"/>
        </a:accent4>
        <a:accent5>
          <a:srgbClr val="C0AAAA"/>
        </a:accent5>
        <a:accent6>
          <a:srgbClr val="A2200C"/>
        </a:accent6>
        <a:hlink>
          <a:srgbClr val="D9381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4D4D4D"/>
        </a:dk1>
        <a:lt1>
          <a:srgbClr val="FFFFFF"/>
        </a:lt1>
        <a:dk2>
          <a:srgbClr val="000000"/>
        </a:dk2>
        <a:lt2>
          <a:srgbClr val="850B02"/>
        </a:lt2>
        <a:accent1>
          <a:srgbClr val="E1401E"/>
        </a:accent1>
        <a:accent2>
          <a:srgbClr val="A0A0A0"/>
        </a:accent2>
        <a:accent3>
          <a:srgbClr val="FFFFFF"/>
        </a:accent3>
        <a:accent4>
          <a:srgbClr val="404040"/>
        </a:accent4>
        <a:accent5>
          <a:srgbClr val="EEAFAB"/>
        </a:accent5>
        <a:accent6>
          <a:srgbClr val="919191"/>
        </a:accent6>
        <a:hlink>
          <a:srgbClr val="D61F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8">
        <a:dk1>
          <a:srgbClr val="4D4D4D"/>
        </a:dk1>
        <a:lt1>
          <a:srgbClr val="FFFFFF"/>
        </a:lt1>
        <a:dk2>
          <a:srgbClr val="000000"/>
        </a:dk2>
        <a:lt2>
          <a:srgbClr val="7C0901"/>
        </a:lt2>
        <a:accent1>
          <a:srgbClr val="DD3A1A"/>
        </a:accent1>
        <a:accent2>
          <a:srgbClr val="3C3C3C"/>
        </a:accent2>
        <a:accent3>
          <a:srgbClr val="FFFFFF"/>
        </a:accent3>
        <a:accent4>
          <a:srgbClr val="404040"/>
        </a:accent4>
        <a:accent5>
          <a:srgbClr val="EBAEAB"/>
        </a:accent5>
        <a:accent6>
          <a:srgbClr val="353535"/>
        </a:accent6>
        <a:hlink>
          <a:srgbClr val="A2230E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9">
        <a:dk1>
          <a:srgbClr val="4D4D4D"/>
        </a:dk1>
        <a:lt1>
          <a:srgbClr val="FFFFFF"/>
        </a:lt1>
        <a:dk2>
          <a:srgbClr val="000000"/>
        </a:dk2>
        <a:lt2>
          <a:srgbClr val="640702"/>
        </a:lt2>
        <a:accent1>
          <a:srgbClr val="931409"/>
        </a:accent1>
        <a:accent2>
          <a:srgbClr val="CF2A12"/>
        </a:accent2>
        <a:accent3>
          <a:srgbClr val="FFFFFF"/>
        </a:accent3>
        <a:accent4>
          <a:srgbClr val="404040"/>
        </a:accent4>
        <a:accent5>
          <a:srgbClr val="C8AAAA"/>
        </a:accent5>
        <a:accent6>
          <a:srgbClr val="BB250F"/>
        </a:accent6>
        <a:hlink>
          <a:srgbClr val="010101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0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CC9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1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DCB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2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008E2C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3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006600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4236</TotalTime>
  <Words>1185</Words>
  <Application>Microsoft Office PowerPoint</Application>
  <PresentationFormat>Předvádění na obrazovce (4:3)</PresentationFormat>
  <Paragraphs>201</Paragraphs>
  <Slides>32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32</vt:i4>
      </vt:variant>
    </vt:vector>
  </HeadingPairs>
  <TitlesOfParts>
    <vt:vector size="37" baseType="lpstr">
      <vt:lpstr>Arial</vt:lpstr>
      <vt:lpstr>Tahoma</vt:lpstr>
      <vt:lpstr>Verdana</vt:lpstr>
      <vt:lpstr>Wingdings</vt:lpstr>
      <vt:lpstr>template</vt:lpstr>
      <vt:lpstr>Redukované texty aneb jak na anotace, abstrakt, extrakt, referát,…</vt:lpstr>
      <vt:lpstr>Redukovaný text - definice TDKIV</vt:lpstr>
      <vt:lpstr>Redukované texty</vt:lpstr>
      <vt:lpstr>Funkce RT</vt:lpstr>
      <vt:lpstr>Historie RT</vt:lpstr>
      <vt:lpstr>Dvě cesty RT</vt:lpstr>
      <vt:lpstr>Prezentace aplikace PowerPoint</vt:lpstr>
      <vt:lpstr>Extrakt =výtah (extract)</vt:lpstr>
      <vt:lpstr>Resumé (resume, summary)</vt:lpstr>
      <vt:lpstr>Abstrakt (abstract)</vt:lpstr>
      <vt:lpstr>Umístění abstraktu</vt:lpstr>
      <vt:lpstr>Abstrakt (abstract)</vt:lpstr>
      <vt:lpstr>Abstrakt (abstract)</vt:lpstr>
      <vt:lpstr>Abstrakt (abstract)</vt:lpstr>
      <vt:lpstr>Formální a stylistická úprava</vt:lpstr>
      <vt:lpstr>Formální a stylistická úprava</vt:lpstr>
      <vt:lpstr>Formální a stylistická úprava</vt:lpstr>
      <vt:lpstr>Anotace (annotation)</vt:lpstr>
      <vt:lpstr>Druhy anotace</vt:lpstr>
      <vt:lpstr>Další druhy RT</vt:lpstr>
      <vt:lpstr>Kdo tvoří nejlépe RT?</vt:lpstr>
      <vt:lpstr>Požadavky na tvůrce RT</vt:lpstr>
      <vt:lpstr>Prezentace aplikace PowerPoint</vt:lpstr>
      <vt:lpstr>Co ovlivňuje délku RT</vt:lpstr>
      <vt:lpstr>Proces tvorby</vt:lpstr>
      <vt:lpstr>Automatická RT</vt:lpstr>
      <vt:lpstr>Přístupy k ART</vt:lpstr>
      <vt:lpstr>Evaluace</vt:lpstr>
      <vt:lpstr>Druhy evaluace</vt:lpstr>
      <vt:lpstr>Problémy evaluace</vt:lpstr>
      <vt:lpstr>Zdroje</vt:lpstr>
      <vt:lpstr>Závěr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Martin Krčál</dc:creator>
  <cp:lastModifiedBy>Martin Krčál</cp:lastModifiedBy>
  <cp:revision>159</cp:revision>
  <cp:lastPrinted>2013-02-26T14:45:23Z</cp:lastPrinted>
  <dcterms:created xsi:type="dcterms:W3CDTF">2008-06-02T21:04:14Z</dcterms:created>
  <dcterms:modified xsi:type="dcterms:W3CDTF">2013-02-26T15:00:46Z</dcterms:modified>
</cp:coreProperties>
</file>