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414" r:id="rId2"/>
    <p:sldId id="494" r:id="rId3"/>
    <p:sldId id="470" r:id="rId4"/>
    <p:sldId id="495" r:id="rId5"/>
    <p:sldId id="481" r:id="rId6"/>
    <p:sldId id="496" r:id="rId7"/>
    <p:sldId id="497" r:id="rId8"/>
    <p:sldId id="498" r:id="rId9"/>
    <p:sldId id="501" r:id="rId10"/>
    <p:sldId id="502" r:id="rId11"/>
    <p:sldId id="499" r:id="rId12"/>
    <p:sldId id="511" r:id="rId13"/>
    <p:sldId id="512" r:id="rId14"/>
    <p:sldId id="513" r:id="rId15"/>
    <p:sldId id="514" r:id="rId16"/>
    <p:sldId id="483" r:id="rId17"/>
    <p:sldId id="482" r:id="rId18"/>
    <p:sldId id="491" r:id="rId19"/>
    <p:sldId id="484" r:id="rId20"/>
    <p:sldId id="485" r:id="rId21"/>
    <p:sldId id="486" r:id="rId22"/>
    <p:sldId id="504" r:id="rId23"/>
    <p:sldId id="509" r:id="rId24"/>
    <p:sldId id="500" r:id="rId25"/>
    <p:sldId id="506" r:id="rId26"/>
    <p:sldId id="505" r:id="rId27"/>
    <p:sldId id="507" r:id="rId28"/>
    <p:sldId id="489" r:id="rId29"/>
    <p:sldId id="503" r:id="rId30"/>
    <p:sldId id="508" r:id="rId31"/>
    <p:sldId id="472" r:id="rId32"/>
    <p:sldId id="473" r:id="rId33"/>
    <p:sldId id="474" r:id="rId34"/>
    <p:sldId id="516" r:id="rId35"/>
    <p:sldId id="475" r:id="rId36"/>
    <p:sldId id="517" r:id="rId37"/>
    <p:sldId id="518" r:id="rId38"/>
    <p:sldId id="442" r:id="rId39"/>
    <p:sldId id="258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>
        <p:scale>
          <a:sx n="100" d="100"/>
          <a:sy n="100" d="100"/>
        </p:scale>
        <p:origin x="-372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474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75222D-6C3F-4885-9BC6-5F2F64CCE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210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6A0DE4-6758-4C86-A1E4-E4D8E7DBA9E2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D04291-D8F6-4FA6-A2E9-F61399DC11C5}" type="slidenum">
              <a:rPr lang="ru-RU" sz="1200"/>
              <a:pPr algn="r"/>
              <a:t>2</a:t>
            </a:fld>
            <a:endParaRPr lang="ru-RU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67D1C0A-57B5-45D3-9E5D-890239BB3B1D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7A5E8F-6454-4877-9FE7-E35DA08882E1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67D1C0A-57B5-45D3-9E5D-890239BB3B1D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1D35C8-DF77-4C10-8AAF-6B6A436AB953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67D1C0A-57B5-45D3-9E5D-890239BB3B1D}" type="slidenum">
              <a:rPr lang="ru-RU" smtClean="0"/>
              <a:pPr/>
              <a:t>36</a:t>
            </a:fld>
            <a:endParaRPr lang="ru-RU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16290D-5D77-4A0C-8EBC-E96D2D8A0882}" type="slidenum">
              <a:rPr lang="ru-RU" smtClean="0"/>
              <a:pPr/>
              <a:t>39</a:t>
            </a:fld>
            <a:endParaRPr lang="ru-RU" smtClean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/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/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z3950/agency/" TargetMode="External"/><Relationship Id="rId2" Type="http://schemas.openxmlformats.org/officeDocument/2006/relationships/hyperlink" Target="http://www.openarchives.org/pm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librisgroup.com/category/MetaLibXServer" TargetMode="External"/><Relationship Id="rId5" Type="http://schemas.openxmlformats.org/officeDocument/2006/relationships/hyperlink" Target="http://www.loc.gov/standards/sru/specs/cql.html" TargetMode="External"/><Relationship Id="rId4" Type="http://schemas.openxmlformats.org/officeDocument/2006/relationships/hyperlink" Target="http://www.loc.gov/standards/sr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archiv.cz/generator/dc_generator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space.cz/instalacecr.html" TargetMode="External"/><Relationship Id="rId7" Type="http://schemas.openxmlformats.org/officeDocument/2006/relationships/hyperlink" Target="http://dspace.cz/" TargetMode="External"/><Relationship Id="rId2" Type="http://schemas.openxmlformats.org/officeDocument/2006/relationships/hyperlink" Target="http://dspac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ml.cz/" TargetMode="External"/><Relationship Id="rId5" Type="http://schemas.openxmlformats.org/officeDocument/2006/relationships/hyperlink" Target="http://dspace.k.utb.cz/" TargetMode="External"/><Relationship Id="rId4" Type="http://schemas.openxmlformats.org/officeDocument/2006/relationships/hyperlink" Target="http://dspace.vsb.cz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ltidata.cz/produkty/digitoo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fedora-common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emoprints.eprints.org/" TargetMode="External"/><Relationship Id="rId2" Type="http://schemas.openxmlformats.org/officeDocument/2006/relationships/hyperlink" Target="http://www.eprints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nstone.org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krameriu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gallica.bnf.fr/" TargetMode="External"/><Relationship Id="rId7" Type="http://schemas.openxmlformats.org/officeDocument/2006/relationships/hyperlink" Target="Thesis.cz" TargetMode="External"/><Relationship Id="rId2" Type="http://schemas.openxmlformats.org/officeDocument/2006/relationships/hyperlink" Target="http://www.europeana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nuscriptorium.cz/" TargetMode="External"/><Relationship Id="rId5" Type="http://schemas.openxmlformats.org/officeDocument/2006/relationships/hyperlink" Target="http://memory.loc.gov/ammem/index.html" TargetMode="External"/><Relationship Id="rId4" Type="http://schemas.openxmlformats.org/officeDocument/2006/relationships/hyperlink" Target="http://www.wdl.org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ubbooks.com/" TargetMode="External"/><Relationship Id="rId2" Type="http://schemas.openxmlformats.org/officeDocument/2006/relationships/hyperlink" Target="http://www.gutenberg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loowie.com" TargetMode="External"/><Relationship Id="rId5" Type="http://schemas.openxmlformats.org/officeDocument/2006/relationships/hyperlink" Target="http://www.kobobooks.com/" TargetMode="External"/><Relationship Id="rId4" Type="http://schemas.openxmlformats.org/officeDocument/2006/relationships/hyperlink" Target="http://manybooks.net/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.fss.muni.cz/aktuality.php?id=2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books.library.upenn.edu/archives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ravo.cz/top/clanky/navrh-novely-autorskeho-zakona-88828.html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ni.cz/research/projects/10284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lib.org/" TargetMode="External"/><Relationship Id="rId7" Type="http://schemas.openxmlformats.org/officeDocument/2006/relationships/hyperlink" Target="http://www.posam.cz/CLANEK/12647731569780/Skenovani_(digitalizace)_dokumentu.htm" TargetMode="External"/><Relationship Id="rId2" Type="http://schemas.openxmlformats.org/officeDocument/2006/relationships/hyperlink" Target="http://knihovna.nkp.cz/NKKR0404/040423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on.cz/sluzby/digitalizace-dokumentu" TargetMode="External"/><Relationship Id="rId5" Type="http://schemas.openxmlformats.org/officeDocument/2006/relationships/hyperlink" Target="http://www.nkp.cz/pages/page.php3?page=weba_digitalizace.htm" TargetMode="External"/><Relationship Id="rId4" Type="http://schemas.openxmlformats.org/officeDocument/2006/relationships/hyperlink" Target="http://kisk.phil.muni.cz/wiki/Digitalizace_dokument%C5%AF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i.org/tools.html" TargetMode="External"/><Relationship Id="rId2" Type="http://schemas.openxmlformats.org/officeDocument/2006/relationships/hyperlink" Target="http://www.doi.org/hb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rossref.org/guestquery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rdf/rdf_example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 dirty="0" smtClean="0">
                <a:solidFill>
                  <a:srgbClr val="FFFF00"/>
                </a:solidFill>
              </a:rPr>
              <a:t>Digitalizace</a:t>
            </a:r>
            <a:br>
              <a:rPr lang="cs-CZ" sz="5400" dirty="0" smtClean="0">
                <a:solidFill>
                  <a:srgbClr val="FFFF00"/>
                </a:solidFill>
              </a:rPr>
            </a:br>
            <a:r>
              <a:rPr lang="cs-CZ" sz="2800" dirty="0" smtClean="0"/>
              <a:t>úložiště, digitální knihovny, legislativa</a:t>
            </a:r>
            <a:endParaRPr lang="uk-UA" sz="2000" dirty="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 smtClean="0"/>
              <a:t>Martin Krčál</a:t>
            </a:r>
            <a:endParaRPr lang="uk-UA" sz="2400" smtClean="0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VIKBB42 Knihovnické procesy a služby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 dirty="0">
                <a:latin typeface="Tahoma" pitchFamily="34" charset="0"/>
              </a:rPr>
              <a:t>Brno</a:t>
            </a:r>
            <a:r>
              <a:rPr lang="cs-CZ" b="1">
                <a:latin typeface="Tahoma" pitchFamily="34" charset="0"/>
              </a:rPr>
              <a:t>, </a:t>
            </a:r>
            <a:r>
              <a:rPr lang="cs-CZ" b="1" smtClean="0">
                <a:latin typeface="Tahoma" pitchFamily="34" charset="0"/>
              </a:rPr>
              <a:t>17. </a:t>
            </a:r>
            <a:r>
              <a:rPr lang="cs-CZ" b="1" dirty="0">
                <a:latin typeface="Tahoma" pitchFamily="34" charset="0"/>
              </a:rPr>
              <a:t>dubna </a:t>
            </a:r>
            <a:r>
              <a:rPr lang="cs-CZ" b="1" dirty="0" smtClean="0">
                <a:latin typeface="Tahoma" pitchFamily="34" charset="0"/>
              </a:rPr>
              <a:t>2013</a:t>
            </a:r>
            <a:endParaRPr lang="cs-CZ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Přenosy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OAI-PMH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protokol pro sběr </a:t>
            </a:r>
            <a:r>
              <a:rPr lang="cs-CZ" dirty="0" err="1" smtClean="0"/>
              <a:t>metadat</a:t>
            </a:r>
            <a:r>
              <a:rPr lang="cs-CZ" dirty="0" smtClean="0"/>
              <a:t>, open </a:t>
            </a:r>
            <a:r>
              <a:rPr lang="cs-CZ" dirty="0" err="1" smtClean="0"/>
              <a:t>access</a:t>
            </a:r>
            <a:endParaRPr lang="cs-CZ" dirty="0" smtClean="0"/>
          </a:p>
          <a:p>
            <a:pPr lvl="1"/>
            <a:r>
              <a:rPr lang="cs-CZ" dirty="0" smtClean="0"/>
              <a:t>vlastníci dat – služby využívající data</a:t>
            </a:r>
          </a:p>
          <a:p>
            <a:r>
              <a:rPr lang="cs-CZ" dirty="0" smtClean="0">
                <a:hlinkClick r:id="rId3"/>
              </a:rPr>
              <a:t>Z39.50</a:t>
            </a:r>
            <a:endParaRPr lang="cs-CZ" dirty="0" smtClean="0"/>
          </a:p>
          <a:p>
            <a:pPr lvl="1"/>
            <a:r>
              <a:rPr lang="cs-CZ" dirty="0" smtClean="0"/>
              <a:t>klient-server protokol, knihovní systémy</a:t>
            </a:r>
            <a:endParaRPr lang="cs-CZ" dirty="0" smtClean="0">
              <a:hlinkClick r:id="rId4"/>
            </a:endParaRPr>
          </a:p>
          <a:p>
            <a:r>
              <a:rPr lang="cs-CZ" dirty="0" smtClean="0">
                <a:hlinkClick r:id="rId4"/>
              </a:rPr>
              <a:t>SRU</a:t>
            </a:r>
            <a:r>
              <a:rPr lang="cs-CZ" dirty="0" smtClean="0"/>
              <a:t> (</a:t>
            </a:r>
            <a:r>
              <a:rPr lang="cs-CZ" dirty="0" err="1" smtClean="0"/>
              <a:t>LoC</a:t>
            </a:r>
            <a:r>
              <a:rPr lang="cs-CZ" dirty="0" smtClean="0"/>
              <a:t>, zdarma) + </a:t>
            </a:r>
            <a:r>
              <a:rPr lang="cs-CZ" dirty="0" smtClean="0">
                <a:hlinkClick r:id="rId5"/>
              </a:rPr>
              <a:t>CQL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X-server</a:t>
            </a:r>
            <a:r>
              <a:rPr lang="cs-CZ" dirty="0" smtClean="0"/>
              <a:t> – </a:t>
            </a:r>
            <a:r>
              <a:rPr lang="cs-CZ" dirty="0" err="1" smtClean="0"/>
              <a:t>ExLibris</a:t>
            </a:r>
            <a:r>
              <a:rPr lang="cs-CZ" dirty="0" smtClean="0"/>
              <a:t> (</a:t>
            </a:r>
            <a:r>
              <a:rPr lang="cs-CZ" dirty="0" err="1" smtClean="0"/>
              <a:t>Metalib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721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Praktický úkol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Vytvořit </a:t>
            </a:r>
            <a:r>
              <a:rPr lang="cs-CZ" dirty="0" err="1" smtClean="0"/>
              <a:t>metadata</a:t>
            </a:r>
            <a:r>
              <a:rPr lang="cs-CZ" dirty="0" smtClean="0"/>
              <a:t> k vybrané webové stránce</a:t>
            </a:r>
          </a:p>
          <a:p>
            <a:pPr lvl="1"/>
            <a:r>
              <a:rPr lang="cs-CZ" dirty="0" smtClean="0"/>
              <a:t>vyberte si web knihovny nebo jiné instituce</a:t>
            </a:r>
          </a:p>
          <a:p>
            <a:pPr lvl="1"/>
            <a:r>
              <a:rPr lang="cs-CZ" dirty="0" smtClean="0"/>
              <a:t>vytvořte metadatový zápis v </a:t>
            </a:r>
            <a:r>
              <a:rPr lang="cs-CZ" dirty="0" err="1" smtClean="0">
                <a:hlinkClick r:id="rId2"/>
              </a:rPr>
              <a:t>DublinCore</a:t>
            </a: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Problémy DL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222614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Duplicity</a:t>
            </a:r>
          </a:p>
        </p:txBody>
      </p:sp>
      <p:sp>
        <p:nvSpPr>
          <p:cNvPr id="409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budování archivů z více zdrojů</a:t>
            </a:r>
          </a:p>
          <a:p>
            <a:r>
              <a:rPr lang="cs-CZ" smtClean="0"/>
              <a:t>kontrola na vstupu</a:t>
            </a:r>
          </a:p>
          <a:p>
            <a:r>
              <a:rPr lang="cs-CZ" smtClean="0"/>
              <a:t>který záznam je lepší???</a:t>
            </a:r>
          </a:p>
          <a:p>
            <a:pPr lvl="1"/>
            <a:r>
              <a:rPr lang="cs-CZ" smtClean="0"/>
              <a:t>novější, úplnější, kvalitní zdroje???</a:t>
            </a:r>
          </a:p>
          <a:p>
            <a:r>
              <a:rPr lang="cs-CZ" smtClean="0"/>
              <a:t>náročnost</a:t>
            </a:r>
          </a:p>
          <a:p>
            <a:r>
              <a:rPr lang="cs-CZ" smtClean="0"/>
              <a:t>není stoprocentní</a:t>
            </a:r>
          </a:p>
          <a:p>
            <a:pPr lvl="1"/>
            <a:r>
              <a:rPr lang="cs-CZ" smtClean="0"/>
              <a:t>slučování záznamů v Alephu</a:t>
            </a:r>
          </a:p>
        </p:txBody>
      </p:sp>
    </p:spTree>
    <p:extLst>
      <p:ext uri="{BB962C8B-B14F-4D97-AF65-F5344CB8AC3E}">
        <p14:creationId xmlns:p14="http://schemas.microsoft.com/office/powerpoint/2010/main" val="1332043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Uchovávání = důvěryhodné úložiště</a:t>
            </a:r>
          </a:p>
        </p:txBody>
      </p:sp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digitalizaci důležitý formát</a:t>
            </a:r>
          </a:p>
          <a:p>
            <a:pPr lvl="1"/>
            <a:r>
              <a:rPr lang="cs-CZ" smtClean="0"/>
              <a:t>stárnutí formátů</a:t>
            </a:r>
          </a:p>
          <a:p>
            <a:r>
              <a:rPr lang="cs-CZ" smtClean="0"/>
              <a:t>zajištění čitelnosti do budoucna</a:t>
            </a:r>
          </a:p>
          <a:p>
            <a:r>
              <a:rPr lang="cs-CZ" smtClean="0"/>
              <a:t>migrace a emulace dat</a:t>
            </a:r>
          </a:p>
          <a:p>
            <a:r>
              <a:rPr lang="cs-CZ" smtClean="0"/>
              <a:t>volba úložiště</a:t>
            </a:r>
          </a:p>
          <a:p>
            <a:pPr lvl="1"/>
            <a:r>
              <a:rPr lang="cs-CZ" smtClean="0"/>
              <a:t>HDD, CD, DVD, diskety, USB flash...</a:t>
            </a:r>
          </a:p>
          <a:p>
            <a:r>
              <a:rPr lang="cs-CZ" smtClean="0"/>
              <a:t>zálohování</a:t>
            </a:r>
          </a:p>
          <a:p>
            <a:pPr lvl="1"/>
            <a:r>
              <a:rPr lang="cs-CZ" smtClean="0"/>
              <a:t>více míst, pravidelnost</a:t>
            </a:r>
          </a:p>
          <a:p>
            <a:pPr lvl="1"/>
            <a:r>
              <a:rPr lang="cs-CZ" smtClean="0"/>
              <a:t>nástroje na obnovu dat</a:t>
            </a:r>
          </a:p>
          <a:p>
            <a:r>
              <a:rPr lang="cs-CZ" smtClean="0"/>
              <a:t>kontinuita, udržitelnost - instituce</a:t>
            </a:r>
          </a:p>
        </p:txBody>
      </p:sp>
    </p:spTree>
    <p:extLst>
      <p:ext uri="{BB962C8B-B14F-4D97-AF65-F5344CB8AC3E}">
        <p14:creationId xmlns:p14="http://schemas.microsoft.com/office/powerpoint/2010/main" val="2207509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Financování</a:t>
            </a:r>
          </a:p>
        </p:txBody>
      </p:sp>
      <p:sp>
        <p:nvSpPr>
          <p:cNvPr id="440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digitalizace je nákladná</a:t>
            </a:r>
          </a:p>
          <a:p>
            <a:pPr lvl="1"/>
            <a:r>
              <a:rPr lang="cs-CZ" smtClean="0"/>
              <a:t>technika</a:t>
            </a:r>
          </a:p>
          <a:p>
            <a:pPr lvl="1"/>
            <a:r>
              <a:rPr lang="cs-CZ" smtClean="0"/>
              <a:t>lidské zdroje</a:t>
            </a:r>
          </a:p>
          <a:p>
            <a:r>
              <a:rPr lang="cs-CZ" smtClean="0"/>
              <a:t>granty</a:t>
            </a:r>
          </a:p>
          <a:p>
            <a:pPr lvl="1"/>
            <a:r>
              <a:rPr lang="cs-CZ" smtClean="0"/>
              <a:t>FRVŠ, VISK, EU-fondy, Norské fondy</a:t>
            </a:r>
          </a:p>
          <a:p>
            <a:r>
              <a:rPr lang="cs-CZ" smtClean="0"/>
              <a:t>dary a sponzoring</a:t>
            </a:r>
          </a:p>
          <a:p>
            <a:pPr lvl="1"/>
            <a:r>
              <a:rPr lang="cs-CZ" smtClean="0"/>
              <a:t>velké firmy, konkrétní věci, vazba na sponzora</a:t>
            </a:r>
          </a:p>
          <a:p>
            <a:r>
              <a:rPr lang="cs-CZ" smtClean="0"/>
              <a:t>vlastní prostředky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205038"/>
            <a:ext cx="304165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2310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DL SW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DSpace</a:t>
            </a:r>
            <a:endParaRPr lang="cs-CZ" dirty="0" smtClean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open source SW pro DL</a:t>
            </a:r>
          </a:p>
          <a:p>
            <a:r>
              <a:rPr lang="cs-CZ" dirty="0" err="1" smtClean="0"/>
              <a:t>DSpace</a:t>
            </a:r>
            <a:r>
              <a:rPr lang="cs-CZ" dirty="0" smtClean="0"/>
              <a:t> </a:t>
            </a:r>
            <a:r>
              <a:rPr lang="cs-CZ" dirty="0" err="1" smtClean="0"/>
              <a:t>Federation</a:t>
            </a:r>
            <a:endParaRPr lang="cs-CZ" dirty="0" smtClean="0"/>
          </a:p>
          <a:p>
            <a:r>
              <a:rPr lang="cs-CZ" dirty="0" smtClean="0"/>
              <a:t>původně MIT a HP</a:t>
            </a:r>
          </a:p>
          <a:p>
            <a:r>
              <a:rPr lang="cs-CZ" dirty="0" smtClean="0"/>
              <a:t>česká lokalizace, silná komunita</a:t>
            </a:r>
          </a:p>
          <a:p>
            <a:r>
              <a:rPr lang="cs-CZ" dirty="0" smtClean="0">
                <a:hlinkClick r:id="rId3"/>
              </a:rPr>
              <a:t>instalace v ČR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>
                <a:hlinkClick r:id="rId4"/>
              </a:rPr>
              <a:t>VŠB-TUO</a:t>
            </a:r>
            <a:r>
              <a:rPr lang="cs-CZ" dirty="0" smtClean="0"/>
              <a:t>, </a:t>
            </a:r>
            <a:r>
              <a:rPr lang="cs-CZ" dirty="0" smtClean="0"/>
              <a:t>UP, AMU, </a:t>
            </a:r>
            <a:r>
              <a:rPr lang="cs-CZ" dirty="0" smtClean="0">
                <a:hlinkClick r:id="rId5"/>
              </a:rPr>
              <a:t>UTB</a:t>
            </a:r>
            <a:r>
              <a:rPr lang="cs-CZ" dirty="0" smtClean="0"/>
              <a:t>, MU – </a:t>
            </a:r>
            <a:r>
              <a:rPr lang="cs-CZ" dirty="0" smtClean="0">
                <a:hlinkClick r:id="rId6"/>
              </a:rPr>
              <a:t>DML</a:t>
            </a:r>
            <a:endParaRPr lang="cs-CZ" dirty="0" smtClean="0"/>
          </a:p>
          <a:p>
            <a:r>
              <a:rPr lang="cs-CZ" dirty="0" smtClean="0"/>
              <a:t>více </a:t>
            </a:r>
            <a:r>
              <a:rPr lang="cs-CZ" dirty="0" err="1" smtClean="0"/>
              <a:t>info</a:t>
            </a:r>
            <a:endParaRPr lang="cs-CZ" dirty="0" smtClean="0"/>
          </a:p>
          <a:p>
            <a:pPr lvl="1"/>
            <a:r>
              <a:rPr lang="cs-CZ" dirty="0" smtClean="0">
                <a:hlinkClick r:id="rId7"/>
              </a:rPr>
              <a:t>http://dspace.cz</a:t>
            </a:r>
            <a:endParaRPr lang="cs-CZ" dirty="0" smtClean="0"/>
          </a:p>
          <a:p>
            <a:pPr lvl="1"/>
            <a:r>
              <a:rPr lang="cs-CZ" dirty="0" smtClean="0">
                <a:hlinkClick r:id="rId2"/>
              </a:rPr>
              <a:t>http://dspace.org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DigiTool</a:t>
            </a:r>
            <a:endParaRPr lang="cs-CZ" sz="32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 smtClean="0"/>
              <a:t>komerční produkt ExLibris</a:t>
            </a:r>
          </a:p>
          <a:p>
            <a:r>
              <a:rPr lang="cs-CZ" smtClean="0"/>
              <a:t>provozován např. na UK nebo VUT</a:t>
            </a:r>
          </a:p>
          <a:p>
            <a:r>
              <a:rPr lang="cs-CZ" smtClean="0"/>
              <a:t>propojení s Alephem, Metalibem, SFX</a:t>
            </a:r>
          </a:p>
          <a:p>
            <a:r>
              <a:rPr lang="cs-CZ" smtClean="0"/>
              <a:t>podpora MARC21 a dalších standardů</a:t>
            </a:r>
          </a:p>
          <a:p>
            <a:r>
              <a:rPr lang="cs-CZ" smtClean="0"/>
              <a:t>využíván m.j. pro ukládání eVŠKP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Fedora</a:t>
            </a:r>
            <a:endParaRPr lang="cs-CZ" smtClean="0"/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Cornel</a:t>
            </a:r>
            <a:r>
              <a:rPr lang="cs-CZ" dirty="0" smtClean="0"/>
              <a:t> University</a:t>
            </a:r>
          </a:p>
          <a:p>
            <a:r>
              <a:rPr lang="cs-CZ" dirty="0" smtClean="0"/>
              <a:t>open source</a:t>
            </a:r>
          </a:p>
          <a:p>
            <a:r>
              <a:rPr lang="cs-CZ" dirty="0" smtClean="0"/>
              <a:t>podpora OAI-PMH, RDF</a:t>
            </a:r>
          </a:p>
          <a:p>
            <a:r>
              <a:rPr lang="cs-CZ" dirty="0" smtClean="0"/>
              <a:t>komplexní systém</a:t>
            </a:r>
          </a:p>
          <a:p>
            <a:r>
              <a:rPr lang="cs-CZ" dirty="0" smtClean="0"/>
              <a:t>modulární přístup</a:t>
            </a:r>
          </a:p>
          <a:p>
            <a:r>
              <a:rPr lang="cs-CZ" dirty="0" smtClean="0"/>
              <a:t>široké uplatnění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Digitální </a:t>
            </a:r>
            <a:r>
              <a:rPr lang="cs-CZ" sz="7200" dirty="0" smtClean="0">
                <a:solidFill>
                  <a:srgbClr val="FFFF00"/>
                </a:solidFill>
              </a:rPr>
              <a:t>knihovny</a:t>
            </a:r>
            <a:endParaRPr lang="uk-UA" sz="7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ePrints</a:t>
            </a:r>
            <a:endParaRPr lang="cs-CZ" smtClean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University </a:t>
            </a:r>
            <a:r>
              <a:rPr lang="cs-CZ" dirty="0" err="1" smtClean="0"/>
              <a:t>of</a:t>
            </a:r>
            <a:r>
              <a:rPr lang="cs-CZ" dirty="0" smtClean="0"/>
              <a:t> Southampton</a:t>
            </a:r>
          </a:p>
          <a:p>
            <a:r>
              <a:rPr lang="cs-CZ" dirty="0" smtClean="0"/>
              <a:t>open source</a:t>
            </a:r>
          </a:p>
          <a:p>
            <a:r>
              <a:rPr lang="cs-CZ" dirty="0" smtClean="0"/>
              <a:t>propojení se systémy instituce</a:t>
            </a:r>
          </a:p>
          <a:p>
            <a:r>
              <a:rPr lang="cs-CZ" dirty="0" smtClean="0"/>
              <a:t>nástroje pro vědce</a:t>
            </a:r>
          </a:p>
          <a:p>
            <a:r>
              <a:rPr lang="cs-CZ" dirty="0" smtClean="0">
                <a:hlinkClick r:id="rId3"/>
              </a:rPr>
              <a:t>demo</a:t>
            </a:r>
            <a:endParaRPr lang="cs-CZ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Greenstone</a:t>
            </a:r>
            <a:endParaRPr lang="cs-CZ" smtClean="0"/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University of Waikato (NZL)</a:t>
            </a:r>
          </a:p>
          <a:p>
            <a:r>
              <a:rPr lang="cs-CZ" smtClean="0"/>
              <a:t>spolupráce např. UNESCO</a:t>
            </a:r>
          </a:p>
          <a:p>
            <a:r>
              <a:rPr lang="cs-CZ" smtClean="0"/>
              <a:t>open source</a:t>
            </a:r>
          </a:p>
          <a:p>
            <a:r>
              <a:rPr lang="cs-CZ" smtClean="0"/>
              <a:t>jednoduchý systém</a:t>
            </a:r>
          </a:p>
          <a:p>
            <a:pPr lvl="1"/>
            <a:r>
              <a:rPr lang="cs-CZ" smtClean="0"/>
              <a:t>instalace, interface</a:t>
            </a:r>
          </a:p>
          <a:p>
            <a:r>
              <a:rPr lang="cs-CZ" smtClean="0"/>
              <a:t>podpora více jazyků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Kramerius</a:t>
            </a:r>
            <a:r>
              <a:rPr lang="cs-CZ" dirty="0" smtClean="0"/>
              <a:t> -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digitální knihovna</a:t>
            </a:r>
          </a:p>
          <a:p>
            <a:r>
              <a:rPr lang="cs-CZ" dirty="0" smtClean="0"/>
              <a:t>open-source, verze 4</a:t>
            </a:r>
          </a:p>
          <a:p>
            <a:r>
              <a:rPr lang="cs-CZ" dirty="0" smtClean="0"/>
              <a:t>založeno na systému Fedora</a:t>
            </a:r>
          </a:p>
          <a:p>
            <a:r>
              <a:rPr lang="cs-CZ" dirty="0" smtClean="0"/>
              <a:t>zpřístupňování lokálních fondů instituce</a:t>
            </a:r>
          </a:p>
          <a:p>
            <a:pPr lvl="1"/>
            <a:r>
              <a:rPr lang="cs-CZ" dirty="0" smtClean="0"/>
              <a:t>primárně pro knihy a periodika (články)</a:t>
            </a:r>
          </a:p>
          <a:p>
            <a:pPr lvl="1"/>
            <a:r>
              <a:rPr lang="cs-CZ" dirty="0" smtClean="0"/>
              <a:t>lze využít i pro mapy, hudebniny,...</a:t>
            </a:r>
          </a:p>
          <a:p>
            <a:r>
              <a:rPr lang="cs-CZ" dirty="0" smtClean="0"/>
              <a:t>vyvíjí KAV ČR, NKP, NTK, NLK, MZK + </a:t>
            </a:r>
            <a:r>
              <a:rPr lang="cs-CZ" dirty="0" err="1" smtClean="0"/>
              <a:t>Incad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085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Digitální knihovny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Europeana</a:t>
            </a:r>
            <a:r>
              <a:rPr lang="cs-CZ" dirty="0" smtClean="0">
                <a:latin typeface="Arial" charset="0"/>
              </a:rPr>
              <a:t> (Evropská komise)</a:t>
            </a:r>
          </a:p>
          <a:p>
            <a:r>
              <a:rPr lang="cs-CZ" dirty="0" err="1" smtClean="0">
                <a:latin typeface="Arial" charset="0"/>
                <a:hlinkClick r:id="rId3"/>
              </a:rPr>
              <a:t>Gallica</a:t>
            </a:r>
            <a:r>
              <a:rPr lang="cs-CZ" dirty="0" smtClean="0">
                <a:latin typeface="Arial" charset="0"/>
              </a:rPr>
              <a:t> (FRA)</a:t>
            </a:r>
          </a:p>
          <a:p>
            <a:r>
              <a:rPr lang="cs-CZ" dirty="0" err="1" smtClean="0">
                <a:hlinkClick r:id="rId4"/>
              </a:rPr>
              <a:t>World</a:t>
            </a:r>
            <a:r>
              <a:rPr lang="cs-CZ" dirty="0" smtClean="0">
                <a:hlinkClick r:id="rId4"/>
              </a:rPr>
              <a:t> Digital </a:t>
            </a:r>
            <a:r>
              <a:rPr lang="cs-CZ" dirty="0" err="1" smtClean="0">
                <a:hlinkClick r:id="rId4"/>
              </a:rPr>
              <a:t>Library</a:t>
            </a:r>
            <a:r>
              <a:rPr lang="cs-CZ" dirty="0" smtClean="0">
                <a:latin typeface="Arial" charset="0"/>
              </a:rPr>
              <a:t> (</a:t>
            </a:r>
            <a:r>
              <a:rPr lang="cs-CZ" dirty="0" err="1" smtClean="0">
                <a:latin typeface="Arial" charset="0"/>
              </a:rPr>
              <a:t>LoC+UNESCO</a:t>
            </a:r>
            <a:r>
              <a:rPr lang="cs-CZ" dirty="0" smtClean="0">
                <a:latin typeface="Arial" charset="0"/>
              </a:rPr>
              <a:t>)</a:t>
            </a:r>
          </a:p>
          <a:p>
            <a:r>
              <a:rPr lang="cs-CZ" dirty="0" err="1" smtClean="0">
                <a:latin typeface="Arial" charset="0"/>
                <a:hlinkClick r:id="rId5"/>
              </a:rPr>
              <a:t>American</a:t>
            </a:r>
            <a:r>
              <a:rPr lang="cs-CZ" dirty="0" smtClean="0">
                <a:latin typeface="Arial" charset="0"/>
                <a:hlinkClick r:id="rId5"/>
              </a:rPr>
              <a:t> </a:t>
            </a:r>
            <a:r>
              <a:rPr lang="cs-CZ" dirty="0" err="1" smtClean="0">
                <a:latin typeface="Arial" charset="0"/>
                <a:hlinkClick r:id="rId5"/>
              </a:rPr>
              <a:t>Memory</a:t>
            </a:r>
            <a:r>
              <a:rPr lang="cs-CZ" dirty="0" smtClean="0">
                <a:latin typeface="Arial" charset="0"/>
              </a:rPr>
              <a:t> (</a:t>
            </a:r>
            <a:r>
              <a:rPr lang="cs-CZ" dirty="0" err="1" smtClean="0">
                <a:latin typeface="Arial" charset="0"/>
              </a:rPr>
              <a:t>LoC</a:t>
            </a:r>
            <a:r>
              <a:rPr lang="cs-CZ" dirty="0" smtClean="0">
                <a:latin typeface="Arial" charset="0"/>
              </a:rPr>
              <a:t>)</a:t>
            </a:r>
          </a:p>
          <a:p>
            <a:r>
              <a:rPr lang="cs-CZ" dirty="0" err="1" smtClean="0">
                <a:hlinkClick r:id="rId6"/>
              </a:rPr>
              <a:t>Manuscriptorium</a:t>
            </a:r>
            <a:endParaRPr lang="cs-CZ" dirty="0" smtClean="0"/>
          </a:p>
          <a:p>
            <a:r>
              <a:rPr lang="cs-CZ" dirty="0" smtClean="0">
                <a:hlinkClick r:id="rId7" action="ppaction://hlinkfile"/>
              </a:rPr>
              <a:t>Thesis.cz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16565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Praktický úkol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 čem se liší</a:t>
            </a:r>
          </a:p>
          <a:p>
            <a:pPr lvl="1"/>
            <a:r>
              <a:rPr lang="cs-CZ" smtClean="0"/>
              <a:t>vyzkoušejte software v praxi</a:t>
            </a:r>
          </a:p>
          <a:p>
            <a:pPr lvl="1"/>
            <a:r>
              <a:rPr lang="cs-CZ" smtClean="0"/>
              <a:t>který z uvedených hodnotíte nejlépe</a:t>
            </a:r>
          </a:p>
          <a:p>
            <a:pPr lvl="1"/>
            <a:r>
              <a:rPr lang="cs-CZ" smtClean="0"/>
              <a:t>jaké funkce Vám u úložišť chybí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e-knihy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11010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Online e-knihy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/>
            <a:r>
              <a:rPr lang="cs-CZ" dirty="0" smtClean="0"/>
              <a:t>volně dostupné x komerční</a:t>
            </a:r>
          </a:p>
          <a:p>
            <a:pPr eaLnBrk="1" hangingPunct="1">
              <a:buFontTx/>
              <a:buNone/>
            </a:pPr>
            <a:endParaRPr lang="cs-CZ" sz="1600" dirty="0" smtClean="0"/>
          </a:p>
          <a:p>
            <a:pPr eaLnBrk="1" hangingPunct="1"/>
            <a:r>
              <a:rPr lang="cs-CZ" b="1" dirty="0" smtClean="0"/>
              <a:t>volně dostupné</a:t>
            </a:r>
            <a:endParaRPr lang="cs-CZ" dirty="0" smtClean="0"/>
          </a:p>
          <a:p>
            <a:pPr lvl="1" eaLnBrk="1" hangingPunct="1"/>
            <a:r>
              <a:rPr lang="cs-CZ" dirty="0" smtClean="0"/>
              <a:t>volně na internetu</a:t>
            </a:r>
          </a:p>
          <a:p>
            <a:pPr lvl="1" eaLnBrk="1" hangingPunct="1"/>
            <a:r>
              <a:rPr lang="cs-CZ" dirty="0" smtClean="0"/>
              <a:t>různá kvalita</a:t>
            </a:r>
          </a:p>
          <a:p>
            <a:pPr lvl="1" eaLnBrk="1" hangingPunct="1"/>
            <a:r>
              <a:rPr lang="cs-CZ" dirty="0" smtClean="0"/>
              <a:t>většinou jen volná díla</a:t>
            </a:r>
          </a:p>
          <a:p>
            <a:pPr lvl="1" eaLnBrk="1" hangingPunct="1"/>
            <a:r>
              <a:rPr lang="cs-CZ" dirty="0" err="1" smtClean="0"/>
              <a:t>OpenLibrary</a:t>
            </a:r>
            <a:r>
              <a:rPr lang="cs-CZ" dirty="0" smtClean="0"/>
              <a:t>, Google </a:t>
            </a:r>
            <a:r>
              <a:rPr lang="cs-CZ" dirty="0" err="1" smtClean="0"/>
              <a:t>Books</a:t>
            </a:r>
            <a:r>
              <a:rPr lang="cs-CZ" dirty="0" smtClean="0"/>
              <a:t>, </a:t>
            </a:r>
            <a:r>
              <a:rPr lang="cs-CZ" dirty="0" err="1" smtClean="0"/>
              <a:t>Hathi</a:t>
            </a:r>
            <a:r>
              <a:rPr lang="cs-CZ" dirty="0" smtClean="0"/>
              <a:t> Trust DL, </a:t>
            </a:r>
            <a:r>
              <a:rPr lang="cs-CZ" dirty="0" err="1" smtClean="0"/>
              <a:t>Gutenberg</a:t>
            </a:r>
            <a:r>
              <a:rPr lang="cs-CZ" dirty="0" smtClean="0"/>
              <a:t>,…</a:t>
            </a:r>
            <a:endParaRPr lang="cs-CZ" dirty="0" smtClean="0"/>
          </a:p>
          <a:p>
            <a:pPr lvl="1" eaLnBrk="1" hangingPunct="1"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2969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3324" y="5092337"/>
            <a:ext cx="1670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5805488"/>
            <a:ext cx="19431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5300663"/>
            <a:ext cx="1792287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0288" y="5734050"/>
            <a:ext cx="1381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67387" y="5835513"/>
            <a:ext cx="11525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31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Druhy EIZ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komerční</a:t>
            </a:r>
          </a:p>
          <a:p>
            <a:pPr lvl="1" eaLnBrk="1" hangingPunct="1"/>
            <a:r>
              <a:rPr lang="cs-CZ" smtClean="0"/>
              <a:t>databáze, digitální knihovny</a:t>
            </a:r>
          </a:p>
          <a:p>
            <a:pPr lvl="1" eaLnBrk="1" hangingPunct="1"/>
            <a:r>
              <a:rPr lang="cs-CZ" smtClean="0"/>
              <a:t>zprostředkovatelé, vydavatelé</a:t>
            </a:r>
          </a:p>
          <a:p>
            <a:pPr lvl="1" eaLnBrk="1" hangingPunct="1"/>
            <a:r>
              <a:rPr lang="cs-CZ" smtClean="0"/>
              <a:t>kvalitní, ověřené a aktuální informace</a:t>
            </a:r>
          </a:p>
          <a:p>
            <a:pPr lvl="1" eaLnBrk="1" hangingPunct="1"/>
            <a:r>
              <a:rPr lang="cs-CZ" smtClean="0"/>
              <a:t>plné texty</a:t>
            </a:r>
          </a:p>
          <a:p>
            <a:pPr lvl="1" eaLnBrk="1" hangingPunct="1"/>
            <a:r>
              <a:rPr lang="cs-CZ" smtClean="0"/>
              <a:t>přístup přes internetové rozhraní</a:t>
            </a:r>
          </a:p>
          <a:p>
            <a:pPr lvl="1" eaLnBrk="1" hangingPunct="1"/>
            <a:r>
              <a:rPr lang="cs-CZ" smtClean="0"/>
              <a:t>Placené</a:t>
            </a:r>
          </a:p>
          <a:p>
            <a:pPr lvl="1" eaLnBrk="1" hangingPunct="1"/>
            <a:r>
              <a:rPr lang="cs-CZ" smtClean="0"/>
              <a:t>předplatné vs. trvalý nákup</a:t>
            </a:r>
          </a:p>
        </p:txBody>
      </p:sp>
      <p:pic>
        <p:nvPicPr>
          <p:cNvPr id="3072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6021388"/>
            <a:ext cx="20193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5373688"/>
            <a:ext cx="18732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7900" y="6092825"/>
            <a:ext cx="180022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24525" y="5300663"/>
            <a:ext cx="198596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7450" y="5300663"/>
            <a:ext cx="1571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92950" y="6021388"/>
            <a:ext cx="185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35825" y="4724400"/>
            <a:ext cx="1743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65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 ke stažení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hlinkClick r:id="rId2"/>
              </a:rPr>
              <a:t>Projekt </a:t>
            </a:r>
            <a:r>
              <a:rPr lang="cs-CZ" dirty="0" err="1" smtClean="0">
                <a:latin typeface="Arial" charset="0"/>
                <a:hlinkClick r:id="rId2"/>
              </a:rPr>
              <a:t>Gutenberg</a:t>
            </a:r>
            <a:endParaRPr lang="cs-CZ" dirty="0" smtClean="0">
              <a:latin typeface="Arial" charset="0"/>
            </a:endParaRPr>
          </a:p>
          <a:p>
            <a:r>
              <a:rPr lang="cs-CZ" dirty="0" err="1" smtClean="0">
                <a:latin typeface="Arial" charset="0"/>
                <a:hlinkClick r:id="rId3"/>
              </a:rPr>
              <a:t>epubBooks</a:t>
            </a:r>
            <a:endParaRPr lang="cs-CZ" dirty="0" smtClean="0">
              <a:latin typeface="Arial" charset="0"/>
            </a:endParaRPr>
          </a:p>
          <a:p>
            <a:r>
              <a:rPr lang="cs-CZ" dirty="0" err="1" smtClean="0">
                <a:latin typeface="Arial" charset="0"/>
                <a:hlinkClick r:id="rId4"/>
              </a:rPr>
              <a:t>ManyBooks</a:t>
            </a:r>
            <a:endParaRPr lang="cs-CZ" dirty="0" smtClean="0">
              <a:latin typeface="Arial" charset="0"/>
            </a:endParaRPr>
          </a:p>
          <a:p>
            <a:r>
              <a:rPr lang="cs-CZ" dirty="0" err="1" smtClean="0">
                <a:latin typeface="Arial" charset="0"/>
                <a:hlinkClick r:id="rId5"/>
              </a:rPr>
              <a:t>KoboBooks</a:t>
            </a:r>
            <a:endParaRPr lang="cs-CZ" dirty="0" smtClean="0">
              <a:latin typeface="Arial" charset="0"/>
            </a:endParaRPr>
          </a:p>
          <a:p>
            <a:r>
              <a:rPr lang="cs-CZ" dirty="0" err="1" smtClean="0">
                <a:latin typeface="Arial" charset="0"/>
                <a:hlinkClick r:id="rId6" action="ppaction://hlinkfile"/>
              </a:rPr>
              <a:t>Floowie</a:t>
            </a:r>
            <a:endParaRPr lang="cs-CZ" dirty="0" smtClean="0">
              <a:latin typeface="Arial" charset="0"/>
            </a:endParaRPr>
          </a:p>
          <a:p>
            <a:r>
              <a:rPr lang="cs-CZ" dirty="0" smtClean="0">
                <a:latin typeface="Arial" charset="0"/>
              </a:rPr>
              <a:t>...</a:t>
            </a:r>
          </a:p>
          <a:p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</a:t>
            </a:r>
            <a:r>
              <a:rPr lang="cs-CZ" dirty="0" err="1" smtClean="0"/>
              <a:t>Reading</a:t>
            </a:r>
            <a:r>
              <a:rPr lang="cs-CZ" dirty="0" smtClean="0"/>
              <a:t> na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zakoupené české knihy</a:t>
            </a:r>
          </a:p>
          <a:p>
            <a:r>
              <a:rPr lang="cs-CZ" dirty="0" smtClean="0"/>
              <a:t>doživotně zdarma</a:t>
            </a:r>
          </a:p>
          <a:p>
            <a:r>
              <a:rPr lang="cs-CZ" dirty="0" smtClean="0"/>
              <a:t>model předplatného</a:t>
            </a:r>
          </a:p>
          <a:p>
            <a:r>
              <a:rPr lang="cs-CZ" dirty="0" smtClean="0">
                <a:hlinkClick r:id="rId2"/>
              </a:rPr>
              <a:t>tituly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30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Charakteristika DL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úložiště digitálních dokumentů</a:t>
            </a:r>
          </a:p>
          <a:p>
            <a:r>
              <a:rPr lang="cs-CZ" b="1" smtClean="0"/>
              <a:t>organizovaná</a:t>
            </a:r>
            <a:r>
              <a:rPr lang="cs-CZ" smtClean="0"/>
              <a:t> sbírka</a:t>
            </a:r>
          </a:p>
          <a:p>
            <a:r>
              <a:rPr lang="cs-CZ" smtClean="0"/>
              <a:t>dostupné po síti (ideálně)</a:t>
            </a:r>
          </a:p>
          <a:p>
            <a:r>
              <a:rPr lang="cs-CZ" smtClean="0"/>
              <a:t>služby</a:t>
            </a:r>
          </a:p>
          <a:p>
            <a:r>
              <a:rPr lang="cs-CZ" smtClean="0"/>
              <a:t>garance dlouhodobé/trvalé dostupnosti</a:t>
            </a:r>
          </a:p>
          <a:p>
            <a:r>
              <a:rPr lang="cs-CZ" smtClean="0"/>
              <a:t>důraz na kvalitu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Rozcestník e-knih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68760"/>
            <a:ext cx="7777162" cy="4824065"/>
          </a:xfrm>
        </p:spPr>
        <p:txBody>
          <a:bodyPr/>
          <a:lstStyle/>
          <a:p>
            <a:pPr algn="just" eaLnBrk="1" hangingPunct="1"/>
            <a:r>
              <a:rPr lang="cs-CZ" sz="2000" dirty="0" smtClean="0">
                <a:hlinkClick r:id="rId2"/>
              </a:rPr>
              <a:t>http</a:t>
            </a:r>
            <a:r>
              <a:rPr lang="cs-CZ" sz="2000" dirty="0" smtClean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onlinebooks.library.upenn.edu/archives.html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854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Legislativa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Digitalizace a AZ</a:t>
            </a:r>
          </a:p>
        </p:txBody>
      </p:sp>
      <p:sp>
        <p:nvSpPr>
          <p:cNvPr id="471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problém pro digitalizaci</a:t>
            </a:r>
          </a:p>
          <a:p>
            <a:r>
              <a:rPr lang="cs-CZ" smtClean="0"/>
              <a:t>užití díla se souhlasem autora</a:t>
            </a:r>
          </a:p>
          <a:p>
            <a:pPr lvl="1"/>
            <a:r>
              <a:rPr lang="cs-CZ" smtClean="0"/>
              <a:t>i souhlas se zveřejněním na internetu</a:t>
            </a:r>
          </a:p>
          <a:p>
            <a:r>
              <a:rPr lang="cs-CZ" smtClean="0"/>
              <a:t>volná díla</a:t>
            </a:r>
          </a:p>
          <a:p>
            <a:pPr lvl="1"/>
            <a:r>
              <a:rPr lang="cs-CZ" smtClean="0"/>
              <a:t>70 let po smrti posledního autora</a:t>
            </a:r>
          </a:p>
          <a:p>
            <a:r>
              <a:rPr lang="cs-CZ" smtClean="0"/>
              <a:t>volné užití díla</a:t>
            </a:r>
            <a:endParaRPr lang="cs-CZ" smtClean="0">
              <a:latin typeface="Arial" charset="0"/>
            </a:endParaRPr>
          </a:p>
          <a:p>
            <a:pPr lvl="1"/>
            <a:r>
              <a:rPr lang="cs-CZ" smtClean="0"/>
              <a:t>paměťové instituce (i knihovny)</a:t>
            </a:r>
          </a:p>
          <a:p>
            <a:pPr lvl="1"/>
            <a:r>
              <a:rPr lang="cs-CZ" smtClean="0"/>
              <a:t>vytvoření záložní kopie</a:t>
            </a:r>
          </a:p>
          <a:p>
            <a:pPr lvl="1"/>
            <a:r>
              <a:rPr lang="cs-CZ" smtClean="0"/>
              <a:t>konzervace a archivace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Digitalizace a AZ</a:t>
            </a:r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osiřelá díla</a:t>
            </a:r>
          </a:p>
          <a:p>
            <a:pPr lvl="1"/>
            <a:r>
              <a:rPr lang="cs-CZ" dirty="0" smtClean="0"/>
              <a:t>autor ani dědicové nejsou známi</a:t>
            </a:r>
          </a:p>
          <a:p>
            <a:pPr lvl="1"/>
            <a:r>
              <a:rPr lang="cs-CZ" dirty="0" smtClean="0"/>
              <a:t>kdo udělí souhlas???</a:t>
            </a:r>
          </a:p>
          <a:p>
            <a:pPr lvl="1"/>
            <a:r>
              <a:rPr lang="cs-CZ" dirty="0" smtClean="0"/>
              <a:t>současný AZ neřeší (novela </a:t>
            </a:r>
            <a:r>
              <a:rPr lang="cs-CZ" dirty="0" smtClean="0"/>
              <a:t>11/2013)</a:t>
            </a:r>
            <a:endParaRPr lang="cs-CZ" dirty="0" smtClean="0"/>
          </a:p>
          <a:p>
            <a:pPr lvl="1"/>
            <a:r>
              <a:rPr lang="cs-CZ" dirty="0" smtClean="0"/>
              <a:t>kolektivní správce nebo bezúplatná zákonná licence (knihovny)???</a:t>
            </a:r>
          </a:p>
          <a:p>
            <a:pPr lvl="1"/>
            <a:r>
              <a:rPr lang="cs-CZ" dirty="0" smtClean="0"/>
              <a:t>pokusy o vytvoření seznamů OD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digitalizace v knihovnách</a:t>
            </a:r>
          </a:p>
          <a:p>
            <a:pPr lvl="1"/>
            <a:r>
              <a:rPr lang="cs-CZ" dirty="0" smtClean="0"/>
              <a:t>sdílení </a:t>
            </a:r>
            <a:r>
              <a:rPr lang="cs-CZ" dirty="0" err="1" smtClean="0"/>
              <a:t>skenů</a:t>
            </a:r>
            <a:endParaRPr lang="cs-CZ" dirty="0" smtClean="0"/>
          </a:p>
          <a:p>
            <a:pPr lvl="1"/>
            <a:r>
              <a:rPr lang="cs-CZ" dirty="0" smtClean="0"/>
              <a:t>registrdigitalizace.cz</a:t>
            </a:r>
          </a:p>
          <a:p>
            <a:r>
              <a:rPr lang="cs-CZ" dirty="0" smtClean="0"/>
              <a:t>vyřeší půjčování???</a:t>
            </a:r>
          </a:p>
          <a:p>
            <a:r>
              <a:rPr lang="cs-CZ" dirty="0" smtClean="0"/>
              <a:t>vzdálený přístup???</a:t>
            </a:r>
          </a:p>
          <a:p>
            <a:r>
              <a:rPr lang="cs-CZ" dirty="0" smtClean="0"/>
              <a:t>paušály za tiskové rozmnoženiny???</a:t>
            </a:r>
          </a:p>
          <a:p>
            <a:r>
              <a:rPr lang="cs-CZ" dirty="0" smtClean="0"/>
              <a:t>poplatky také vydavatelům???</a:t>
            </a:r>
          </a:p>
          <a:p>
            <a:r>
              <a:rPr lang="cs-CZ" dirty="0" smtClean="0"/>
              <a:t>vydavatelská lobby!!!</a:t>
            </a:r>
          </a:p>
          <a:p>
            <a:r>
              <a:rPr lang="cs-CZ" dirty="0" smtClean="0">
                <a:hlinkClick r:id="rId2"/>
              </a:rPr>
              <a:t>článek na epravo.cz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15452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Dělat to jako Google???</a:t>
            </a:r>
            <a:endParaRPr lang="cs-CZ" dirty="0" smtClean="0"/>
          </a:p>
        </p:txBody>
      </p:sp>
      <p:sp>
        <p:nvSpPr>
          <p:cNvPr id="491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masová digitalizace – Google </a:t>
            </a:r>
            <a:r>
              <a:rPr lang="cs-CZ" dirty="0" err="1" smtClean="0"/>
              <a:t>Books</a:t>
            </a:r>
            <a:endParaRPr lang="cs-CZ" dirty="0" smtClean="0"/>
          </a:p>
          <a:p>
            <a:r>
              <a:rPr lang="cs-CZ" dirty="0" smtClean="0"/>
              <a:t>tlak na řešení problémů legislativa vs. digitalizace</a:t>
            </a:r>
          </a:p>
          <a:p>
            <a:r>
              <a:rPr lang="cs-CZ" dirty="0" smtClean="0"/>
              <a:t>dohody s </a:t>
            </a:r>
            <a:r>
              <a:rPr lang="cs-CZ" dirty="0" smtClean="0"/>
              <a:t>vydavateli</a:t>
            </a:r>
          </a:p>
          <a:p>
            <a:r>
              <a:rPr lang="cs-CZ" dirty="0" smtClean="0"/>
              <a:t>armáda právníků!!!</a:t>
            </a:r>
            <a:endParaRPr lang="cs-CZ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e-</a:t>
            </a:r>
            <a:r>
              <a:rPr lang="cs-CZ" sz="7200" dirty="0" err="1" smtClean="0">
                <a:solidFill>
                  <a:srgbClr val="FFFF00"/>
                </a:solidFill>
              </a:rPr>
              <a:t>prezenčka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15926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</a:t>
            </a:r>
            <a:r>
              <a:rPr lang="cs-CZ" dirty="0" err="1" smtClean="0"/>
              <a:t>prezenčka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služba MU</a:t>
            </a:r>
          </a:p>
          <a:p>
            <a:r>
              <a:rPr lang="cs-CZ" dirty="0" smtClean="0"/>
              <a:t>vytváření záloh knih knihovny</a:t>
            </a:r>
          </a:p>
          <a:p>
            <a:pPr lvl="1"/>
            <a:r>
              <a:rPr lang="cs-CZ" dirty="0" smtClean="0"/>
              <a:t>zpřístupňování v místě samém</a:t>
            </a:r>
          </a:p>
          <a:p>
            <a:pPr lvl="1"/>
            <a:r>
              <a:rPr lang="cs-CZ" dirty="0" smtClean="0"/>
              <a:t>terminálový přístup</a:t>
            </a:r>
          </a:p>
          <a:p>
            <a:pPr lvl="1"/>
            <a:r>
              <a:rPr lang="cs-CZ" dirty="0" smtClean="0"/>
              <a:t>nelze vzdálený přístup</a:t>
            </a:r>
          </a:p>
          <a:p>
            <a:pPr lvl="1"/>
            <a:r>
              <a:rPr lang="cs-CZ" dirty="0" smtClean="0"/>
              <a:t>nelze tisk</a:t>
            </a:r>
          </a:p>
          <a:p>
            <a:r>
              <a:rPr lang="cs-CZ" dirty="0" smtClean="0">
                <a:hlinkClick r:id="rId2"/>
              </a:rPr>
              <a:t>projekt FRVŠ</a:t>
            </a:r>
            <a:endParaRPr lang="cs-CZ" dirty="0" smtClean="0"/>
          </a:p>
          <a:p>
            <a:r>
              <a:rPr lang="cs-CZ" dirty="0" smtClean="0"/>
              <a:t>další pokusy: např. UK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4202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Literatura a zdroje</a:t>
            </a:r>
          </a:p>
        </p:txBody>
      </p:sp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>
                <a:latin typeface="Arial" charset="0"/>
              </a:rPr>
              <a:t>Bartošek, M. </a:t>
            </a:r>
            <a:r>
              <a:rPr lang="cs-CZ" sz="2000" smtClean="0">
                <a:latin typeface="Arial" charset="0"/>
                <a:hlinkClick r:id="rId2"/>
              </a:rPr>
              <a:t>Digitální knihovny: teorie a praxe</a:t>
            </a:r>
            <a:r>
              <a:rPr lang="cs-CZ" sz="2000" smtClean="0">
                <a:latin typeface="Arial" charset="0"/>
              </a:rPr>
              <a:t>.</a:t>
            </a:r>
          </a:p>
          <a:p>
            <a:pPr eaLnBrk="1" hangingPunct="1"/>
            <a:r>
              <a:rPr lang="cs-CZ" sz="2000" smtClean="0">
                <a:latin typeface="Arial" charset="0"/>
              </a:rPr>
              <a:t>Časopis </a:t>
            </a:r>
            <a:r>
              <a:rPr lang="cs-CZ" sz="2000" smtClean="0">
                <a:latin typeface="Arial" charset="0"/>
                <a:hlinkClick r:id="rId3"/>
              </a:rPr>
              <a:t>D-Lib.org</a:t>
            </a:r>
            <a:endParaRPr lang="cs-CZ" sz="2000" smtClean="0">
              <a:latin typeface="Arial" charset="0"/>
            </a:endParaRPr>
          </a:p>
          <a:p>
            <a:pPr eaLnBrk="1" hangingPunct="1"/>
            <a:r>
              <a:rPr lang="cs-CZ" sz="2000" smtClean="0">
                <a:latin typeface="Arial" charset="0"/>
                <a:hlinkClick r:id="rId4"/>
              </a:rPr>
              <a:t>Digitalizace dokumentů</a:t>
            </a:r>
            <a:r>
              <a:rPr lang="cs-CZ" sz="2000" smtClean="0">
                <a:latin typeface="Arial" charset="0"/>
              </a:rPr>
              <a:t> na KISKWiki.</a:t>
            </a:r>
          </a:p>
          <a:p>
            <a:pPr eaLnBrk="1" hangingPunct="1"/>
            <a:r>
              <a:rPr lang="cs-CZ" sz="2000" smtClean="0">
                <a:latin typeface="Arial" charset="0"/>
              </a:rPr>
              <a:t>NKP. </a:t>
            </a:r>
            <a:r>
              <a:rPr lang="cs-CZ" sz="2000" smtClean="0">
                <a:latin typeface="Arial" charset="0"/>
                <a:hlinkClick r:id="rId5"/>
              </a:rPr>
              <a:t>Digitalizace a digitální zpřístupnění dokumentů</a:t>
            </a:r>
            <a:r>
              <a:rPr lang="cs-CZ" sz="2000" smtClean="0">
                <a:latin typeface="Arial" charset="0"/>
              </a:rPr>
              <a:t>.</a:t>
            </a:r>
          </a:p>
          <a:p>
            <a:pPr eaLnBrk="1" hangingPunct="1"/>
            <a:r>
              <a:rPr lang="cs-CZ" sz="2000" smtClean="0">
                <a:latin typeface="Arial" charset="0"/>
              </a:rPr>
              <a:t>EXON. </a:t>
            </a:r>
            <a:r>
              <a:rPr lang="cs-CZ" sz="2000" smtClean="0">
                <a:latin typeface="Arial" charset="0"/>
                <a:hlinkClick r:id="rId6"/>
              </a:rPr>
              <a:t>Digitalizace dokumentů.</a:t>
            </a:r>
            <a:endParaRPr lang="cs-CZ" sz="2000" smtClean="0">
              <a:latin typeface="Arial" charset="0"/>
            </a:endParaRPr>
          </a:p>
          <a:p>
            <a:pPr eaLnBrk="1" hangingPunct="1"/>
            <a:r>
              <a:rPr lang="cs-CZ" sz="2000" smtClean="0">
                <a:latin typeface="Arial" charset="0"/>
              </a:rPr>
              <a:t>PosAM. </a:t>
            </a:r>
            <a:r>
              <a:rPr lang="cs-CZ" sz="2000" smtClean="0">
                <a:latin typeface="Arial" charset="0"/>
                <a:hlinkClick r:id="rId7"/>
              </a:rPr>
              <a:t>Skenováni (digitalizace) dokumentů</a:t>
            </a:r>
            <a:r>
              <a:rPr lang="cs-CZ" sz="2000" smtClean="0">
                <a:latin typeface="Arial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3200" smtClean="0"/>
              <a:t>Závěr</a:t>
            </a:r>
            <a:endParaRPr lang="en-US" sz="320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52228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2000" b="1">
                <a:latin typeface="Verdana" pitchFamily="34" charset="0"/>
              </a:rPr>
              <a:t>Martin Krčál</a:t>
            </a:r>
          </a:p>
          <a:p>
            <a:pPr algn="r"/>
            <a:r>
              <a:rPr lang="cs-CZ" sz="2000" b="1">
                <a:latin typeface="Verdana" pitchFamily="34" charset="0"/>
              </a:rPr>
              <a:t>krcal@fss.muni.cz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Vhodná volba DL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typ dokumentu</a:t>
            </a:r>
            <a:endParaRPr lang="cs-CZ" smtClean="0">
              <a:latin typeface="Arial" charset="0"/>
            </a:endParaRPr>
          </a:p>
          <a:p>
            <a:r>
              <a:rPr lang="cs-CZ" smtClean="0"/>
              <a:t>obor nebo téma</a:t>
            </a:r>
          </a:p>
          <a:p>
            <a:r>
              <a:rPr lang="cs-CZ" smtClean="0"/>
              <a:t>cílová skupina</a:t>
            </a:r>
          </a:p>
          <a:p>
            <a:r>
              <a:rPr lang="cs-CZ" smtClean="0"/>
              <a:t>přístupy k úložišti</a:t>
            </a:r>
          </a:p>
          <a:p>
            <a:r>
              <a:rPr lang="cs-CZ" smtClean="0"/>
              <a:t>možnosti zálohování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Budování DL - zdroj M. Bartošek</a:t>
            </a:r>
          </a:p>
        </p:txBody>
      </p:sp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1763713" y="2781300"/>
            <a:ext cx="6610350" cy="3541713"/>
            <a:chOff x="720" y="912"/>
            <a:chExt cx="4272" cy="3048"/>
          </a:xfrm>
        </p:grpSpPr>
        <p:sp>
          <p:nvSpPr>
            <p:cNvPr id="30728" name="Text Box 3"/>
            <p:cNvSpPr txBox="1">
              <a:spLocks noChangeArrowheads="1"/>
            </p:cNvSpPr>
            <p:nvPr/>
          </p:nvSpPr>
          <p:spPr bwMode="auto">
            <a:xfrm>
              <a:off x="1776" y="912"/>
              <a:ext cx="2112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>
                  <a:latin typeface="Times New Roman" pitchFamily="18" charset="0"/>
                </a:rPr>
                <a:t> </a:t>
              </a:r>
              <a:r>
                <a:rPr lang="cs-CZ" sz="1400" b="1">
                  <a:latin typeface="Times New Roman" pitchFamily="18" charset="0"/>
                </a:rPr>
                <a:t>obecný rámec a architektura DL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30729" name="Rectangle 4"/>
            <p:cNvSpPr>
              <a:spLocks noChangeArrowheads="1"/>
            </p:cNvSpPr>
            <p:nvPr/>
          </p:nvSpPr>
          <p:spPr bwMode="auto">
            <a:xfrm>
              <a:off x="720" y="1368"/>
              <a:ext cx="4272" cy="187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0" name="Rectangle 5"/>
            <p:cNvSpPr>
              <a:spLocks noChangeArrowheads="1"/>
            </p:cNvSpPr>
            <p:nvPr/>
          </p:nvSpPr>
          <p:spPr bwMode="auto">
            <a:xfrm>
              <a:off x="1036" y="2088"/>
              <a:ext cx="3640" cy="100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1" name="Text Box 6"/>
            <p:cNvSpPr txBox="1">
              <a:spLocks noChangeArrowheads="1"/>
            </p:cNvSpPr>
            <p:nvPr/>
          </p:nvSpPr>
          <p:spPr bwMode="auto">
            <a:xfrm>
              <a:off x="1036" y="1470"/>
              <a:ext cx="1424" cy="40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 b="1">
                  <a:latin typeface="Times New Roman" pitchFamily="18" charset="0"/>
                </a:rPr>
                <a:t>intelektuální vlastnictví </a:t>
              </a:r>
            </a:p>
            <a:p>
              <a:r>
                <a:rPr lang="en-US" sz="1400" b="1">
                  <a:latin typeface="Times New Roman" pitchFamily="18" charset="0"/>
                </a:rPr>
                <a:t>&amp;</a:t>
              </a:r>
              <a:r>
                <a:rPr lang="cs-CZ" sz="1400" b="1">
                  <a:latin typeface="Times New Roman" pitchFamily="18" charset="0"/>
                </a:rPr>
                <a:t> ekonomika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252" y="1469"/>
              <a:ext cx="1424" cy="4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cs-CZ" sz="1400" b="1" dirty="0">
                  <a:latin typeface="Times New Roman" pitchFamily="18" charset="0"/>
                </a:rPr>
                <a:t>vícejazyčný přístup k informacím</a:t>
              </a:r>
              <a:endParaRPr lang="cs-CZ" sz="1050" dirty="0">
                <a:latin typeface="Times New Roman" pitchFamily="18" charset="0"/>
              </a:endParaRPr>
            </a:p>
          </p:txBody>
        </p:sp>
        <p:sp>
          <p:nvSpPr>
            <p:cNvPr id="30733" name="Text Box 8"/>
            <p:cNvSpPr txBox="1">
              <a:spLocks noChangeArrowheads="1"/>
            </p:cNvSpPr>
            <p:nvPr/>
          </p:nvSpPr>
          <p:spPr bwMode="auto">
            <a:xfrm>
              <a:off x="1353" y="2232"/>
              <a:ext cx="1107" cy="21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>
                  <a:latin typeface="Times New Roman" pitchFamily="18" charset="0"/>
                </a:rPr>
                <a:t>      </a:t>
              </a:r>
              <a:r>
                <a:rPr lang="cs-CZ" sz="1400" b="1">
                  <a:latin typeface="Times New Roman" pitchFamily="18" charset="0"/>
                </a:rPr>
                <a:t>  metadata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30734" name="Text Box 9"/>
            <p:cNvSpPr txBox="1">
              <a:spLocks noChangeArrowheads="1"/>
            </p:cNvSpPr>
            <p:nvPr/>
          </p:nvSpPr>
          <p:spPr bwMode="auto">
            <a:xfrm>
              <a:off x="3252" y="2232"/>
              <a:ext cx="1028" cy="21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 b="1">
                  <a:latin typeface="Times New Roman" pitchFamily="18" charset="0"/>
                </a:rPr>
                <a:t> </a:t>
              </a:r>
              <a:r>
                <a:rPr lang="cs-CZ" sz="1400" b="1"/>
                <a:t>i</a:t>
              </a:r>
              <a:r>
                <a:rPr lang="cs-CZ" sz="1400" b="1">
                  <a:latin typeface="Times New Roman" pitchFamily="18" charset="0"/>
                </a:rPr>
                <a:t>nteroperabilita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30735" name="Text Box 10"/>
            <p:cNvSpPr txBox="1">
              <a:spLocks noChangeArrowheads="1"/>
            </p:cNvSpPr>
            <p:nvPr/>
          </p:nvSpPr>
          <p:spPr bwMode="auto">
            <a:xfrm>
              <a:off x="2064" y="2760"/>
              <a:ext cx="1662" cy="24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(</a:t>
              </a:r>
              <a:r>
                <a:rPr lang="cs-CZ" sz="1400" b="1">
                  <a:latin typeface="Times New Roman" pitchFamily="18" charset="0"/>
                </a:rPr>
                <a:t>globální</a:t>
              </a:r>
              <a:r>
                <a:rPr lang="en-US" sz="1400" b="1">
                  <a:latin typeface="Times New Roman" pitchFamily="18" charset="0"/>
                </a:rPr>
                <a:t>)</a:t>
              </a:r>
              <a:r>
                <a:rPr lang="cs-CZ" sz="1400" b="1">
                  <a:latin typeface="Times New Roman" pitchFamily="18" charset="0"/>
                </a:rPr>
                <a:t> vyhledávání</a:t>
              </a:r>
            </a:p>
          </p:txBody>
        </p:sp>
        <p:sp>
          <p:nvSpPr>
            <p:cNvPr id="30736" name="Line 11"/>
            <p:cNvSpPr>
              <a:spLocks noChangeShapeType="1"/>
            </p:cNvSpPr>
            <p:nvPr/>
          </p:nvSpPr>
          <p:spPr bwMode="auto">
            <a:xfrm>
              <a:off x="2856" y="1152"/>
              <a:ext cx="1" cy="21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7" name="Line 12"/>
            <p:cNvSpPr>
              <a:spLocks noChangeShapeType="1"/>
            </p:cNvSpPr>
            <p:nvPr/>
          </p:nvSpPr>
          <p:spPr bwMode="auto">
            <a:xfrm>
              <a:off x="1748" y="1872"/>
              <a:ext cx="1" cy="21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8" name="Line 13"/>
            <p:cNvSpPr>
              <a:spLocks noChangeShapeType="1"/>
            </p:cNvSpPr>
            <p:nvPr/>
          </p:nvSpPr>
          <p:spPr bwMode="auto">
            <a:xfrm>
              <a:off x="3884" y="1872"/>
              <a:ext cx="1" cy="21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9" name="Line 14"/>
            <p:cNvSpPr>
              <a:spLocks noChangeShapeType="1"/>
            </p:cNvSpPr>
            <p:nvPr/>
          </p:nvSpPr>
          <p:spPr bwMode="auto">
            <a:xfrm>
              <a:off x="2460" y="2376"/>
              <a:ext cx="792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40" name="Line 15"/>
            <p:cNvSpPr>
              <a:spLocks noChangeShapeType="1"/>
            </p:cNvSpPr>
            <p:nvPr/>
          </p:nvSpPr>
          <p:spPr bwMode="auto">
            <a:xfrm flipH="1">
              <a:off x="3312" y="2448"/>
              <a:ext cx="256" cy="3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41" name="Line 16"/>
            <p:cNvSpPr>
              <a:spLocks noChangeShapeType="1"/>
            </p:cNvSpPr>
            <p:nvPr/>
          </p:nvSpPr>
          <p:spPr bwMode="auto">
            <a:xfrm>
              <a:off x="2223" y="2448"/>
              <a:ext cx="321" cy="3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42" name="Text Box 17"/>
            <p:cNvSpPr txBox="1">
              <a:spLocks noChangeArrowheads="1"/>
            </p:cNvSpPr>
            <p:nvPr/>
          </p:nvSpPr>
          <p:spPr bwMode="auto">
            <a:xfrm>
              <a:off x="2065" y="3384"/>
              <a:ext cx="1819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>
                  <a:latin typeface="Times New Roman" pitchFamily="18" charset="0"/>
                </a:rPr>
                <a:t>   </a:t>
              </a:r>
              <a:r>
                <a:rPr lang="cs-CZ" sz="1400" b="1">
                  <a:latin typeface="Times New Roman" pitchFamily="18" charset="0"/>
                </a:rPr>
                <a:t>zobecněný model dokumenu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30743" name="Text Box 18"/>
            <p:cNvSpPr txBox="1">
              <a:spLocks noChangeArrowheads="1"/>
            </p:cNvSpPr>
            <p:nvPr/>
          </p:nvSpPr>
          <p:spPr bwMode="auto">
            <a:xfrm>
              <a:off x="1748" y="3720"/>
              <a:ext cx="2524" cy="2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000">
                  <a:latin typeface="Times New Roman" pitchFamily="18" charset="0"/>
                </a:rPr>
                <a:t> </a:t>
              </a:r>
              <a:r>
                <a:rPr lang="cs-CZ" sz="1400" b="1">
                  <a:latin typeface="Times New Roman" pitchFamily="18" charset="0"/>
                </a:rPr>
                <a:t>dlouhodobé uchovávání digitální informace</a:t>
              </a:r>
              <a:endParaRPr lang="cs-CZ" sz="1600">
                <a:latin typeface="Times New Roman" pitchFamily="18" charset="0"/>
              </a:endParaRPr>
            </a:p>
          </p:txBody>
        </p:sp>
        <p:sp>
          <p:nvSpPr>
            <p:cNvPr id="30744" name="Line 19"/>
            <p:cNvSpPr>
              <a:spLocks noChangeShapeType="1"/>
            </p:cNvSpPr>
            <p:nvPr/>
          </p:nvSpPr>
          <p:spPr bwMode="auto">
            <a:xfrm>
              <a:off x="2935" y="3240"/>
              <a:ext cx="1" cy="14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45" name="Line 20"/>
            <p:cNvSpPr>
              <a:spLocks noChangeShapeType="1"/>
            </p:cNvSpPr>
            <p:nvPr/>
          </p:nvSpPr>
          <p:spPr bwMode="auto">
            <a:xfrm>
              <a:off x="2935" y="3600"/>
              <a:ext cx="1" cy="14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0723" name="Group 22"/>
          <p:cNvGrpSpPr>
            <a:grpSpLocks/>
          </p:cNvGrpSpPr>
          <p:nvPr/>
        </p:nvGrpSpPr>
        <p:grpSpPr bwMode="auto">
          <a:xfrm>
            <a:off x="3348038" y="1557338"/>
            <a:ext cx="3671887" cy="592137"/>
            <a:chOff x="1680" y="192"/>
            <a:chExt cx="2373" cy="510"/>
          </a:xfrm>
        </p:grpSpPr>
        <p:sp>
          <p:nvSpPr>
            <p:cNvPr id="30724" name="Text Box 23"/>
            <p:cNvSpPr txBox="1">
              <a:spLocks noChangeArrowheads="1"/>
            </p:cNvSpPr>
            <p:nvPr/>
          </p:nvSpPr>
          <p:spPr bwMode="auto">
            <a:xfrm>
              <a:off x="1968" y="192"/>
              <a:ext cx="1741" cy="2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>
                  <a:latin typeface="Times New Roman" pitchFamily="18" charset="0"/>
                </a:rPr>
                <a:t> </a:t>
              </a:r>
              <a:r>
                <a:rPr lang="cs-CZ" sz="1400" b="1">
                  <a:latin typeface="Times New Roman" pitchFamily="18" charset="0"/>
                </a:rPr>
                <a:t>budování sbírek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30725" name="Text Box 24"/>
            <p:cNvSpPr txBox="1">
              <a:spLocks noChangeArrowheads="1"/>
            </p:cNvSpPr>
            <p:nvPr/>
          </p:nvSpPr>
          <p:spPr bwMode="auto">
            <a:xfrm>
              <a:off x="1680" y="431"/>
              <a:ext cx="768" cy="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400"/>
                <a:t>digitalizace</a:t>
              </a:r>
            </a:p>
          </p:txBody>
        </p:sp>
        <p:sp>
          <p:nvSpPr>
            <p:cNvPr id="30726" name="Text Box 25"/>
            <p:cNvSpPr txBox="1">
              <a:spLocks noChangeArrowheads="1"/>
            </p:cNvSpPr>
            <p:nvPr/>
          </p:nvSpPr>
          <p:spPr bwMode="auto">
            <a:xfrm>
              <a:off x="2448" y="431"/>
              <a:ext cx="768" cy="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400"/>
                <a:t>born digital</a:t>
              </a:r>
            </a:p>
          </p:txBody>
        </p:sp>
        <p:sp>
          <p:nvSpPr>
            <p:cNvPr id="30727" name="Text Box 26"/>
            <p:cNvSpPr txBox="1">
              <a:spLocks noChangeArrowheads="1"/>
            </p:cNvSpPr>
            <p:nvPr/>
          </p:nvSpPr>
          <p:spPr bwMode="auto">
            <a:xfrm>
              <a:off x="3216" y="431"/>
              <a:ext cx="837" cy="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400" dirty="0" err="1"/>
                <a:t>harvesting</a:t>
              </a:r>
              <a:endParaRPr lang="cs-CZ" sz="14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Identifikátory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nutnost jednoznačně identifikovat záznam</a:t>
            </a:r>
          </a:p>
          <a:p>
            <a:r>
              <a:rPr lang="cs-CZ" smtClean="0"/>
              <a:t>klasické identifikátory</a:t>
            </a:r>
          </a:p>
          <a:p>
            <a:pPr lvl="1"/>
            <a:r>
              <a:rPr lang="cs-CZ" smtClean="0"/>
              <a:t>ISBN, ISSN, ISMN,...</a:t>
            </a:r>
          </a:p>
          <a:p>
            <a:r>
              <a:rPr lang="cs-CZ" smtClean="0"/>
              <a:t>elektronické identifikátory</a:t>
            </a:r>
          </a:p>
          <a:p>
            <a:pPr lvl="1"/>
            <a:r>
              <a:rPr lang="cs-CZ" smtClean="0"/>
              <a:t>URN, PURL, handle, DOI,...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DOI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vznik v roce 1996</a:t>
            </a:r>
          </a:p>
          <a:p>
            <a:r>
              <a:rPr lang="cs-CZ" sz="2800" dirty="0" err="1" smtClean="0"/>
              <a:t>The</a:t>
            </a:r>
            <a:r>
              <a:rPr lang="cs-CZ" sz="2800" dirty="0" smtClean="0"/>
              <a:t> International DOI </a:t>
            </a:r>
            <a:r>
              <a:rPr lang="cs-CZ" sz="2800" dirty="0" err="1" smtClean="0"/>
              <a:t>Foundation</a:t>
            </a:r>
            <a:endParaRPr lang="cs-CZ" sz="2800" dirty="0" smtClean="0"/>
          </a:p>
          <a:p>
            <a:r>
              <a:rPr lang="cs-CZ" sz="2800" dirty="0" smtClean="0"/>
              <a:t>jednoznačná identifikace </a:t>
            </a:r>
            <a:r>
              <a:rPr lang="cs-CZ" sz="2800" dirty="0" smtClean="0"/>
              <a:t>el. </a:t>
            </a:r>
            <a:r>
              <a:rPr lang="cs-CZ" sz="2800" dirty="0" smtClean="0"/>
              <a:t>dokumentů</a:t>
            </a:r>
          </a:p>
          <a:p>
            <a:r>
              <a:rPr lang="cs-CZ" sz="2800" dirty="0" smtClean="0"/>
              <a:t>většina velkých vydavatelů EIZ</a:t>
            </a:r>
          </a:p>
          <a:p>
            <a:r>
              <a:rPr lang="cs-CZ" sz="2800" dirty="0" smtClean="0">
                <a:hlinkClick r:id="rId2"/>
              </a:rPr>
              <a:t>DOI </a:t>
            </a:r>
            <a:r>
              <a:rPr lang="cs-CZ" sz="2800" dirty="0" err="1" smtClean="0">
                <a:hlinkClick r:id="rId2"/>
              </a:rPr>
              <a:t>system</a:t>
            </a:r>
            <a:r>
              <a:rPr lang="cs-CZ" sz="2800" dirty="0" smtClean="0"/>
              <a:t> – manuál</a:t>
            </a:r>
          </a:p>
          <a:p>
            <a:r>
              <a:rPr lang="cs-CZ" sz="2800" dirty="0" smtClean="0"/>
              <a:t>služby</a:t>
            </a:r>
          </a:p>
          <a:p>
            <a:pPr lvl="1"/>
            <a:r>
              <a:rPr lang="cs-CZ" sz="2000" dirty="0" smtClean="0">
                <a:hlinkClick r:id="rId3"/>
              </a:rPr>
              <a:t>DOI </a:t>
            </a:r>
            <a:r>
              <a:rPr lang="cs-CZ" sz="2000" dirty="0" err="1" smtClean="0">
                <a:hlinkClick r:id="rId3"/>
              </a:rPr>
              <a:t>System</a:t>
            </a:r>
            <a:r>
              <a:rPr lang="cs-CZ" sz="2000" dirty="0" smtClean="0">
                <a:hlinkClick r:id="rId3"/>
              </a:rPr>
              <a:t> </a:t>
            </a:r>
            <a:r>
              <a:rPr lang="cs-CZ" sz="2000" dirty="0" err="1" smtClean="0">
                <a:hlinkClick r:id="rId3"/>
              </a:rPr>
              <a:t>Tools</a:t>
            </a:r>
            <a:endParaRPr lang="cs-CZ" sz="2000" dirty="0" smtClean="0"/>
          </a:p>
          <a:p>
            <a:pPr lvl="1"/>
            <a:r>
              <a:rPr lang="cs-CZ" sz="2000" dirty="0" err="1" smtClean="0">
                <a:hlinkClick r:id="rId4"/>
              </a:rPr>
              <a:t>CrossRef</a:t>
            </a:r>
            <a:endParaRPr lang="cs-CZ" sz="2000" dirty="0" smtClean="0"/>
          </a:p>
          <a:p>
            <a:r>
              <a:rPr lang="cs-CZ" sz="2800" dirty="0"/>
              <a:t>ukázka: </a:t>
            </a:r>
            <a:r>
              <a:rPr lang="cs-CZ" sz="2800" dirty="0" smtClean="0"/>
              <a:t>10.1016/j.jnca.2012.06.004</a:t>
            </a:r>
            <a:endParaRPr lang="cs-CZ" sz="2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Metadada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informace o digitálních objektech</a:t>
            </a:r>
          </a:p>
          <a:p>
            <a:r>
              <a:rPr lang="cs-CZ" dirty="0" smtClean="0"/>
              <a:t>dělení </a:t>
            </a:r>
            <a:r>
              <a:rPr lang="cs-CZ" dirty="0" err="1" smtClean="0"/>
              <a:t>metadat</a:t>
            </a:r>
            <a:endParaRPr lang="cs-CZ" dirty="0" smtClean="0"/>
          </a:p>
          <a:p>
            <a:pPr lvl="1"/>
            <a:r>
              <a:rPr lang="cs-CZ" dirty="0" smtClean="0"/>
              <a:t>popisná - popis, pro vyhledávání</a:t>
            </a:r>
          </a:p>
          <a:p>
            <a:pPr lvl="1"/>
            <a:r>
              <a:rPr lang="cs-CZ" dirty="0" smtClean="0"/>
              <a:t>strukturální - formát a struktura, pro správné zobrazení</a:t>
            </a:r>
          </a:p>
          <a:p>
            <a:pPr lvl="1"/>
            <a:r>
              <a:rPr lang="cs-CZ" dirty="0" smtClean="0"/>
              <a:t>administrativní - místo uložení, práva přístupu, archivace... </a:t>
            </a:r>
          </a:p>
          <a:p>
            <a:r>
              <a:rPr lang="cs-CZ" dirty="0" smtClean="0"/>
              <a:t>MARC formáty, Dublin </a:t>
            </a:r>
            <a:r>
              <a:rPr lang="cs-CZ" dirty="0" err="1" smtClean="0"/>
              <a:t>Core</a:t>
            </a:r>
            <a:endParaRPr lang="cs-CZ" dirty="0" smtClean="0"/>
          </a:p>
          <a:p>
            <a:r>
              <a:rPr lang="cs-CZ" dirty="0" smtClean="0"/>
              <a:t>schémata - XML, HTML (</a:t>
            </a:r>
            <a:r>
              <a:rPr lang="cs-CZ" dirty="0" err="1" smtClean="0"/>
              <a:t>metatagy</a:t>
            </a:r>
            <a:r>
              <a:rPr lang="cs-CZ" dirty="0" smtClean="0"/>
              <a:t>), </a:t>
            </a:r>
            <a:r>
              <a:rPr lang="cs-CZ" dirty="0" smtClean="0">
                <a:hlinkClick r:id="rId2"/>
              </a:rPr>
              <a:t>RDF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Interoperabilita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spolupráce různých systémů</a:t>
            </a:r>
          </a:p>
          <a:p>
            <a:pPr lvl="1"/>
            <a:r>
              <a:rPr lang="cs-CZ" dirty="0" smtClean="0"/>
              <a:t>nezáleží na OS, HW,...</a:t>
            </a:r>
          </a:p>
          <a:p>
            <a:pPr lvl="1"/>
            <a:r>
              <a:rPr lang="cs-CZ" dirty="0" smtClean="0"/>
              <a:t>výměna dat mezi systémy</a:t>
            </a:r>
          </a:p>
          <a:p>
            <a:r>
              <a:rPr lang="cs-CZ" dirty="0" smtClean="0"/>
              <a:t>definice silných standardů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627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4328</TotalTime>
  <Words>885</Words>
  <Application>Microsoft Office PowerPoint</Application>
  <PresentationFormat>Předvádění na obrazovce (4:3)</PresentationFormat>
  <Paragraphs>253</Paragraphs>
  <Slides>39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template</vt:lpstr>
      <vt:lpstr>Digitalizace úložiště, digitální knihovny, legislativa</vt:lpstr>
      <vt:lpstr>Digitální knihovny</vt:lpstr>
      <vt:lpstr>Charakteristika DL</vt:lpstr>
      <vt:lpstr>Vhodná volba DL</vt:lpstr>
      <vt:lpstr>Budování DL - zdroj M. Bartošek</vt:lpstr>
      <vt:lpstr>Identifikátory</vt:lpstr>
      <vt:lpstr>DOI</vt:lpstr>
      <vt:lpstr>Metadada</vt:lpstr>
      <vt:lpstr>Interoperabilita</vt:lpstr>
      <vt:lpstr>Přenosy dat</vt:lpstr>
      <vt:lpstr>Praktický úkol</vt:lpstr>
      <vt:lpstr>Problémy DL</vt:lpstr>
      <vt:lpstr>Duplicity</vt:lpstr>
      <vt:lpstr>Uchovávání = důvěryhodné úložiště</vt:lpstr>
      <vt:lpstr>Financování</vt:lpstr>
      <vt:lpstr>DL SW</vt:lpstr>
      <vt:lpstr>DSpace</vt:lpstr>
      <vt:lpstr>DigiTool</vt:lpstr>
      <vt:lpstr>Fedora</vt:lpstr>
      <vt:lpstr>ePrints</vt:lpstr>
      <vt:lpstr>Greenstone</vt:lpstr>
      <vt:lpstr>Kramerius - systém</vt:lpstr>
      <vt:lpstr>Digitální knihovny</vt:lpstr>
      <vt:lpstr>Praktický úkol</vt:lpstr>
      <vt:lpstr>e-knihy</vt:lpstr>
      <vt:lpstr>Online e-knihy</vt:lpstr>
      <vt:lpstr>Druhy EIZ</vt:lpstr>
      <vt:lpstr>e-knihy ke stažení</vt:lpstr>
      <vt:lpstr>e-Reading na MU</vt:lpstr>
      <vt:lpstr>Rozcestník e-knih</vt:lpstr>
      <vt:lpstr>Legislativa</vt:lpstr>
      <vt:lpstr>Digitalizace a AZ</vt:lpstr>
      <vt:lpstr>Digitalizace a AZ</vt:lpstr>
      <vt:lpstr>Novela AZ</vt:lpstr>
      <vt:lpstr>Dělat to jako Google???</vt:lpstr>
      <vt:lpstr>e-prezenčka</vt:lpstr>
      <vt:lpstr>e-prezenčka</vt:lpstr>
      <vt:lpstr>Literatura a zdroje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187</cp:revision>
  <dcterms:created xsi:type="dcterms:W3CDTF">2008-06-02T21:04:14Z</dcterms:created>
  <dcterms:modified xsi:type="dcterms:W3CDTF">2013-04-16T13:45:35Z</dcterms:modified>
</cp:coreProperties>
</file>