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4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7" r:id="rId36"/>
    <p:sldId id="298" r:id="rId37"/>
    <p:sldId id="290" r:id="rId38"/>
    <p:sldId id="291" r:id="rId39"/>
    <p:sldId id="292" r:id="rId40"/>
    <p:sldId id="301" r:id="rId41"/>
    <p:sldId id="293" r:id="rId42"/>
    <p:sldId id="294" r:id="rId43"/>
    <p:sldId id="295" r:id="rId44"/>
    <p:sldId id="296" r:id="rId45"/>
    <p:sldId id="300" r:id="rId46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3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F7E7E1C-CA95-4618-9049-3314A254044A}" type="datetimeFigureOut">
              <a:rPr lang="cs-CZ"/>
              <a:pPr>
                <a:defRPr/>
              </a:pPr>
              <a:t>8.4.2013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5458CC3-9DE8-4827-9C96-51C383B8BD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se zakulaceným příčným rohem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7B51BD66-EF84-4D26-80ED-B3656E766437}" type="datetimeFigureOut">
              <a:rPr lang="cs-CZ"/>
              <a:pPr>
                <a:defRPr/>
              </a:pPr>
              <a:t>8.4.2013</a:t>
            </a:fld>
            <a:endParaRPr lang="cs-CZ"/>
          </a:p>
        </p:txBody>
      </p:sp>
      <p:sp>
        <p:nvSpPr>
          <p:cNvPr id="6" name="Zástupný symbol pro číslo snímku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C9C0F54A-2C1A-48B4-8863-BC8458D350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93953-7E96-4D08-BD2F-648AF75E53DC}" type="datetimeFigureOut">
              <a:rPr lang="cs-CZ"/>
              <a:pPr>
                <a:defRPr/>
              </a:pPr>
              <a:t>8.4.2013</a:t>
            </a:fld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07ADC-0E7C-41E1-93CA-04A92951646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72DA0-DEF3-4204-BFB0-E7CC088A19DF}" type="datetimeFigureOut">
              <a:rPr lang="cs-CZ"/>
              <a:pPr>
                <a:defRPr/>
              </a:pPr>
              <a:t>8.4.2013</a:t>
            </a:fld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0C7A6-5AC9-4B7B-ABCF-15E7A22E97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3D2C35D-29E7-48F5-9996-17528C7C042C}" type="datetimeFigureOut">
              <a:rPr lang="cs-CZ"/>
              <a:pPr>
                <a:defRPr/>
              </a:pPr>
              <a:t>8.4.2013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1BFA273-E3A0-4A65-851E-AC275B3135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24E4DE0-A34C-442E-A199-38229DD26CEF}" type="datetimeFigureOut">
              <a:rPr lang="cs-CZ"/>
              <a:pPr>
                <a:defRPr/>
              </a:pPr>
              <a:t>8.4.2013</a:t>
            </a:fld>
            <a:endParaRPr lang="cs-CZ"/>
          </a:p>
        </p:txBody>
      </p:sp>
      <p:sp>
        <p:nvSpPr>
          <p:cNvPr id="6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02EFB8E3-1274-492B-8D68-4535438B86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7103AC0-888D-478F-8BA3-86F579317312}" type="datetimeFigureOut">
              <a:rPr lang="cs-CZ"/>
              <a:pPr>
                <a:defRPr/>
              </a:pPr>
              <a:t>8.4.2013</a:t>
            </a:fld>
            <a:endParaRPr lang="cs-CZ"/>
          </a:p>
        </p:txBody>
      </p:sp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347654-8BFD-4E7B-B36B-FC1DA0BB0A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9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7B3A6E4-2A4C-49D3-BD8D-6A9F6522A5A7}" type="datetimeFigureOut">
              <a:rPr lang="cs-CZ"/>
              <a:pPr>
                <a:defRPr/>
              </a:pPr>
              <a:t>8.4.2013</a:t>
            </a:fld>
            <a:endParaRPr lang="cs-CZ"/>
          </a:p>
        </p:txBody>
      </p:sp>
      <p:sp>
        <p:nvSpPr>
          <p:cNvPr id="10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455625E-A908-4DF3-9B9C-7DCB75FD43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FC9E023-5C08-40E6-8E3C-B4DDDB61E30C}" type="datetimeFigureOut">
              <a:rPr lang="cs-CZ"/>
              <a:pPr>
                <a:defRPr/>
              </a:pPr>
              <a:t>8.4.2013</a:t>
            </a:fld>
            <a:endParaRPr lang="cs-CZ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19BB86-088F-44EE-8BC2-D410977ABE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B6839-CE72-4CE8-B96B-288E1618BD2F}" type="datetimeFigureOut">
              <a:rPr lang="cs-CZ"/>
              <a:pPr>
                <a:defRPr/>
              </a:pPr>
              <a:t>8.4.2013</a:t>
            </a:fld>
            <a:endParaRPr lang="cs-CZ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4F905-ACBE-4085-914B-444EB2995A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datum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FD06A12-46D0-488E-8E1C-3BD79F6556BC}" type="datetimeFigureOut">
              <a:rPr lang="cs-CZ"/>
              <a:pPr>
                <a:defRPr/>
              </a:pPr>
              <a:t>8.4.2013</a:t>
            </a:fld>
            <a:endParaRPr lang="cs-CZ"/>
          </a:p>
        </p:txBody>
      </p:sp>
      <p:sp>
        <p:nvSpPr>
          <p:cNvPr id="7" name="Zástupný symbol pro číslo snímku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386C79C7-3044-4804-8397-55B3106CAD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Zástupný symbol pro zápatí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5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5230525E-4350-4018-8933-A0EFECF7B9C2}" type="datetimeFigureOut">
              <a:rPr lang="cs-CZ"/>
              <a:pPr>
                <a:defRPr/>
              </a:pPr>
              <a:t>8.4.2013</a:t>
            </a:fld>
            <a:endParaRPr lang="cs-CZ"/>
          </a:p>
        </p:txBody>
      </p:sp>
      <p:sp>
        <p:nvSpPr>
          <p:cNvPr id="6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6AE02509-20EC-4AFC-9916-DAE977E5C4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DEE3BEFB-6E7A-4E3D-9D9B-46CF20025471}" type="datetimeFigureOut">
              <a:rPr lang="cs-CZ"/>
              <a:pPr>
                <a:defRPr/>
              </a:pPr>
              <a:t>8.4.2013</a:t>
            </a:fld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A4E6D4BA-9C05-4689-8103-FF2FF0C8AC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033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11" r:id="rId7"/>
    <p:sldLayoutId id="2147483720" r:id="rId8"/>
    <p:sldLayoutId id="2147483721" r:id="rId9"/>
    <p:sldLayoutId id="2147483712" r:id="rId10"/>
    <p:sldLayoutId id="2147483713" r:id="rId11"/>
  </p:sldLayoutIdLst>
  <p:txStyles>
    <p:titleStyle>
      <a:lvl1pPr marL="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2pPr>
      <a:lvl3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3pPr>
      <a:lvl4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4pPr>
      <a:lvl5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5pPr>
      <a:lvl6pPr marL="5111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6pPr>
      <a:lvl7pPr marL="9683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7pPr>
      <a:lvl8pPr marL="14255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8pPr>
      <a:lvl9pPr marL="18827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P10409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969568"/>
            <a:ext cx="5184576" cy="3888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851648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Bezbariérové prostředí</a:t>
            </a:r>
            <a:endParaRPr lang="cs-CZ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10244" name="Podnadpis 2"/>
          <p:cNvSpPr>
            <a:spLocks noGrp="1"/>
          </p:cNvSpPr>
          <p:nvPr>
            <p:ph type="subTitle" idx="1"/>
          </p:nvPr>
        </p:nvSpPr>
        <p:spPr>
          <a:xfrm>
            <a:off x="900113" y="2636838"/>
            <a:ext cx="7854950" cy="17526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Osoby s omezením pohybu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1" descr="P10407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1" descr="P10306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 descr="P103065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1" descr="P103065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1" descr="P103065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" descr="P103065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 descr="P103065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1" descr="P103066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 descr="P10308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96975"/>
            <a:ext cx="3760788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Obrázek 2" descr="P103087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333375"/>
            <a:ext cx="4589462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Osoby pohybující se s pomocí mechanického či elektrického vozíku</a:t>
            </a:r>
            <a:endParaRPr lang="cs-CZ" sz="36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28675" name="Zástupný symbol pro obsah 6" descr="P10400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916113"/>
            <a:ext cx="6159500" cy="462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Legislativa v ČR - bezbariérovost</a:t>
            </a:r>
            <a:endParaRPr lang="cs-CZ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750" y="2205038"/>
            <a:ext cx="8229600" cy="4389437"/>
          </a:xfrm>
        </p:spPr>
        <p:txBody>
          <a:bodyPr/>
          <a:lstStyle/>
          <a:p>
            <a:pPr algn="just" eaLnBrk="1" hangingPunct="1">
              <a:buClr>
                <a:schemeClr val="tx1"/>
              </a:buClr>
              <a:buFont typeface="Wingdings" pitchFamily="2" charset="2"/>
              <a:buChar char="q"/>
            </a:pPr>
            <a:r>
              <a:rPr lang="cs-CZ" sz="1400" smtClean="0">
                <a:latin typeface="Arial" pitchFamily="34" charset="0"/>
                <a:cs typeface="Arial" pitchFamily="34" charset="0"/>
              </a:rPr>
              <a:t>vyhláška 83/1976 Sb., o obecně technických požadavcích na výstavbu - </a:t>
            </a:r>
            <a:r>
              <a:rPr lang="cs-CZ" sz="1400" i="1" smtClean="0">
                <a:latin typeface="Arial" pitchFamily="34" charset="0"/>
                <a:cs typeface="Arial" pitchFamily="34" charset="0"/>
              </a:rPr>
              <a:t>§3 </a:t>
            </a:r>
            <a:r>
              <a:rPr lang="cs-CZ" sz="1400" smtClean="0">
                <a:latin typeface="Arial" pitchFamily="34" charset="0"/>
                <a:cs typeface="Arial" pitchFamily="34" charset="0"/>
              </a:rPr>
              <a:t>… </a:t>
            </a:r>
            <a:r>
              <a:rPr lang="cs-CZ" sz="1400" i="1" smtClean="0">
                <a:latin typeface="Arial" pitchFamily="34" charset="0"/>
                <a:cs typeface="Arial" pitchFamily="34" charset="0"/>
              </a:rPr>
              <a:t>při navrhování  a provádění staveb se uplatňují … zejména požadavky na užívání staveb osobami se sníženou schopností pohybu.</a:t>
            </a:r>
          </a:p>
          <a:p>
            <a:pPr algn="just" eaLnBrk="1" hangingPunct="1">
              <a:buClr>
                <a:schemeClr val="tx1"/>
              </a:buClr>
              <a:buFont typeface="Wingdings 2" pitchFamily="18" charset="2"/>
              <a:buNone/>
            </a:pPr>
            <a:endParaRPr lang="cs-CZ" sz="1400" i="1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Clr>
                <a:schemeClr val="tx1"/>
              </a:buClr>
              <a:buFont typeface="Wingdings" pitchFamily="2" charset="2"/>
              <a:buChar char="q"/>
            </a:pPr>
            <a:r>
              <a:rPr lang="cs-CZ" sz="1400" smtClean="0">
                <a:latin typeface="Arial" pitchFamily="34" charset="0"/>
                <a:cs typeface="Arial" pitchFamily="34" charset="0"/>
              </a:rPr>
              <a:t>vyhláška 53/1985 Sb., samostatná zákonná norma jejímž jediným předmětem byla úprava podmínek při výstavbě pro tělesně postižené občany.</a:t>
            </a:r>
          </a:p>
          <a:p>
            <a:pPr algn="just" eaLnBrk="1" hangingPunct="1">
              <a:buClr>
                <a:schemeClr val="tx1"/>
              </a:buClr>
              <a:buFont typeface="Wingdings 2" pitchFamily="18" charset="2"/>
              <a:buNone/>
            </a:pPr>
            <a:endParaRPr lang="cs-CZ" sz="140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Clr>
                <a:schemeClr val="tx1"/>
              </a:buClr>
              <a:buFont typeface="Wingdings" pitchFamily="2" charset="2"/>
              <a:buChar char="q"/>
            </a:pPr>
            <a:r>
              <a:rPr lang="cs-CZ" sz="1600" smtClean="0">
                <a:latin typeface="Arial" pitchFamily="34" charset="0"/>
                <a:cs typeface="Arial" pitchFamily="34" charset="0"/>
              </a:rPr>
              <a:t>vyhláška</a:t>
            </a:r>
            <a:r>
              <a:rPr lang="cs-CZ" sz="1400" smtClean="0">
                <a:latin typeface="Arial" pitchFamily="34" charset="0"/>
                <a:cs typeface="Arial" pitchFamily="34" charset="0"/>
              </a:rPr>
              <a:t> 174/1994 Sb., stanovuje obecné technické požadavky zabezpečující užívání staveb osobami s omezenou schopností pohybu a orientace</a:t>
            </a:r>
          </a:p>
          <a:p>
            <a:pPr algn="just" eaLnBrk="1" hangingPunct="1">
              <a:buClr>
                <a:schemeClr val="tx1"/>
              </a:buClr>
              <a:buFont typeface="Wingdings 2" pitchFamily="18" charset="2"/>
              <a:buNone/>
            </a:pPr>
            <a:endParaRPr lang="cs-CZ" sz="140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Clr>
                <a:schemeClr val="tx1"/>
              </a:buClr>
              <a:buFont typeface="Wingdings" pitchFamily="2" charset="2"/>
              <a:buChar char="q"/>
            </a:pPr>
            <a:r>
              <a:rPr lang="cs-CZ" sz="1400" smtClean="0">
                <a:latin typeface="Arial" pitchFamily="34" charset="0"/>
                <a:cs typeface="Arial" pitchFamily="34" charset="0"/>
              </a:rPr>
              <a:t>vyhláška 369/2001 Sb., o obecných technických požadavcích užívání staveb osobami s omezenou schopností pohybu a orientace</a:t>
            </a:r>
          </a:p>
          <a:p>
            <a:pPr algn="just" eaLnBrk="1" hangingPunct="1">
              <a:buClr>
                <a:schemeClr val="tx1"/>
              </a:buClr>
              <a:buFont typeface="Wingdings 2" pitchFamily="18" charset="2"/>
              <a:buNone/>
            </a:pPr>
            <a:endParaRPr lang="cs-CZ" sz="140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Clr>
                <a:schemeClr val="tx1"/>
              </a:buClr>
              <a:buFont typeface="Wingdings" pitchFamily="2" charset="2"/>
              <a:buChar char="q"/>
            </a:pPr>
            <a:r>
              <a:rPr lang="cs-CZ" sz="1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vyhláška 398/2009 Sb., o obecných technických požadavcích zabezpečujících bezbariérové užívání staveb</a:t>
            </a:r>
          </a:p>
          <a:p>
            <a:pPr eaLnBrk="1" hangingPunct="1"/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90653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Mechanický vozík standardní</a:t>
            </a:r>
            <a:endParaRPr lang="cs-CZ" sz="32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5" name="Zástupný symbol pro obsah 4" descr="218_24_whd_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95738" y="2205038"/>
            <a:ext cx="3978275" cy="3978275"/>
          </a:xfrm>
        </p:spPr>
      </p:pic>
      <p:pic>
        <p:nvPicPr>
          <p:cNvPr id="6" name="Obrázek 5" descr="vozik_348-23_det_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844675"/>
            <a:ext cx="4437062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690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Aktivní vozík</a:t>
            </a:r>
            <a:endParaRPr lang="cs-CZ" sz="32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5" name="Zástupný symbol pro obsah 4" descr="125366198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40200" y="1916113"/>
            <a:ext cx="3978275" cy="3978275"/>
          </a:xfrm>
        </p:spPr>
      </p:pic>
      <p:pic>
        <p:nvPicPr>
          <p:cNvPr id="6" name="Obrázek 5" descr="76094435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773238"/>
            <a:ext cx="42481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2743200" cy="1690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Elektrický vozík</a:t>
            </a:r>
            <a:endParaRPr lang="cs-CZ" sz="32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5" name="Zástupný symbol pro obsah 4" descr="vipe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40200" y="1916113"/>
            <a:ext cx="3978275" cy="3978275"/>
          </a:xfrm>
        </p:spPr>
      </p:pic>
      <p:pic>
        <p:nvPicPr>
          <p:cNvPr id="6" name="Obrázek 5" descr="viper_sloz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1916113"/>
            <a:ext cx="4033838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24544" y="0"/>
            <a:ext cx="8229600" cy="1143000"/>
          </a:xfrm>
        </p:spPr>
        <p:txBody>
          <a:bodyPr/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Manipulační plocha</a:t>
            </a:r>
            <a:endParaRPr lang="cs-CZ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2771" name="Zástupný symbol pro obsah 4" descr="P10400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989138"/>
            <a:ext cx="2916238" cy="3887787"/>
          </a:xfrm>
        </p:spPr>
      </p:pic>
      <p:pic>
        <p:nvPicPr>
          <p:cNvPr id="3277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348038" y="1700213"/>
            <a:ext cx="2389187" cy="2881312"/>
          </a:xfrm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1500" y="3573463"/>
            <a:ext cx="2630488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588" y="260350"/>
            <a:ext cx="1731962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Zástupný symbol pro obsah 4" descr="P103098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1945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196975"/>
            <a:ext cx="3294062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2393950"/>
            <a:ext cx="3348037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4438" y="4581525"/>
            <a:ext cx="46704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84313"/>
            <a:ext cx="876776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836613"/>
            <a:ext cx="4176712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836613"/>
            <a:ext cx="4176713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1" descr="P103095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92150"/>
            <a:ext cx="42132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692150"/>
            <a:ext cx="4216400" cy="562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359024"/>
          </a:xfrm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cs-CZ" sz="44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Osoby s omezenou schopností pohybu nebo orientace</a:t>
            </a:r>
            <a:endParaRPr lang="cs-CZ" sz="44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2060575"/>
            <a:ext cx="8229600" cy="4389438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cs-CZ" sz="1400" smtClean="0">
                <a:latin typeface="Arial" pitchFamily="34" charset="0"/>
                <a:cs typeface="Arial" pitchFamily="34" charset="0"/>
              </a:rPr>
              <a:t>osoba s omezením pohybu - využívající pro svůj pohyb kompenzační pomůcku, mechanický nebo elektrický vozík, berle</a:t>
            </a:r>
          </a:p>
          <a:p>
            <a:pPr eaLnBrk="1" hangingPunct="1">
              <a:buFont typeface="Wingdings" pitchFamily="2" charset="2"/>
              <a:buChar char="q"/>
            </a:pPr>
            <a:endParaRPr lang="cs-CZ" sz="14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cs-CZ" sz="1400" smtClean="0">
                <a:latin typeface="Arial" pitchFamily="34" charset="0"/>
                <a:cs typeface="Arial" pitchFamily="34" charset="0"/>
              </a:rPr>
              <a:t>osoba s omezením zraku – zcela nevidomá nebo částečné zrakové postižení</a:t>
            </a:r>
          </a:p>
          <a:p>
            <a:pPr eaLnBrk="1" hangingPunct="1">
              <a:buFont typeface="Wingdings" pitchFamily="2" charset="2"/>
              <a:buChar char="q"/>
            </a:pPr>
            <a:endParaRPr lang="cs-CZ" sz="14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cs-CZ" sz="1400" smtClean="0">
                <a:latin typeface="Arial" pitchFamily="34" charset="0"/>
                <a:cs typeface="Arial" pitchFamily="34" charset="0"/>
              </a:rPr>
              <a:t>osoba s omezením sluchu – zcela hluchá nebo částečné sluchové postižení</a:t>
            </a:r>
          </a:p>
          <a:p>
            <a:pPr eaLnBrk="1" hangingPunct="1">
              <a:buFont typeface="Wingdings" pitchFamily="2" charset="2"/>
              <a:buChar char="q"/>
            </a:pPr>
            <a:endParaRPr lang="cs-CZ" sz="14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cs-CZ" sz="1400" smtClean="0">
                <a:latin typeface="Arial" pitchFamily="34" charset="0"/>
                <a:cs typeface="Arial" pitchFamily="34" charset="0"/>
              </a:rPr>
              <a:t>osoba s mentálním postižením</a:t>
            </a:r>
          </a:p>
          <a:p>
            <a:pPr eaLnBrk="1" hangingPunct="1">
              <a:buFont typeface="Wingdings" pitchFamily="2" charset="2"/>
              <a:buChar char="q"/>
            </a:pPr>
            <a:endParaRPr lang="cs-CZ" sz="14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cs-CZ" sz="1400" smtClean="0">
                <a:latin typeface="Arial" pitchFamily="34" charset="0"/>
                <a:cs typeface="Arial" pitchFamily="34" charset="0"/>
              </a:rPr>
              <a:t>osoba pokročilého věku</a:t>
            </a:r>
          </a:p>
          <a:p>
            <a:pPr eaLnBrk="1" hangingPunct="1">
              <a:buFont typeface="Wingdings" pitchFamily="2" charset="2"/>
              <a:buChar char="q"/>
            </a:pPr>
            <a:endParaRPr lang="cs-CZ" sz="14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cs-CZ" sz="1400" smtClean="0">
                <a:latin typeface="Arial" pitchFamily="34" charset="0"/>
                <a:cs typeface="Arial" pitchFamily="34" charset="0"/>
              </a:rPr>
              <a:t>těhotná žena</a:t>
            </a:r>
          </a:p>
          <a:p>
            <a:pPr eaLnBrk="1" hangingPunct="1">
              <a:buFont typeface="Wingdings" pitchFamily="2" charset="2"/>
              <a:buChar char="q"/>
            </a:pPr>
            <a:endParaRPr lang="cs-CZ" sz="14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cs-CZ" sz="1400" smtClean="0">
                <a:latin typeface="Arial" pitchFamily="34" charset="0"/>
                <a:cs typeface="Arial" pitchFamily="34" charset="0"/>
              </a:rPr>
              <a:t>osoba doprovázející dítě v kočárku nebo dítě do tří let</a:t>
            </a:r>
          </a:p>
          <a:p>
            <a:pPr eaLnBrk="1" hangingPunct="1">
              <a:buFont typeface="Wingdings" pitchFamily="2" charset="2"/>
              <a:buChar char="q"/>
            </a:pPr>
            <a:endParaRPr lang="cs-CZ" sz="14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cs-CZ" sz="1400" smtClean="0">
                <a:latin typeface="Arial" pitchFamily="34" charset="0"/>
                <a:cs typeface="Arial" pitchFamily="34" charset="0"/>
              </a:rPr>
              <a:t>osoba s kombinovaným postižením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cs-CZ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Dosahové</a:t>
            </a:r>
            <a:r>
              <a:rPr lang="cs-CZ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vzdálenosti</a:t>
            </a:r>
            <a:endParaRPr lang="cs-CZ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997200"/>
            <a:ext cx="296227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Zástupný symbol pro obsah 4" descr="P103099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989138"/>
            <a:ext cx="351155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1196975"/>
            <a:ext cx="214471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76250"/>
            <a:ext cx="448310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981075"/>
            <a:ext cx="372586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2" descr="P10508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20000">
            <a:off x="323850" y="476250"/>
            <a:ext cx="302418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knih_knihy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916832"/>
            <a:ext cx="5922235" cy="4441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188913"/>
            <a:ext cx="7380288" cy="358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825" y="3357563"/>
            <a:ext cx="3227388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8888" y="3716338"/>
            <a:ext cx="239077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rázek 1" descr="0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ázek 1" descr="03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908050"/>
            <a:ext cx="670401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4221163"/>
            <a:ext cx="3983037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20000">
            <a:off x="4932363" y="4149725"/>
            <a:ext cx="3730625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ek 1" descr="0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rázek 3" descr="P10309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0350"/>
            <a:ext cx="408305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Obrázek 5" descr="09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052513"/>
            <a:ext cx="41910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1143000"/>
          </a:xfrm>
        </p:spPr>
        <p:txBody>
          <a:bodyPr>
            <a:normAutofit fontScale="90000"/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cs-CZ" sz="44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Stavby pro které je vyhláška závazná</a:t>
            </a:r>
            <a:endParaRPr lang="cs-CZ" sz="44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5600" dirty="0" smtClean="0">
                <a:latin typeface="Arial" pitchFamily="34" charset="0"/>
                <a:cs typeface="Arial" pitchFamily="34" charset="0"/>
              </a:rPr>
              <a:t>pozemní komunikace a veřejné prostranství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endParaRPr lang="cs-CZ" sz="5600" dirty="0" smtClean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5600" dirty="0" smtClean="0">
                <a:latin typeface="Arial" pitchFamily="34" charset="0"/>
                <a:cs typeface="Arial" pitchFamily="34" charset="0"/>
              </a:rPr>
              <a:t>občanské vybavení v částech určených pro užívání veřejností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cs-CZ" sz="4500" dirty="0" smtClean="0">
              <a:latin typeface="Arial" pitchFamily="34" charset="0"/>
              <a:cs typeface="Arial" pitchFamily="34" charset="0"/>
            </a:endParaRP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cs-CZ" sz="4800" dirty="0" smtClean="0">
                <a:latin typeface="Arial" pitchFamily="34" charset="0"/>
                <a:cs typeface="Arial" pitchFamily="34" charset="0"/>
              </a:rPr>
              <a:t>stavba pro veřejnou správu, soudy, státní zastupitelství, policii, obviněné a odsouzené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cs-CZ" sz="4800" dirty="0" smtClean="0">
                <a:latin typeface="Arial" pitchFamily="34" charset="0"/>
                <a:cs typeface="Arial" pitchFamily="34" charset="0"/>
              </a:rPr>
              <a:t>stavba pro sdělovací prostředky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cs-CZ" sz="4800" dirty="0" smtClean="0">
                <a:latin typeface="Arial" pitchFamily="34" charset="0"/>
                <a:cs typeface="Arial" pitchFamily="34" charset="0"/>
              </a:rPr>
              <a:t>stavba pro obchod a služby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cs-CZ" sz="4800" dirty="0" smtClean="0">
                <a:latin typeface="Arial" pitchFamily="34" charset="0"/>
                <a:cs typeface="Arial" pitchFamily="34" charset="0"/>
              </a:rPr>
              <a:t>stavba pro ochranu obyvatelstva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cs-CZ" sz="4800" dirty="0" smtClean="0">
                <a:latin typeface="Arial" pitchFamily="34" charset="0"/>
                <a:cs typeface="Arial" pitchFamily="34" charset="0"/>
              </a:rPr>
              <a:t>stavba pro sport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cs-CZ" sz="4800" dirty="0" smtClean="0">
                <a:latin typeface="Arial" pitchFamily="34" charset="0"/>
                <a:cs typeface="Arial" pitchFamily="34" charset="0"/>
              </a:rPr>
              <a:t>školy, předškolní a školská zařízení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cs-CZ" sz="4800" dirty="0" smtClean="0">
                <a:latin typeface="Arial" pitchFamily="34" charset="0"/>
                <a:cs typeface="Arial" pitchFamily="34" charset="0"/>
              </a:rPr>
              <a:t>stavba pro kulturu a duchovní osvětu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cs-CZ" sz="4800" dirty="0" smtClean="0">
                <a:latin typeface="Arial" pitchFamily="34" charset="0"/>
                <a:cs typeface="Arial" pitchFamily="34" charset="0"/>
              </a:rPr>
              <a:t>stavba pro zdravotnictví a sociální služby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cs-CZ" sz="4800" dirty="0" smtClean="0">
                <a:latin typeface="Arial" pitchFamily="34" charset="0"/>
                <a:cs typeface="Arial" pitchFamily="34" charset="0"/>
              </a:rPr>
              <a:t>budova pro veřejnou dopravu</a:t>
            </a: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cs-CZ" sz="4800" dirty="0" smtClean="0">
                <a:latin typeface="Arial" pitchFamily="34" charset="0"/>
                <a:cs typeface="Arial" pitchFamily="34" charset="0"/>
              </a:rPr>
              <a:t>stavba ubytovacího zařízení pro cestovní ruch s celoročním i sezónním provozem pro více než 20 osob</a:t>
            </a:r>
          </a:p>
          <a:p>
            <a:pPr marL="640080" lvl="1" eaLnBrk="1" fontAlgn="auto" hangingPunct="1">
              <a:spcAft>
                <a:spcPts val="0"/>
              </a:spcAft>
              <a:buFontTx/>
              <a:buNone/>
              <a:defRPr/>
            </a:pPr>
            <a:endParaRPr lang="cs-CZ" sz="4500" dirty="0" smtClean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5600" dirty="0" smtClean="0">
                <a:latin typeface="Arial" pitchFamily="34" charset="0"/>
                <a:cs typeface="Arial" pitchFamily="34" charset="0"/>
              </a:rPr>
              <a:t>společné prostory a domovní vybavení bytového domu obsahujícího více než 3 byty, upravitelného bytu nebo bytu zvláštního určení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endParaRPr lang="cs-CZ" sz="5600" dirty="0" smtClean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cs-CZ" sz="5600" dirty="0" smtClean="0">
                <a:latin typeface="Arial" pitchFamily="34" charset="0"/>
                <a:cs typeface="Arial" pitchFamily="34" charset="0"/>
              </a:rPr>
              <a:t>pro výkon práce celkově 25 a více osob, pokud provoz v těchto stavbách umožňuje zaměstnávat osoby se zdravotním postižením nebo stavby pro výkon práce osob s těžkým zdravotním postižením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cs-CZ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vinohrady 08 (1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5080000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Obrázek 2" descr="P10307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2036763"/>
            <a:ext cx="3275013" cy="436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404813"/>
            <a:ext cx="4799013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425" y="549275"/>
            <a:ext cx="212090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20000">
            <a:off x="5408613" y="3560763"/>
            <a:ext cx="3473450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Zástupný symbol pro obsah 3" descr="Obrázek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" y="0"/>
            <a:ext cx="5081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76250"/>
            <a:ext cx="4429125" cy="5905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476250"/>
            <a:ext cx="3617912" cy="4824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47813" y="1700213"/>
            <a:ext cx="6048375" cy="2924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800" dirty="0">
                <a:solidFill>
                  <a:schemeClr val="tx1">
                    <a:lumMod val="85000"/>
                  </a:schemeClr>
                </a:solidFill>
                <a:cs typeface="Arial" pitchFamily="34" charset="0"/>
              </a:rPr>
              <a:t>Děkuji za pozornost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3200" dirty="0">
              <a:solidFill>
                <a:schemeClr val="tx1">
                  <a:lumMod val="85000"/>
                </a:schemeClr>
              </a:solidFill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dirty="0">
                <a:solidFill>
                  <a:schemeClr val="tx1">
                    <a:lumMod val="85000"/>
                  </a:schemeClr>
                </a:solidFill>
                <a:cs typeface="Arial" pitchFamily="34" charset="0"/>
              </a:rPr>
              <a:t>Ing. Kateřina Poláčková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i="1" dirty="0">
                <a:solidFill>
                  <a:schemeClr val="tx1">
                    <a:lumMod val="85000"/>
                  </a:schemeClr>
                </a:solidFill>
                <a:cs typeface="Arial" pitchFamily="34" charset="0"/>
              </a:rPr>
              <a:t>bariery@</a:t>
            </a:r>
            <a:r>
              <a:rPr lang="cs-CZ" sz="2400" i="1" dirty="0" err="1">
                <a:solidFill>
                  <a:schemeClr val="tx1">
                    <a:lumMod val="85000"/>
                  </a:schemeClr>
                </a:solidFill>
                <a:cs typeface="Arial" pitchFamily="34" charset="0"/>
              </a:rPr>
              <a:t>ligavozic.cz</a:t>
            </a:r>
            <a:r>
              <a:rPr lang="cs-CZ" sz="2400" i="1" dirty="0">
                <a:solidFill>
                  <a:schemeClr val="tx1">
                    <a:lumMod val="85000"/>
                  </a:schemeClr>
                </a:solidFill>
                <a:cs typeface="Arial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i="1" dirty="0">
                <a:solidFill>
                  <a:schemeClr val="tx1">
                    <a:lumMod val="85000"/>
                  </a:schemeClr>
                </a:solidFill>
                <a:cs typeface="Arial" pitchFamily="34" charset="0"/>
              </a:rPr>
              <a:t>gsm: 725 122 852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i="1" dirty="0">
                <a:solidFill>
                  <a:schemeClr val="tx1">
                    <a:lumMod val="85000"/>
                  </a:schemeClr>
                </a:solidFill>
                <a:cs typeface="Arial" pitchFamily="34" charset="0"/>
              </a:rPr>
              <a:t>www.</a:t>
            </a:r>
            <a:r>
              <a:rPr lang="cs-CZ" sz="2400" i="1" dirty="0" err="1">
                <a:solidFill>
                  <a:schemeClr val="tx1">
                    <a:lumMod val="85000"/>
                  </a:schemeClr>
                </a:solidFill>
                <a:cs typeface="Arial" pitchFamily="34" charset="0"/>
              </a:rPr>
              <a:t>ligavozic.cz</a:t>
            </a:r>
            <a:r>
              <a:rPr lang="cs-CZ" sz="2400" i="1" dirty="0">
                <a:solidFill>
                  <a:schemeClr val="tx1">
                    <a:lumMod val="85000"/>
                  </a:schemeClr>
                </a:solidFill>
                <a:cs typeface="Arial" pitchFamily="34" charset="0"/>
              </a:rPr>
              <a:t>/</a:t>
            </a:r>
            <a:r>
              <a:rPr lang="cs-CZ" sz="2400" i="1" dirty="0" err="1">
                <a:solidFill>
                  <a:schemeClr val="tx1">
                    <a:lumMod val="85000"/>
                  </a:schemeClr>
                </a:solidFill>
                <a:cs typeface="Arial" pitchFamily="34" charset="0"/>
              </a:rPr>
              <a:t>ip</a:t>
            </a:r>
            <a:r>
              <a:rPr lang="cs-CZ" sz="2400" i="1" dirty="0">
                <a:solidFill>
                  <a:schemeClr val="tx1">
                    <a:lumMod val="85000"/>
                  </a:schemeClr>
                </a:solidFill>
                <a:cs typeface="Arial" pitchFamily="34" charset="0"/>
              </a:rPr>
              <a:t> sekce Bariery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Prognóza obyvatelstva ČR</a:t>
            </a:r>
            <a:endParaRPr lang="cs-CZ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endParaRPr lang="cs-CZ" u="sng" smtClean="0"/>
          </a:p>
          <a:p>
            <a:pPr algn="ctr" eaLnBrk="1" hangingPunct="1">
              <a:buFont typeface="Wingdings 2" pitchFamily="18" charset="2"/>
              <a:buNone/>
            </a:pPr>
            <a:r>
              <a:rPr lang="cs-CZ" smtClean="0">
                <a:latin typeface="Arial" pitchFamily="34" charset="0"/>
                <a:cs typeface="Arial" pitchFamily="34" charset="0"/>
              </a:rPr>
              <a:t>Počet seniorů 65+ v ČR</a:t>
            </a:r>
          </a:p>
          <a:p>
            <a:pPr eaLnBrk="1" hangingPunct="1"/>
            <a:endParaRPr lang="cs-CZ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cs-CZ" smtClean="0">
                <a:latin typeface="Arial" pitchFamily="34" charset="0"/>
                <a:cs typeface="Arial" pitchFamily="34" charset="0"/>
              </a:rPr>
              <a:t> rok 2015      -     1,886 mil.</a:t>
            </a:r>
          </a:p>
          <a:p>
            <a:pPr algn="ctr" eaLnBrk="1" hangingPunct="1">
              <a:buFont typeface="Wingdings 2" pitchFamily="18" charset="2"/>
              <a:buNone/>
            </a:pPr>
            <a:endParaRPr lang="cs-CZ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cs-CZ" smtClean="0">
                <a:latin typeface="Arial" pitchFamily="34" charset="0"/>
                <a:cs typeface="Arial" pitchFamily="34" charset="0"/>
              </a:rPr>
              <a:t> rok 2050      -     </a:t>
            </a:r>
            <a:r>
              <a:rPr lang="cs-CZ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3,376 mil</a:t>
            </a:r>
            <a:r>
              <a:rPr lang="cs-CZ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eaLnBrk="1" hangingPunct="1"/>
            <a:endParaRPr lang="cs-CZ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cs-CZ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cs-CZ" sz="1600" i="1" smtClean="0">
                <a:latin typeface="Arial" pitchFamily="34" charset="0"/>
                <a:cs typeface="Arial" pitchFamily="34" charset="0"/>
              </a:rPr>
              <a:t>Zdroj: Demografická prognóza ČR zpracovaná Českým statistickým úřadem</a:t>
            </a:r>
          </a:p>
          <a:p>
            <a:pPr eaLnBrk="1" hangingPunct="1"/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Osoba o berlích</a:t>
            </a:r>
            <a:endParaRPr lang="cs-CZ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15363" name="Zástupný symbol pro obsah 15" descr="opr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44675"/>
            <a:ext cx="3124200" cy="4464050"/>
          </a:xfrm>
        </p:spPr>
      </p:pic>
      <p:pic>
        <p:nvPicPr>
          <p:cNvPr id="15364" name="Zástupný symbol pro obsah 13" descr="op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1844675"/>
            <a:ext cx="31750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1916113"/>
            <a:ext cx="2017712" cy="443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Přátelské prostředí</a:t>
            </a:r>
            <a:endParaRPr lang="cs-CZ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16387" name="Zástupný symbol pro obsah 4" descr="P10305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844675"/>
            <a:ext cx="334962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Zástupný symbol pro obsah 7" descr="P103055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2420938"/>
            <a:ext cx="5053013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1" descr="P10605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tí písma">
  <a:themeElements>
    <a:clrScheme name="Lití písm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Lití písm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ití písm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</TotalTime>
  <Words>391</Words>
  <Application>Microsoft Office PowerPoint</Application>
  <PresentationFormat>Předvádění na obrazovce (4:3)</PresentationFormat>
  <Paragraphs>71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1" baseType="lpstr">
      <vt:lpstr>Arial</vt:lpstr>
      <vt:lpstr>Rockwell</vt:lpstr>
      <vt:lpstr>Wingdings 2</vt:lpstr>
      <vt:lpstr>Calibri</vt:lpstr>
      <vt:lpstr>Wingdings</vt:lpstr>
      <vt:lpstr>Lití písma</vt:lpstr>
      <vt:lpstr>Bezbariérové prostředí</vt:lpstr>
      <vt:lpstr>Legislativa v ČR - bezbariérovost</vt:lpstr>
      <vt:lpstr>Osoby s omezenou schopností pohybu nebo orientace</vt:lpstr>
      <vt:lpstr>Stavby pro které je vyhláška závazná</vt:lpstr>
      <vt:lpstr>Prognóza obyvatelstva ČR</vt:lpstr>
      <vt:lpstr>Osoba o berlích</vt:lpstr>
      <vt:lpstr>Přátelské prostředí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Osoby pohybující se s pomocí mechanického či elektrického vozíku</vt:lpstr>
      <vt:lpstr>Mechanický vozík standardní</vt:lpstr>
      <vt:lpstr>Aktivní vozík</vt:lpstr>
      <vt:lpstr>Elektrický vozík</vt:lpstr>
      <vt:lpstr>Manipulační plocha</vt:lpstr>
      <vt:lpstr>Snímek 24</vt:lpstr>
      <vt:lpstr>Snímek 25</vt:lpstr>
      <vt:lpstr>Snímek 26</vt:lpstr>
      <vt:lpstr>Snímek 27</vt:lpstr>
      <vt:lpstr>Snímek 28</vt:lpstr>
      <vt:lpstr>Snímek 29</vt:lpstr>
      <vt:lpstr>Dosahové vzdálenosti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</vt:vector>
  </TitlesOfParts>
  <Company>Liga vozíčkářů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Bezbariérová knihovna</dc:title>
  <dc:creator>Liga vozíčkářů</dc:creator>
  <cp:lastModifiedBy>Liga vozíčkářů</cp:lastModifiedBy>
  <cp:revision>59</cp:revision>
  <dcterms:created xsi:type="dcterms:W3CDTF">2013-02-12T14:45:17Z</dcterms:created>
  <dcterms:modified xsi:type="dcterms:W3CDTF">2013-04-08T10:18:51Z</dcterms:modified>
</cp:coreProperties>
</file>