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</p:sldMasterIdLst>
  <p:notesMasterIdLst>
    <p:notesMasterId r:id="rId132"/>
  </p:notesMasterIdLst>
  <p:handoutMasterIdLst>
    <p:handoutMasterId r:id="rId133"/>
  </p:handoutMasterIdLst>
  <p:sldIdLst>
    <p:sldId id="403" r:id="rId4"/>
    <p:sldId id="256" r:id="rId5"/>
    <p:sldId id="287" r:id="rId6"/>
    <p:sldId id="257" r:id="rId7"/>
    <p:sldId id="258" r:id="rId8"/>
    <p:sldId id="259" r:id="rId9"/>
    <p:sldId id="288" r:id="rId10"/>
    <p:sldId id="289" r:id="rId11"/>
    <p:sldId id="263" r:id="rId12"/>
    <p:sldId id="385" r:id="rId13"/>
    <p:sldId id="386" r:id="rId14"/>
    <p:sldId id="267" r:id="rId15"/>
    <p:sldId id="291" r:id="rId16"/>
    <p:sldId id="292" r:id="rId17"/>
    <p:sldId id="295" r:id="rId18"/>
    <p:sldId id="294" r:id="rId19"/>
    <p:sldId id="316" r:id="rId20"/>
    <p:sldId id="387" r:id="rId21"/>
    <p:sldId id="296" r:id="rId22"/>
    <p:sldId id="297" r:id="rId23"/>
    <p:sldId id="298" r:id="rId24"/>
    <p:sldId id="299" r:id="rId25"/>
    <p:sldId id="300" r:id="rId26"/>
    <p:sldId id="301" r:id="rId27"/>
    <p:sldId id="388" r:id="rId28"/>
    <p:sldId id="40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5" r:id="rId39"/>
    <p:sldId id="317" r:id="rId40"/>
    <p:sldId id="318" r:id="rId41"/>
    <p:sldId id="321" r:id="rId42"/>
    <p:sldId id="320" r:id="rId43"/>
    <p:sldId id="324" r:id="rId44"/>
    <p:sldId id="319" r:id="rId45"/>
    <p:sldId id="322" r:id="rId46"/>
    <p:sldId id="323" r:id="rId47"/>
    <p:sldId id="327" r:id="rId48"/>
    <p:sldId id="326" r:id="rId49"/>
    <p:sldId id="325" r:id="rId50"/>
    <p:sldId id="328" r:id="rId51"/>
    <p:sldId id="331" r:id="rId52"/>
    <p:sldId id="329" r:id="rId53"/>
    <p:sldId id="332" r:id="rId54"/>
    <p:sldId id="330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4" r:id="rId66"/>
    <p:sldId id="343" r:id="rId67"/>
    <p:sldId id="345" r:id="rId68"/>
    <p:sldId id="389" r:id="rId69"/>
    <p:sldId id="348" r:id="rId70"/>
    <p:sldId id="346" r:id="rId71"/>
    <p:sldId id="347" r:id="rId72"/>
    <p:sldId id="349" r:id="rId73"/>
    <p:sldId id="350" r:id="rId74"/>
    <p:sldId id="351" r:id="rId75"/>
    <p:sldId id="352" r:id="rId76"/>
    <p:sldId id="390" r:id="rId77"/>
    <p:sldId id="391" r:id="rId78"/>
    <p:sldId id="392" r:id="rId79"/>
    <p:sldId id="393" r:id="rId80"/>
    <p:sldId id="394" r:id="rId81"/>
    <p:sldId id="395" r:id="rId82"/>
    <p:sldId id="396" r:id="rId83"/>
    <p:sldId id="397" r:id="rId84"/>
    <p:sldId id="398" r:id="rId85"/>
    <p:sldId id="354" r:id="rId86"/>
    <p:sldId id="355" r:id="rId87"/>
    <p:sldId id="399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11" r:id="rId96"/>
    <p:sldId id="364" r:id="rId97"/>
    <p:sldId id="365" r:id="rId98"/>
    <p:sldId id="366" r:id="rId99"/>
    <p:sldId id="373" r:id="rId100"/>
    <p:sldId id="367" r:id="rId101"/>
    <p:sldId id="368" r:id="rId102"/>
    <p:sldId id="374" r:id="rId103"/>
    <p:sldId id="369" r:id="rId104"/>
    <p:sldId id="370" r:id="rId105"/>
    <p:sldId id="371" r:id="rId106"/>
    <p:sldId id="372" r:id="rId107"/>
    <p:sldId id="375" r:id="rId108"/>
    <p:sldId id="376" r:id="rId109"/>
    <p:sldId id="377" r:id="rId110"/>
    <p:sldId id="270" r:id="rId111"/>
    <p:sldId id="262" r:id="rId112"/>
    <p:sldId id="272" r:id="rId113"/>
    <p:sldId id="273" r:id="rId114"/>
    <p:sldId id="378" r:id="rId115"/>
    <p:sldId id="264" r:id="rId116"/>
    <p:sldId id="265" r:id="rId117"/>
    <p:sldId id="286" r:id="rId118"/>
    <p:sldId id="312" r:id="rId119"/>
    <p:sldId id="271" r:id="rId120"/>
    <p:sldId id="274" r:id="rId121"/>
    <p:sldId id="275" r:id="rId122"/>
    <p:sldId id="276" r:id="rId123"/>
    <p:sldId id="277" r:id="rId124"/>
    <p:sldId id="379" r:id="rId125"/>
    <p:sldId id="381" r:id="rId126"/>
    <p:sldId id="382" r:id="rId127"/>
    <p:sldId id="383" r:id="rId128"/>
    <p:sldId id="384" r:id="rId129"/>
    <p:sldId id="284" r:id="rId130"/>
    <p:sldId id="401" r:id="rId1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1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13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D09A9-195B-499E-A56D-AA9D8A7E89E5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DBB8-1998-4AAB-995C-43C7D7C06A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8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8E22-A86A-4844-8A30-1699E7A34086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74577-924E-4BD4-B56D-7340929604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0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93F4553-8FBB-4071-AD38-C657F3EFE484}" type="slidenum">
              <a:rPr lang="cs-CZ" altLang="cs-CZ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128</a:t>
            </a:fld>
            <a:endParaRPr lang="cs-CZ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3399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DC3B-3458-486D-BF9C-9A51E2066586}" type="datetime1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DD7F-BEC1-4789-81BF-7B4AA181E777}" type="datetime1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A571-B6F6-4036-988E-3C683320EBE0}" type="datetime1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C97B-AD61-4A18-88C7-7DAF7FC9DE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70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BF26F-5961-4F0D-BCA3-B52BDC6085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769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0D0A-F43C-406D-B1A0-03025B76A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12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CD3F-E452-4CF3-830C-731ADB5AA9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469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BB29-2F54-4C9A-98C2-1FB59FD156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3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A4F2-441C-45EF-8AB2-6AD877B72F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7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CC7E-E9C6-4015-8A0F-042399ACC1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707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5E18-E8F1-488F-863F-58D3D902EE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11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A3DB-73AD-445C-B582-B0B11C2F189B}" type="datetime1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E0F7B-80B7-4DF7-BEB9-9DF94B2B2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86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7BAD-AB52-44A0-80F1-C7F7B7B4AC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888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B0DA-340E-45DA-8A86-1C03AAAC6F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346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8A8D-0371-4015-8148-2177E947FC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803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68075-541B-4113-8B43-3E76E1A9EB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085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BD35C-9DCD-487C-A595-A95DEE5F0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446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19FD-8000-401E-8777-EE538E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853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EF64B-8BAF-4161-BB50-2EF0EC064B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03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D19E-E50D-4E48-A04A-701174D6E4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975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F991-0610-4E4A-A894-20EBC88DF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87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6434B-5D32-4F6C-8FAE-AC985051E4E4}" type="datetime1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6EE9-2957-40C6-99D9-E7440DBBAE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350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1A34-5068-44E8-8769-25ECBA368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30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B5D46-B486-49D6-B85B-DC07CCFB0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089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04B9-4A10-493B-8377-C9CDDDF949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93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E8C9-490F-4085-804F-78BB5A686851}" type="datetime1">
              <a:rPr lang="cs-CZ" smtClean="0"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DB5B-A858-4D9A-85C9-1119BA54D03D}" type="datetime1">
              <a:rPr lang="cs-CZ" smtClean="0"/>
              <a:t>25.9.2013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BF17-9B76-43F5-8B87-2C396AAF0337}" type="datetime1">
              <a:rPr lang="cs-CZ" smtClean="0"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A38E-7240-45FD-A46D-B851928F68BF}" type="datetime1">
              <a:rPr lang="cs-CZ" smtClean="0"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CA21-5C81-4B6A-A5E0-C19581AE0079}" type="datetime1">
              <a:rPr lang="cs-CZ" smtClean="0"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E724-D87D-4038-9F6E-2813E3ED7872}" type="datetime1">
              <a:rPr lang="cs-CZ" smtClean="0"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2F62-837E-40F4-9639-EDE8BDB23DE6}" type="datetime1">
              <a:rPr lang="cs-CZ" smtClean="0"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(c) RobertNemec.com,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D21B-0648-4166-8C44-AF7826DD4A0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pic>
        <p:nvPicPr>
          <p:cNvPr id="4099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5E8A3-CDD3-42F5-8680-D860B744553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  <p:pic>
        <p:nvPicPr>
          <p:cNvPr id="4103" name="Picture 11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pic>
        <p:nvPicPr>
          <p:cNvPr id="3075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7E9BA6-D592-41B0-97EB-AE3CBF2C94B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  <p:pic>
        <p:nvPicPr>
          <p:cNvPr id="3080" name="Picture 16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monitor.cz/index.php?option=com_content&amp;task=view&amp;id=45&amp;Itemid=4" TargetMode="External"/><Relationship Id="rId2" Type="http://schemas.openxmlformats.org/officeDocument/2006/relationships/hyperlink" Target="http://www.stonetemple.com/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obertNemec.com" TargetMode="External"/><Relationship Id="rId2" Type="http://schemas.openxmlformats.org/officeDocument/2006/relationships/hyperlink" Target="mailto:nemec@robertnemec.com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log.cx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support/googleanalytics/bin/answer.py?hl=cs&amp;answer=62507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ebova-analytika.robertnemec.com/bounce-rate-cr-09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ova-analytika.robertnemec.com/prumerny-bounce-rate-zahranici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monitor.cz/index.php?option=com_docman&amp;task=doc_details&amp;gid=8&amp;Itemid=16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klad.cz/dekujeme.html?page=1&amp;id=9982254582" TargetMode="External"/><Relationship Id="rId2" Type="http://schemas.openxmlformats.org/officeDocument/2006/relationships/hyperlink" Target="http://www.priklad.cz/dekujeme.html?page=1&amp;id=9982251615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priklad.cz/dekujeme.html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webanalyticsbook.com/webanalytics-general/comparison-of-11-web-analytics-vendors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165A35-2874-4C2E-9337-5DFF3A816EAA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Webová analytika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73239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Definice Roberta Němce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5771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Webová analytika je proces měření, sbírání, analýzy, reportování, vysvětlování a predikce jednání a chování uživatelů na internetu za účelem vylepšení internetového marketingu.</a:t>
            </a:r>
          </a:p>
          <a:p>
            <a:pPr marL="457200" indent="-457200">
              <a:spcBef>
                <a:spcPct val="50000"/>
              </a:spcBef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Neoddělitelnou součástí webové analytiky je proces navrhování konkrétních změn.</a:t>
            </a:r>
          </a:p>
          <a:p>
            <a:pPr lvl="1"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Serverové logy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Webový server zaznamenává svou činnost do textového (zpravidla lokálního) souboru. Analytik pak sleduje data přímo na lokálním serveru. 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7" name="Picture 7" descr="C:\Documents and Settings\bohackova\Local Settings\Temporary Internet Files\Content.IE5\S1IFC5UB\MPj03900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1828800" cy="1304544"/>
          </a:xfrm>
          <a:prstGeom prst="rect">
            <a:avLst/>
          </a:prstGeom>
          <a:noFill/>
        </p:spPr>
      </p:pic>
      <p:pic>
        <p:nvPicPr>
          <p:cNvPr id="30729" name="Picture 9" descr="C:\Documents and Settings\bohackova\Local Settings\Temporary Internet Files\Content.IE5\CDM3GT6Z\MCj04247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1708150" cy="1778000"/>
          </a:xfrm>
          <a:prstGeom prst="rect">
            <a:avLst/>
          </a:prstGeom>
          <a:noFill/>
        </p:spPr>
      </p:pic>
      <p:pic>
        <p:nvPicPr>
          <p:cNvPr id="30730" name="Picture 10" descr="C:\Documents and Settings\bohackova\Local Settings\Temporary Internet Files\Content.IE5\S1IFC5UB\MCj043395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857628"/>
            <a:ext cx="1714500" cy="1714500"/>
          </a:xfrm>
          <a:prstGeom prst="rect">
            <a:avLst/>
          </a:prstGeom>
          <a:noFill/>
        </p:spPr>
      </p:pic>
      <p:sp>
        <p:nvSpPr>
          <p:cNvPr id="15" name="Šrafovaná šipka doprava 14"/>
          <p:cNvSpPr/>
          <p:nvPr/>
        </p:nvSpPr>
        <p:spPr>
          <a:xfrm rot="10800000">
            <a:off x="5643570" y="4714884"/>
            <a:ext cx="42862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2714612" y="4857760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Výhody serverových logů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Lze snadno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zpracovávat starší data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Nejsou problémy s bránou firewall.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Dokáže sledovat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částečné a dokončené stažení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souboru (dokáže sledovat šířku pásma).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Sleduje roboty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vyhledávačů a přístupy z mobilních telefonů.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Nevýhody serverových logů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 fontScale="92500"/>
          </a:bodyPr>
          <a:lstStyle/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Vznikají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nepřesnosti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způsobené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proxy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servery a servery vyrovnávací paměti. Je-li stránka uložena ve vyrovnávací paměti. Pak server nezaznamená data.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Nelze sledovat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události typu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JavaScript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Flash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Web2.0.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Roboti vyhledávačů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zvyšují počet návštěv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Veškeré aktualizace, archivaci dat musíte provádět sami.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Google Analytics  a NetMonitor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43181"/>
            <a:ext cx="8229600" cy="34290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 z různých softwarů pro webovou analytiku založených na stejném způsobu sběru dat se mohou lišit.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Google Analytics a NetMonitor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Existuje několik důvodů:</a:t>
            </a:r>
          </a:p>
          <a:p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Cookies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soubory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např. NetMonitor </a:t>
            </a:r>
            <a:r>
              <a:rPr lang="cs-CZ" sz="2400" dirty="0" smtClean="0"/>
              <a:t>eliminuje nepřesnosti vzniklé mazáním cookies a odvozuje počet  skutečných návštěvníků (reálných uživatelů).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Umístění JavaScriptového kódu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cs-CZ" sz="2400" dirty="0" smtClean="0"/>
              <a:t>dle studie společnosti </a:t>
            </a:r>
            <a:r>
              <a:rPr lang="cs-CZ" sz="2400" dirty="0" smtClean="0">
                <a:hlinkClick r:id="rId2"/>
              </a:rPr>
              <a:t>Stone Temple </a:t>
            </a:r>
            <a:r>
              <a:rPr lang="cs-CZ" sz="2400" dirty="0" err="1" smtClean="0">
                <a:hlinkClick r:id="rId2"/>
              </a:rPr>
              <a:t>Consulting</a:t>
            </a:r>
            <a:r>
              <a:rPr lang="cs-CZ" sz="2400" dirty="0" smtClean="0"/>
              <a:t> rozdíl mezi sledováním značek v horní a dolní části stránky činí 4,4% unikátních návštěvníků.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Používaná technologie a metodologie měření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Metodologie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NetMonitu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ke stažení 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3"/>
              </a:rPr>
              <a:t>zde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Kterou metodu zvolit a jak pracovat s chybami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cs-CZ" sz="2000" dirty="0" smtClean="0"/>
              <a:t>Vyberte si metodu sběru dat na základě </a:t>
            </a:r>
            <a:r>
              <a:rPr lang="cs-CZ" sz="2000" b="1" dirty="0" smtClean="0"/>
              <a:t>vašich potřeb</a:t>
            </a:r>
            <a:r>
              <a:rPr lang="cs-CZ" sz="2000" dirty="0" smtClean="0"/>
              <a:t>,</a:t>
            </a:r>
          </a:p>
          <a:p>
            <a:pPr marL="457200" indent="-457200">
              <a:defRPr/>
            </a:pPr>
            <a:endParaRPr lang="cs-CZ" sz="2000" dirty="0" smtClean="0"/>
          </a:p>
          <a:p>
            <a:pPr marL="457200" indent="-457200">
              <a:defRPr/>
            </a:pPr>
            <a:r>
              <a:rPr lang="cs-CZ" sz="2000" dirty="0" smtClean="0"/>
              <a:t>monitorujte odděleně činnost </a:t>
            </a:r>
            <a:r>
              <a:rPr lang="cs-CZ" sz="2000" b="1" dirty="0" smtClean="0"/>
              <a:t>robotů</a:t>
            </a:r>
            <a:r>
              <a:rPr lang="cs-CZ" sz="2000" dirty="0" smtClean="0"/>
              <a:t> na svých stránkách,</a:t>
            </a:r>
          </a:p>
          <a:p>
            <a:pPr marL="457200" indent="-457200">
              <a:defRPr/>
            </a:pPr>
            <a:endParaRPr lang="cs-CZ" sz="2000" dirty="0" smtClean="0"/>
          </a:p>
          <a:p>
            <a:pPr marL="457200" indent="-457200">
              <a:defRPr/>
            </a:pPr>
            <a:r>
              <a:rPr lang="cs-CZ" sz="2000" dirty="0" smtClean="0"/>
              <a:t>pravidelně kontrolujte, zda na vašich stránkách nechybějí </a:t>
            </a:r>
            <a:r>
              <a:rPr lang="cs-CZ" sz="2000" b="1" dirty="0" smtClean="0"/>
              <a:t>stránkové značky</a:t>
            </a:r>
            <a:r>
              <a:rPr lang="cs-CZ" sz="2000" dirty="0" smtClean="0"/>
              <a:t> (úryvek </a:t>
            </a:r>
            <a:r>
              <a:rPr lang="cs-CZ" sz="2000" dirty="0" err="1" smtClean="0"/>
              <a:t>JavaScriptu</a:t>
            </a:r>
            <a:r>
              <a:rPr lang="cs-CZ" sz="2000" dirty="0" smtClean="0"/>
              <a:t>); ze zkušenosti víme, že pokud klienti postupně rozšiřují svůj web a přidávají další produkty, na tyto nové stránky zapomínají,</a:t>
            </a:r>
          </a:p>
          <a:p>
            <a:pPr marL="457200" indent="-457200">
              <a:defRPr/>
            </a:pPr>
            <a:endParaRPr lang="cs-CZ" sz="2000" dirty="0" smtClean="0"/>
          </a:p>
          <a:p>
            <a:pPr marL="457200" indent="-457200">
              <a:defRPr/>
            </a:pPr>
            <a:r>
              <a:rPr lang="cs-CZ" sz="2000" dirty="0" smtClean="0"/>
              <a:t>neanalyzujte data z </a:t>
            </a:r>
            <a:r>
              <a:rPr lang="cs-CZ" sz="2000" b="1" dirty="0" smtClean="0"/>
              <a:t>aktuálního dne</a:t>
            </a:r>
            <a:r>
              <a:rPr lang="cs-CZ" sz="2000" dirty="0" smtClean="0"/>
              <a:t>, jsou často zkreslená (doporučuje se analyzovat data aspoň 24 hodin stará) – kromě speciálních typů (permanentních) analýz.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Jak pracovat s chybami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I když softwary pro webovou analytiku neposkytují díky chybám přesná data, stále můžete velice dobře sledovat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trendy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Nezaměřujte se na konkrétní čísla, ale pracujte s trendovými křivkami a porovnávejte období.</a:t>
            </a:r>
          </a:p>
          <a:p>
            <a:pPr marL="457200" indent="-457200">
              <a:defRPr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Obecné problémy webové analytiky: </a:t>
            </a:r>
            <a:b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přechod mezi jednotlivými softwary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 důvodu různého způsobu sběru dat u jednotlivých softwarů může vést přechod na jiný analytický systém k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nárůstu / poklesu metrik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I když se vám podaří importovat data ze starého softwaru do nového,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nedoporučuje se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to. Nové údaje se budou s největší pravděpodobností lišit od starých a můžete mít problémy s interpretací dat v delším období nebo s vykreslováním trendových křivek v delším období.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Přímý provoz (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direct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traffic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) není přímý provoz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 přímého provozu by se mělo započítávat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vepsání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URL adresy přímo do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adresního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řádku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návštěvníkem,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návštěvník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použije záložku.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Ve skutečnosti se však často započítává také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kliknutí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 reklamu, která je přesměrovaná (např. bannery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některé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PPC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kampaně.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333399"/>
                </a:solidFill>
                <a:latin typeface="Trebuchet MS" pitchFamily="34" charset="0"/>
              </a:rPr>
              <a:t>Co je příčinou chybného započítávání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Google Analytics bere informaci o zdroji provozu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z URL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Nejsou-li reklamy atd. řádně označeny, mohou být započítány jako přímý provoz.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Vliv má i absence obsahu pole „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referrer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field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“ v HTTP hlavičce, odkud software získává informaci o předešlé navštívené stránce. Je-li toto pole prázdné, návštěva je započítána jako přímý provoz.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Typ prohlížeče, který návštěvník používá.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Firefox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zobrazí URL předchozí stránky téměř vždy,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Internet Explorer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to zvládá jen u PPC kampaní, nikoliv u bannerů.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Nepřesně bývá webová analytika označována jako: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57718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analýza webu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analýza provozu webu,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webová analýza,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analýza webu ze statistik návštěvnosti,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analýza statistik návštěvnosti,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analýza návštěvnosti,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webová analytika 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.).</a:t>
            </a:r>
          </a:p>
          <a:p>
            <a:pPr lvl="1"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333399"/>
                </a:solidFill>
                <a:latin typeface="Trebuchet MS" pitchFamily="34" charset="0"/>
              </a:rPr>
              <a:t>Ověřte si, zda je označena vaše reklama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3686172" cy="40544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Klikněte na reklamu.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Na cílové stránce zadejte do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adresního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řádku: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Vyskočí-li prázdné okno, Google Analytics započítá tento přístup jako přímý provoz.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3116"/>
            <a:ext cx="4057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32257"/>
            <a:ext cx="28575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286248" y="3143248"/>
            <a:ext cx="448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j</a:t>
            </a:r>
            <a:r>
              <a:rPr lang="cs-CZ" sz="2000" b="1" dirty="0" err="1" smtClean="0"/>
              <a:t>avascript</a:t>
            </a:r>
            <a:r>
              <a:rPr lang="cs-CZ" sz="2000" b="1" dirty="0" smtClean="0"/>
              <a:t>:</a:t>
            </a:r>
            <a:r>
              <a:rPr lang="cs-CZ" sz="2000" b="1" dirty="0" err="1" smtClean="0"/>
              <a:t>alert</a:t>
            </a:r>
            <a:r>
              <a:rPr lang="cs-CZ" sz="2000" b="1" dirty="0" smtClean="0"/>
              <a:t>(</a:t>
            </a:r>
            <a:r>
              <a:rPr lang="cs-CZ" sz="2000" b="1" dirty="0" err="1" smtClean="0"/>
              <a:t>document.referrer</a:t>
            </a:r>
            <a:r>
              <a:rPr lang="cs-CZ" sz="2000" b="1" dirty="0" smtClean="0"/>
              <a:t>)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Jak problém řešit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Vždy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označujte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cílové URL adresy PPC kampaní, bannerů, odkazů v PR článcích atd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Označujte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i e-maily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newslettery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atd. Prostě vše, co pro vás má nějakou hodnotu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Pokud nemáte zapnuté automatické označování URL adres v systému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AdWords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označujte i reklamy v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AdWords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V systémech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Sklik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nebo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eTarget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musíte označit URL ručně vždy.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3177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333399"/>
                </a:solidFill>
                <a:latin typeface="Trebuchet MS" pitchFamily="34" charset="0"/>
              </a:rPr>
              <a:t>Přivádí více nakupujících bannery nebo vyhledávače?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Příklad: Přes 60 % přichází z přirozených výsledků, necelá 3 % z placených odkazů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304323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endParaRPr lang="cs-CZ" dirty="0" smtClean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dirty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dirty="0" smtClean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dirty="0"/>
          </a:p>
          <a:p>
            <a:pPr marL="457200" indent="-457200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Jedná se o skutečné zákazníky?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8"/>
            <a:ext cx="21431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286000"/>
            <a:ext cx="44291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Odkud přichází skuteční zákazníci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2828916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20 % návštěvníků přichází z placených odkazů!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21" y="2000240"/>
            <a:ext cx="16430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53" y="2000240"/>
            <a:ext cx="10715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2000250"/>
            <a:ext cx="427196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  <a:defRPr/>
            </a:pPr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Šok: Tato čísla jsou možná naprosto zavádějící!</a:t>
            </a:r>
            <a:endParaRPr lang="cs-CZ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333399"/>
                </a:solidFill>
                <a:latin typeface="Trebuchet MS" pitchFamily="34" charset="0"/>
              </a:rPr>
              <a:t>Co když to bylo následovně?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Spotřebitel někde uviděl reklamu (banner) na váš web.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Přišel mu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newsletter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kde byl odkaz na váš web. Klikl na něj.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Za dva měsíce se začal zajímat o váš obor a našel vás v přirozených výsledcích vyhledávání. Opět na vás klikl.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Za nějakou dobu zadal do vyhledávače „vaše jméno“ – měli jste zapnuté placené odkazy (PPC), a tak klikl na placený odkaz.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Vaši stránku si uložil do Záložek/Oblíbených.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Po čase použil Záložky/Oblíbené – a objednal.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Jak to řešit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Pomocí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atribučního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modelu.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 Google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Analytics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můžete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podívat do přehledu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Cesty s více kanály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5"/>
            <a:ext cx="5760260" cy="250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Hotelový problém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Součet unikátních návštěvníků za jednotlivé dny v měsíci  se nerovná počtu unikátních návštěvníků za celý měsíc.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Problém se vysvětluje na příkladu s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hotelem,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tzv. hotelový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problém.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Představte si hotel, který má dva pokoje (A, B).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hotelu po tři dny přichází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hosté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81244" y="5000636"/>
          <a:ext cx="4819648" cy="125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912"/>
                <a:gridCol w="1204912"/>
                <a:gridCol w="1204912"/>
                <a:gridCol w="1204912"/>
              </a:tblGrid>
              <a:tr h="23119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r>
                        <a:rPr lang="cs-CZ" baseline="0" dirty="0" smtClean="0"/>
                        <a:t>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 den</a:t>
                      </a:r>
                      <a:endParaRPr lang="cs-CZ" dirty="0"/>
                    </a:p>
                  </a:txBody>
                  <a:tcPr/>
                </a:tc>
              </a:tr>
              <a:tr h="445511">
                <a:tc>
                  <a:txBody>
                    <a:bodyPr/>
                    <a:lstStyle/>
                    <a:p>
                      <a:r>
                        <a:rPr lang="cs-CZ" dirty="0" smtClean="0"/>
                        <a:t>Pokoj 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Jana</a:t>
                      </a:r>
                      <a:endParaRPr lang="cs-CZ" dirty="0"/>
                    </a:p>
                  </a:txBody>
                  <a:tcPr/>
                </a:tc>
              </a:tr>
              <a:tr h="445511">
                <a:tc>
                  <a:txBody>
                    <a:bodyPr/>
                    <a:lstStyle/>
                    <a:p>
                      <a:r>
                        <a:rPr lang="cs-CZ" dirty="0" smtClean="0"/>
                        <a:t>Pokoj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Marek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Vysvětlení hotelového problému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Každý den přijdou do hotelu dva unikátní návštěvníci. Součet unikátních návštěvníků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po dnech je tedy šest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Každý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pokoj má během tří dnů právě dva unikátní návštěvníky. Celkem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tedy má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 pokojích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čtyři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Ve skutečnosti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se během tří dnů v hotelu vystřídali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pouze tři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unikátní návštěvníci.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643042" y="4894918"/>
          <a:ext cx="60245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912"/>
                <a:gridCol w="1204912"/>
                <a:gridCol w="1204912"/>
                <a:gridCol w="1204912"/>
                <a:gridCol w="1204912"/>
              </a:tblGrid>
              <a:tr h="3136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1.</a:t>
                      </a:r>
                      <a:r>
                        <a:rPr lang="cs-CZ" baseline="0" dirty="0" smtClean="0"/>
                        <a:t>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3.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</a:tr>
              <a:tr h="331599">
                <a:tc>
                  <a:txBody>
                    <a:bodyPr/>
                    <a:lstStyle/>
                    <a:p>
                      <a:r>
                        <a:rPr lang="cs-CZ" dirty="0" smtClean="0"/>
                        <a:t>Pokoj 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31599">
                <a:tc>
                  <a:txBody>
                    <a:bodyPr/>
                    <a:lstStyle/>
                    <a:p>
                      <a:r>
                        <a:rPr lang="cs-CZ" dirty="0" smtClean="0"/>
                        <a:t>Pokoj 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Marek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1367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Smyslem webové analytiky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2628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4071934" y="3000372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je zvýšit zisk a </a:t>
            </a:r>
          </a:p>
          <a:p>
            <a:pPr marL="457200" indent="-457200">
              <a:buNone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vydělat více peněz </a:t>
            </a:r>
            <a:r>
              <a:rPr lang="cs-CZ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Součet nových a vracejících se návštěvníků se nerovná celkovému počtu návštěvníků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Na váš web přijde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ráno jeden návštěvník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Odpoledne se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vrátí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tomto dni je návštěvník započítán 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jako nový a vracející se zároveň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Přehled pro tento den bude obsahovat dva typy návštěvníků, i když na web přišel ve skutečnosti jeden návštěvník.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Řešením je dívat se na metriku „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návštěvy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“. V tomto případě se počet nových a opakovaných návštěv rovná celkovému počtu návštěv.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Závěrečná doporučení pro přesnost WA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Zvolte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metodiku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sběru dat, která nejlépe vyhovuje vašim potřebám.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Sledujte všechno!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Nezaměřujte se pouze na konverzní stránky, ale monitorujte veškeré aktivity vašeho webu (vstupní a výstupní stránky, interní vyhledávání).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Testujte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přesměrované URL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kontrolujte, zda si zachovávají sledovací parametry.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Nezapomeňte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označit všechna možná URL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Problémy a překážky při práci s WA na straně klienta a agentury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Nestačí pouze analyzovat. Hlavním smyslem WA je dávat konkrétní a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srozumitelná doporučení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klientovi, co a jak změnit. Pokud doporučení nebudou srozumitelná, práce analytika je zbytečná.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Proces webové analytiky je zdlouhavý a vyžaduje dostatek času, než se implementované změny projeví. Problémem často je, že klient chci vidět výsledky po pár dnech, přičemž nejvyššího účinku je dosaženo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 několika týdnech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(i měsících).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Pouze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dlouhodobou spoluprací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mezi klientem a agenturou lze dosáhnout trvale zlepšujících se výsledků. Chování návštěvníků webu se v čase mění a pouze zkušený analytik dokáže dávat konkrétní doporučení.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Základní typy analýz: click-stream analýza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286512" y="2071678"/>
            <a:ext cx="2400288" cy="405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Click-stream analýza ukazuje, kudy lidé proudí webem. To nám umožňuje optimalizovat obsah.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Otevírají-li ale návštěvníci okna, nelze definovat cestu webem v čase, po které návštěvníci  postupují.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(c) RobertNemec.com, 2010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071678"/>
            <a:ext cx="5491162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Základní typy analýz: heat mapy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5572164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429388" y="2214554"/>
            <a:ext cx="2357454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Heat mapy ukazují, na která místa na stránkách lidé klikají.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Díky tomu je možné přeuspořádat prvky stránky tak, aby byly uživatelsky příjemnější.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Psychologie chování uživatelů internetu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/>
              <a:t>Nestačí jen vědět, kolik návštěvníků bylo na webu, nebo že z 80 % se jedná o muže ve věku 25 – 30 let.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/>
              <a:t>Důležité je pochopit </a:t>
            </a:r>
            <a:r>
              <a:rPr lang="cs-CZ" sz="2400" b="1" dirty="0" smtClean="0"/>
              <a:t>psychologii návštěvníků</a:t>
            </a:r>
            <a:r>
              <a:rPr lang="cs-CZ" sz="2400" dirty="0" smtClean="0"/>
              <a:t>, např. jak obchod na zákazníky působí, která hudba a vůně podporují zvýšení nákupů, kam se zákazníci dívají nejčastěji, jaké důvody je motivují ke koupi atd.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Focus groups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Způsob zkoumání psychologie uživatelů webu.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Při práci v rámci focus groups se využívají dva hlavní nástroje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1) natáčení na kameru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- všechno, co se během focus groups řekne nebo co uživatelé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ukáží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ale také, jaké emoce se u nich projevují při předkládání jednotlivých návrhů webových stránek nebo reklam, se natáčí na kameru. </a:t>
            </a:r>
          </a:p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2) sledování pohybu po webových stránkách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zaznamenávají se veškeré interakce mezi uživatelem a počítačem, pohyb myši, kam uživatel klikl, jak se pohyboval na stránkách atd.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Děkuji vám za pozornost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 algn="ctr">
              <a:buNone/>
              <a:defRPr/>
            </a:pPr>
            <a:endParaRPr lang="cs-CZ" sz="2400" dirty="0" smtClean="0"/>
          </a:p>
          <a:p>
            <a:pPr marL="457200" indent="-457200" algn="ctr">
              <a:buNone/>
              <a:defRPr/>
            </a:pPr>
            <a:endParaRPr lang="cs-CZ" sz="2400" dirty="0"/>
          </a:p>
          <a:p>
            <a:pPr marL="457200" indent="-457200" algn="ctr">
              <a:buNone/>
              <a:defRPr/>
            </a:pPr>
            <a:endParaRPr lang="cs-CZ" sz="2400" dirty="0"/>
          </a:p>
          <a:p>
            <a:pPr marL="457200" indent="-457200" algn="ctr">
              <a:buNone/>
              <a:defRPr/>
            </a:pPr>
            <a:r>
              <a:rPr lang="cs-CZ" sz="2400" dirty="0" err="1" smtClean="0">
                <a:hlinkClick r:id="rId2"/>
              </a:rPr>
              <a:t>nemec</a:t>
            </a:r>
            <a:r>
              <a:rPr lang="cs-CZ" sz="2400" dirty="0" smtClean="0">
                <a:hlinkClick r:id="rId2"/>
              </a:rPr>
              <a:t>@</a:t>
            </a:r>
            <a:r>
              <a:rPr lang="cs-CZ" sz="2400" dirty="0" err="1" smtClean="0">
                <a:hlinkClick r:id="rId2"/>
              </a:rPr>
              <a:t>robertnemec.com</a:t>
            </a:r>
            <a:endParaRPr lang="cs-CZ" sz="2400" dirty="0" smtClean="0"/>
          </a:p>
          <a:p>
            <a:pPr marL="457200" indent="-457200" algn="ctr">
              <a:buNone/>
              <a:defRPr/>
            </a:pPr>
            <a:r>
              <a:rPr lang="cs-CZ" sz="2400" dirty="0" smtClean="0">
                <a:hlinkClick r:id="rId3"/>
              </a:rPr>
              <a:t>www.</a:t>
            </a:r>
            <a:r>
              <a:rPr lang="cs-CZ" sz="2400" dirty="0" err="1" smtClean="0">
                <a:hlinkClick r:id="rId3"/>
              </a:rPr>
              <a:t>facebook.com</a:t>
            </a:r>
            <a:r>
              <a:rPr lang="cs-CZ" sz="2400" dirty="0" smtClean="0">
                <a:hlinkClick r:id="rId3"/>
              </a:rPr>
              <a:t>/RobertNemec.com</a:t>
            </a:r>
            <a:endParaRPr lang="cs-CZ" sz="2400" dirty="0"/>
          </a:p>
          <a:p>
            <a:pPr marL="457200" indent="-457200" algn="ctr">
              <a:buNone/>
              <a:defRPr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 txBox="1">
            <a:spLocks noGrp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/>
        </p:spPr>
        <p:txBody>
          <a:bodyPr lIns="0" r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455CF95-03A5-4DA6-85E0-6B48C2652815}" type="slidenum">
              <a:rPr lang="cs-CZ" sz="1200">
                <a:solidFill>
                  <a:srgbClr val="969696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cs-CZ" sz="1200">
              <a:solidFill>
                <a:srgbClr val="969696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b"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3200" b="1" smtClean="0">
                <a:solidFill>
                  <a:srgbClr val="00287D"/>
                </a:solidFill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48686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Pomocí WA zjistíte dva důležité údaje: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jak reagují spotřebitelé na vaše reklamní kampaně (jak jsou vaše reklamní kampaně efektivní),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jak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interakují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uživatelé s vaším webem (jak upravit web, aby více vydělával).</a:t>
            </a:r>
          </a:p>
          <a:p>
            <a:pPr marL="514350" indent="-514350">
              <a:buNone/>
              <a:defRPr/>
            </a:pPr>
            <a:endParaRPr lang="cs-CZ" dirty="0" smtClean="0"/>
          </a:p>
          <a:p>
            <a:pPr marL="514350" indent="-514350">
              <a:buNone/>
              <a:defRPr/>
            </a:pPr>
            <a:r>
              <a:rPr lang="cs-CZ" sz="1800" dirty="0" smtClean="0"/>
              <a:t>      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Jinými slovy, webová analytika vám pomůže pochopit chování a jednání návštěvníků na internetu. Důležitější je ale umět  získaným výsledkům </a:t>
            </a:r>
            <a:r>
              <a:rPr lang="cs-CZ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porozumět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a na jejich základě </a:t>
            </a:r>
            <a:r>
              <a:rPr lang="cs-CZ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navrhnout konkrétní opatření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Můžete sledovat například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714612" y="1857364"/>
            <a:ext cx="5715040" cy="494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Údaje o návštěvnících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(odkud přichází, jakými cestami se nejčastěji pohybují, trendy),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efektivitu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kampaní, reklam, sestav, zdrojů,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o jaký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obsah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mají návštěvníci největší zájem, a to na úrovni sekcí, článků, odkazů, …,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kde se vám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ztrácí zákazníci, kde bloudí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co návštěvníci na webu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nejvíce vyhledávají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pomocí interního fulltextového vyhledávače (to vám pomůže např. přeuspořádat nabídku produktů),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křížovou segmentaci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(např. z jaké oblasti přichází zákazníci, kteří u vás nejvíce utratí).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1431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Pokud váš web generuje konverze, zjistíte dokonce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Efektivitu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médií a zdrojů kampaní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vzhledem ke konverzím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(např. z vyhledávání na Seznamu přichází nejvíce bonitních zákazníků, oproti tomu AdWords na Googlu byly špatně cílené).</a:t>
            </a: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 dlouho trvá, než se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 návštěvníka stane zákazník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Která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klíčová slova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vedou ke konverzi včetně toho, zda klíčová slova pochází z placené/neplacené kampaně, z interního vyhledávání atd. </a:t>
            </a: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Které kampaně/reklamy/sestavy je vhodné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pozastavit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do kterých je naopak vhodné investovat další peníze.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866994" cy="46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    Software pro webovou analytiku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358114" cy="143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8286808" cy="25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4348" y="2428868"/>
            <a:ext cx="7648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Je rozdíl mezi webovou analytikou a softwarem pro webovou analytikou.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Typy softwarů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Existují desítky softwarů pro webovou analytiku, které se liší :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způsobem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sběru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dat,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možností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práce s daty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schopností zpracovávat různě velké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objemy dat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grafickými výstupy a možnostmi grafického zpracování,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možností využití dalších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příbuzných analytických softwarů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(např. lze snadno propojit Google Analytics, Google AdWords a Google Website Optimizer),</a:t>
            </a:r>
          </a:p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cenou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 do webové analytiky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Robert Němec, Klára Boháčková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4348" y="2428868"/>
            <a:ext cx="7648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Prací analytika je i dokázat vybrat takový software pro webovou analytiku, který plně         pokryje potřeby firmy. 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AWStats 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21471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Open source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awstats.sourceforge.net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/),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sběr dat funguje na principu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serverových logů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(zachytávání požadavků na jednotlivé webové servery),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jednoduché reporty se sloupcovými diagramy,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jeden z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nejjednoduššíc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h analytických nástrojů, ve firmách se používá minimálně.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71546"/>
            <a:ext cx="4214842" cy="203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Open sourcové alternativy k 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AWStatsu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– založené na metodě serverových logů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1"/>
            <a:ext cx="8229600" cy="3786215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Analog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www.analog.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cx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)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Pouze 35 reportů, vývoj softwaru pozastaven v roce 2004 (verze 6.0).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Webalizer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mrunix.net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webalizer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 srovnání s AWStats má pouze omezené reporty.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W3Perl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(www.w3perl.com)</a:t>
            </a:r>
          </a:p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Nástroj srovnatelný s AWStats. Navíc lze sbírat data způsobem „page tagging“ (bez interakce se serverem).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Google Analytics (GA)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Celosvětově využívaný nástroj, který dnes používá až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60 %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uživatelů analytických nástrojů.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 České republice se jedná 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nejpoužívanější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analytický nástroj vůbec.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43380"/>
            <a:ext cx="2714644" cy="19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Proč je Google Analytics tak oblíbený?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Je poskytován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zdarma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Společnost Google nadále vyvíjí další softwary a programy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kompatibilní s GA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(AdWords,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AdSense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Website Optimizer).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Má propracovanou soustavu nápovědy ve všech světových jazycích, i v češtině.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Uživatelsky příjemné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prostředí, snadné ovládání, přehledné reporty.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Základní nevýhody GA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Neexistuje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pro něj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podpora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(nemám na mysli ten automat).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Poskytuje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jenom základní analýzy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(nedokáže např. importovat data, ceny, reálná data, mizerně měří zdroje konverzí a nové a vracející se návštěvníky, 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Site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Overlay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škoda mluvit…).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data navěky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svěřujete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Googlu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Nad 200 000 návštěvníků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za časové období poskytuje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zavádějící až nesmyslné údaje.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Základní nevýhody GA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Neexistuje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pro něj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podpora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(nemám na mysli ten automat).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Poskytuje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jenom základní analýzy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(nedokáže např. importovat data, ceny, reálná data, mizerně měří zdroje konverzí a nové a vracející se návštěvníky, 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Site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Overlay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škoda mluvit…).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data navěky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svěřujete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Googlu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Není přesný.</a:t>
            </a:r>
          </a:p>
          <a:p>
            <a:pPr marL="0" indent="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Zaměřuje se více na návštěvy, nikoli na návštěvníky. 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Nad 200 000 návštěvníků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za časové období poskytuje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zavádějící až nesmyslné údaje.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Adobe 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SiteCatalyst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(dříve 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Omniture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)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omniture.com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Patří mezi nejpropracovanější nástroje webové analytiky.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 web s návštěvností 1 000 000 návštěv měsíčně zaplatíte cca </a:t>
            </a:r>
          </a:p>
          <a:p>
            <a:pPr marL="0" indent="0">
              <a:buNone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6 000 € </a:t>
            </a:r>
          </a:p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           využívají ho pouhá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2 %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webů.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 nás ho „používají“ např. Vodafone, Direct pojišťovna.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Využívají jej i v O2.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 rot="705489">
            <a:off x="1946883" y="3963212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4693"/>
            <a:ext cx="15811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Coremetrics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124744"/>
            <a:ext cx="166687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1071538" y="2285992"/>
            <a:ext cx="64161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www.</a:t>
            </a:r>
            <a:r>
              <a:rPr lang="cs-CZ" sz="2400" dirty="0" err="1" smtClean="0"/>
              <a:t>coremetrics.com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Dle hodnocení agentury </a:t>
            </a:r>
            <a:r>
              <a:rPr lang="cs-CZ" sz="3200" dirty="0" err="1" smtClean="0">
                <a:solidFill>
                  <a:srgbClr val="FF0000"/>
                </a:solidFill>
              </a:rPr>
              <a:t>Forrester</a:t>
            </a:r>
            <a:r>
              <a:rPr lang="cs-CZ" sz="3200" dirty="0" smtClean="0">
                <a:solidFill>
                  <a:srgbClr val="FF0000"/>
                </a:solidFill>
              </a:rPr>
              <a:t> se jedná nejlepší software pro webovou analytiku.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1657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Proč je Coremetrics nejlepší?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Nabízí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automatické sledování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produktů a kategorií v přehledech,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automaticky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importuje ceny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>
              <a:defRPr/>
            </a:pP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real-time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(zpoždění pouze 5 minut),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lze sledovat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všechny zdroje konverze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(většina softwarů dokáže sledovat pouze první nebo poslední zdroj konverze),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upravuje automaticky web na základě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odhadu chování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nožství napojených modulů (e-mailing, web atd.),</a:t>
            </a:r>
          </a:p>
          <a:p>
            <a:pPr marL="457200" indent="-457200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ejlepší sledování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atribuce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>
              <a:defRPr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clickstream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reporty, segmentace, plug-in pro integraci s Excelem,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používají ho např.: IBM, Kraft,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Victorias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’s Secret, Bank of America,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Economist.com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Panasonic, Mac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ys.com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FUJIFILM…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Obsah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1. Co je to webová analytika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(WA)</a:t>
            </a:r>
          </a:p>
          <a:p>
            <a:pPr marL="457200" indent="-457200"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2. Základní pojmy a zkratky webové analytiky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3. Jak se postupuje při práci s webovou analytikou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4. Základní typy analýz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5. Psychologie chování uživatelů internetu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Webtrends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7203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webtrends.com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Real time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data,</a:t>
            </a:r>
          </a:p>
          <a:p>
            <a:pPr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automatické upozornění na výkyvy v přehledech, 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ebtrends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Social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sleduje návštěvníky z blogů, sociálních sítí,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umožňuje psát poznámky k reportům, vytváří přehledy dnů, kdy   byla      zaznamenána konverze,</a:t>
            </a:r>
          </a:p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tvorba reportů s KPI: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pro marketéry, finanční oddělení, techniky,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umí takřka vše – ale k ovládání potřebujete PhD z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webtrendologie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musíte si to nastavit,</a:t>
            </a:r>
          </a:p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špatná podpora v ČR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Unicorn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Česká pojišťovna, Zentiva, Škoda,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Oriflame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T-mobile</a:t>
            </a:r>
            <a:r>
              <a:rPr lang="cs-CZ" sz="2000" dirty="0" smtClean="0"/>
              <a:t>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429007" cy="117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Unica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052736"/>
            <a:ext cx="17828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200" dirty="0" smtClean="0"/>
              <a:t>www.</a:t>
            </a:r>
            <a:r>
              <a:rPr lang="cs-CZ" sz="2200" dirty="0" err="1" smtClean="0"/>
              <a:t>unica.com</a:t>
            </a:r>
            <a:endParaRPr lang="cs-CZ" sz="22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pro sledování pokročilých metrik není potřeba měnit </a:t>
            </a:r>
            <a:r>
              <a:rPr lang="cs-CZ" sz="2400" dirty="0" err="1" smtClean="0"/>
              <a:t>JavaScript</a:t>
            </a:r>
            <a:r>
              <a:rPr lang="cs-CZ" sz="2400" dirty="0" smtClean="0"/>
              <a:t>, vše se nastavuje v uživatelském rozhraní,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vyhovuje potřebám vysoce navštěvovaného webu</a:t>
            </a:r>
            <a:r>
              <a:rPr lang="cs-CZ" sz="2400" dirty="0" smtClean="0"/>
              <a:t>,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Open data </a:t>
            </a:r>
            <a:r>
              <a:rPr lang="cs-CZ" sz="2400" b="1" dirty="0" err="1" smtClean="0"/>
              <a:t>Architecture</a:t>
            </a:r>
            <a:r>
              <a:rPr lang="cs-CZ" sz="2400" dirty="0" smtClean="0"/>
              <a:t>: snadno lze data integrovat do jiných systémů (</a:t>
            </a:r>
            <a:r>
              <a:rPr lang="cs-CZ" sz="2400" dirty="0" err="1" smtClean="0"/>
              <a:t>Oracle</a:t>
            </a:r>
            <a:r>
              <a:rPr lang="cs-CZ" sz="2400" dirty="0" smtClean="0"/>
              <a:t>, DB2, </a:t>
            </a:r>
            <a:r>
              <a:rPr lang="cs-CZ" sz="2400" dirty="0" err="1" smtClean="0"/>
              <a:t>MySQL</a:t>
            </a:r>
            <a:r>
              <a:rPr lang="cs-CZ" sz="2400" dirty="0" smtClean="0"/>
              <a:t>, </a:t>
            </a:r>
            <a:r>
              <a:rPr lang="cs-CZ" sz="2400" dirty="0" err="1" smtClean="0"/>
              <a:t>SQLServer</a:t>
            </a:r>
            <a:r>
              <a:rPr lang="cs-CZ" sz="2400" dirty="0" smtClean="0"/>
              <a:t>),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Implementovány nástroje </a:t>
            </a:r>
            <a:r>
              <a:rPr lang="cs-CZ" sz="2400" b="1" dirty="0" smtClean="0"/>
              <a:t>A/B testování a MVT,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heat mapy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7363"/>
            <a:ext cx="1238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Yahoo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!Web Analytics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3314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42910" y="2214554"/>
            <a:ext cx="70009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web.</a:t>
            </a:r>
            <a:r>
              <a:rPr lang="cs-CZ" sz="2000" dirty="0" err="1" smtClean="0"/>
              <a:t>analytics.yahoo.com</a:t>
            </a:r>
            <a:endParaRPr lang="cs-CZ" sz="2000" dirty="0" smtClean="0"/>
          </a:p>
          <a:p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Poskytován zdarma,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 dle některých recenzí je dokonce lepší než Google    Analytics.</a:t>
            </a:r>
          </a:p>
          <a:p>
            <a:endParaRPr lang="cs-CZ" sz="2000" dirty="0" smtClean="0"/>
          </a:p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okud si chcete Y!WA vyzkoušet, začněte na jejich implementaci pracovat několik měsíců předem. Jejich oddělení pro udělování přístupu zásadně nereaguje.</a:t>
            </a: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V ČR si lze Y!WA vyzkoušet přes EMERITE nebo </a:t>
            </a:r>
            <a:r>
              <a:rPr lang="cs-CZ" sz="2000" dirty="0" err="1" smtClean="0"/>
              <a:t>Optimics</a:t>
            </a:r>
            <a:r>
              <a:rPr lang="cs-CZ" sz="2000" dirty="0" smtClean="0"/>
              <a:t> (Fortuna).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Gemius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142984"/>
            <a:ext cx="2133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71472" y="1928802"/>
            <a:ext cx="74295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gemius.com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Hlavní poskytovatel softwaru pro webovou analytiku v jižní Evropě,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vhodný pro sledování webů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všech velikostí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obsahuje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socio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-demografické profily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návštěvníků, díky čemuž lze snadněji cílit na konkrétní skupiny návštěvníků,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neobsahuje tolik analýz jako GA, ale má je certifikované.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357454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333399"/>
                </a:solidFill>
                <a:latin typeface="Trebuchet MS" pitchFamily="34" charset="0"/>
              </a:rPr>
              <a:t>Základní pojmy a zkratky webové analytiky</a:t>
            </a:r>
            <a:endParaRPr lang="cs-CZ" sz="40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643445"/>
            <a:ext cx="8229600" cy="1428761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JavaScript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cs-CZ" sz="2400" dirty="0" smtClean="0"/>
              <a:t>Je objektově orientovaný </a:t>
            </a:r>
            <a:r>
              <a:rPr lang="cs-CZ" sz="2400" b="1" dirty="0" smtClean="0"/>
              <a:t>skriptovací jazyk</a:t>
            </a:r>
            <a:r>
              <a:rPr lang="cs-CZ" sz="2400" dirty="0" smtClean="0"/>
              <a:t>, který je používán při vytváření webových stránek.</a:t>
            </a:r>
          </a:p>
          <a:p>
            <a:pPr marL="457200" indent="-457200">
              <a:defRPr/>
            </a:pPr>
            <a:r>
              <a:rPr lang="cs-CZ" sz="2400" dirty="0" smtClean="0"/>
              <a:t>Je to malinkatý prográmek, který se odešle ze serveru na klienta (počítač) a teprve tam se vykoná.</a:t>
            </a: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Mnoho softwarů pro webovou analytiku je založena na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shromažďování dat pomocí JavaScriptového kódu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Uživatel může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JavaScript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zakázat (ale dělají to jenom paranoici). </a:t>
            </a: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Neumí ukládat ani přistupovat k datům (kromě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cookies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Můžete si jej upravit, ale bude vám často blbnout.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Cookies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Jsou malé soubory, které webový server odesílá webovému prohlížeči. Při další návštěvě prohlížeč posílá (a identifikuje se tak) serveru.</a:t>
            </a:r>
          </a:p>
          <a:p>
            <a:pPr marL="457200" indent="-457200"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Metoda sběru dat, která je založena na JavaScriptovém kódu, získává informace právě pomocí cookies.</a:t>
            </a:r>
          </a:p>
          <a:p>
            <a:pPr marL="457200" indent="-457200"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2 typy cookie souborů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Vlastní (</a:t>
            </a:r>
            <a:r>
              <a:rPr lang="cs-CZ" sz="2200" b="1" i="1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 party)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: vytvořený danou webovou doménou, návštěvník si jej vyžádá zapsáním URL adresy do prohlížeče nebo klepnutím na odkaz.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Cizí (</a:t>
            </a:r>
            <a:r>
              <a:rPr lang="cs-CZ" sz="2200" b="1" i="1" dirty="0" err="1" smtClean="0">
                <a:latin typeface="Arial" pitchFamily="34" charset="0"/>
                <a:cs typeface="Arial" pitchFamily="34" charset="0"/>
              </a:rPr>
              <a:t>third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 party)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: pracuje v pozadí, obvykle spojen s reklamou nebo obsahem, který si návštěvník přímo nevyžádal.</a:t>
            </a: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smtClean="0">
                <a:solidFill>
                  <a:srgbClr val="333399"/>
                </a:solidFill>
                <a:latin typeface="Trebuchet MS" pitchFamily="34" charset="0"/>
              </a:rPr>
              <a:t>Session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000528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Česky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relace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Doba interakce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mezi prohlížečem uživatele a určitou webovou stránkou, která končí zavřením prohlížeče nebo jeho vypnutím , nebo doba, kdy je uživatel na dané stránce po zadanou dobu neaktivní.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     </a:t>
            </a:r>
            <a:r>
              <a:rPr lang="cs-CZ" sz="2000" i="1" dirty="0" smtClean="0"/>
              <a:t>Pro účely přehledů nástroje Google Analytics je relace      považována za ukončenou, pokud byl uživatel na webové stránce neaktivní po dobu 30 minut.</a:t>
            </a: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Documents and Settings\bohackova\Local Settings\Temporary Internet Files\Content.IE5\S1IFC5UB\MCj043800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357694"/>
            <a:ext cx="500066" cy="339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Hit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Požadavek na webový server na zobrazení (stažení) souboru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Zobrazovaným souborem může být např. :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HTML stránka,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obrázek </a:t>
            </a:r>
            <a:r>
              <a:rPr lang="cs-CZ" sz="2400" dirty="0" smtClean="0"/>
              <a:t>(jpeg, gif, png, atd.),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/>
              <a:t>hudební klip,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400" dirty="0" smtClean="0"/>
              <a:t>Cgi skript.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endParaRPr lang="cs-CZ" sz="2400" dirty="0" smtClean="0"/>
          </a:p>
          <a:p>
            <a:pPr marL="457200" indent="-457200">
              <a:buNone/>
              <a:defRPr/>
            </a:pPr>
            <a:r>
              <a:rPr lang="cs-CZ" sz="2400" dirty="0" smtClean="0"/>
              <a:t>Dnes údaj lehce k ničemu.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Návštěvník (Visitor)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Návštěvník je prvek navržený tak, aby co nejvíce umožnil definovat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počet skutečných, různých lidí, kteří navštíví webovou stránku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Pochopitelně neexistuje žádný způsob, jak z hlediska webové   stránky zjistit, zda počítač nesdílí dva lidé, ale dobrý systém sledování návštěvníků se dokáže přiblížit skutečnému počtu. </a:t>
            </a:r>
          </a:p>
          <a:p>
            <a:pPr marL="457200" indent="-457200">
              <a:buNone/>
              <a:defRPr/>
            </a:pPr>
            <a:endParaRPr lang="cs-CZ" sz="20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         Nejpřesnější systémy sledování návštěvníků obvykle používají ke sledování jednotlivých návštěvníků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soubory 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cookies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. (Ty úplně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nej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nej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v kombinaci s </a:t>
            </a:r>
            <a:r>
              <a:rPr lang="cs-CZ" sz="2000" i="1" dirty="0" err="1" smtClean="0">
                <a:latin typeface="Arial" pitchFamily="34" charset="0"/>
                <a:cs typeface="Arial" pitchFamily="34" charset="0"/>
              </a:rPr>
              <a:t>flashem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a panelem.)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Documents and Settings\bohackova\Local Settings\Temporary Internet Files\Content.IE5\OHIN4PA3\MCj043778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571504" cy="501151"/>
          </a:xfrm>
          <a:prstGeom prst="rect">
            <a:avLst/>
          </a:prstGeom>
          <a:noFill/>
        </p:spPr>
      </p:pic>
      <p:pic>
        <p:nvPicPr>
          <p:cNvPr id="6" name="Picture 2" descr="C:\Documents and Settings\bohackova\Local Settings\Temporary Internet Files\Content.IE5\OHIN4PA3\MCj043778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446"/>
            <a:ext cx="571504" cy="50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0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333399"/>
                </a:solidFill>
                <a:latin typeface="Trebuchet MS" pitchFamily="34" charset="0"/>
              </a:rPr>
              <a:t>Co je to webová analytika (WA) </a:t>
            </a:r>
            <a:endParaRPr lang="cs-CZ" sz="40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Proč se objevila webová analytika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Pojetí webové analytiky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Definice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Smysl webové analytiky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Co vám webová analytika umožní sledovat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Možné metody měření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Software pro webovou analytiku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Nový návštěvník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0034" y="2071678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sz="2400" dirty="0" smtClean="0"/>
              <a:t>Takový návštěvník, u kterého jeho webový prohlížeč </a:t>
            </a:r>
            <a:r>
              <a:rPr lang="cs-CZ" sz="2400" b="1" dirty="0" smtClean="0"/>
              <a:t>poprvé  zobrazí danou stránku</a:t>
            </a:r>
            <a:r>
              <a:rPr lang="cs-CZ" sz="2400" dirty="0" smtClean="0"/>
              <a:t> vašeho webu. </a:t>
            </a:r>
          </a:p>
          <a:p>
            <a:pPr algn="just">
              <a:buFont typeface="Arial" pitchFamily="34" charset="0"/>
              <a:buChar char="•"/>
            </a:pPr>
            <a:endParaRPr lang="cs-CZ" sz="24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Do daného prohlížeče se umístí soubor cookie první strany. Noví návštěvníci tedy nejsou identifikováni pomocí osobních údajů, které zadávají na stránkách, ale jsou jedinečně identifikováni prostřednictvím používaného prohlížeče.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Jedinečný návštěvník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0034" y="207167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Někdy též označován jako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unikátní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návštěvník.</a:t>
            </a:r>
          </a:p>
          <a:p>
            <a:pPr algn="just">
              <a:buFont typeface="Arial" pitchFamily="34" charset="0"/>
              <a:buChar char="•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Jedineční návštěvníci představují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počet neduplicitních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(počítaných pouze jednou)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návštěvníků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 webové stránce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během zadaného časového období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Jedineční návštěvníci se určují pomocí souborů cookies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Vracející se versus opakovaný návštěvník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Vracející se návštěvníci (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returning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visitors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počet unikátních návštěvníků, kteří navštívili dané stránky během sledovaného období, a kde tito návštěvníci již byli na stránce před sledovaným obdobím.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Opakovaní návštěvníci (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repeat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visitors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počet unikátních návštěvníků, kteří navštívili dané stránky dvakrát a vícekrát během sledovaného období.</a:t>
            </a: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Nový, vracející se a opakovaný návštěvník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bohackova\Local Settings\Temporary Internet Files\Content.IE5\CDM3GT6Z\MCj043475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2285714" cy="228571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357554" y="2071678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Analytické systémy se v definování nových, vracejících se a opakovaných návštěvníků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liší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Vždy se sami přesvědčte, jak jsou metriky definovány ve vámi používaném nástroji.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Např. Google Analytics vůbec nepoužívá termín opakovaný návštěvník.</a:t>
            </a: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Návštěva (Visit)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analytických nástrojích je počítána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stejně jako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ession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Tzn. je to doba interakce mezi prohlížečem uživatele a určitou webovou stránkou, která končí zavřením prohlížeče nebo jeho vypnutím, nebo doba, kdy je uživatel na dané stránce po zadanou dobu neaktivní.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Uživatel (User) a reálný uživatel (Real User)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 algn="just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Pozor: V analytických nástrojích je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uživatel definován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jako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osoba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které byl udělen přístup k účtu GA.</a:t>
            </a:r>
          </a:p>
          <a:p>
            <a:pPr marL="457200" indent="-457200" algn="just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Reálný uživatel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představuje reálného člověka, který daný server ve zkoumaném období navštívil. Tento ukazatel je získáván pomocí unikátního algoritmu, jenž využívá celou řadu informací, mj. i znalost velikosti internetové populace, která je zjišťována externím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offline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výzkumem a online panelem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NetMonitor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      </a:t>
            </a:r>
            <a:b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/>
            </a:r>
            <a:b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</a:b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Počet reálných uživatelů se nerovná počtu unikátních návštěvníků, protože: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Documents and Settings\bohackova\Local Settings\Temporary Internet Files\Content.IE5\CDM3GT6Z\MCj043475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1143008" cy="114300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928662" y="3357562"/>
            <a:ext cx="70723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Zatímco reálný uživatel představuje (měl by) skutečného člověka, unikátní návštěvník je ekvivalentem pro cookie, kterou je identifikován prohlížeč. Jeden člověk („reálný uživatel“) může používat více počítačů/prohlížečů/profilů, své cookies mazat a může tedy být identifikován jako více „Unikátních návštěvníků“. Podobně jeden počítač (často jeden „unikátní návštěvník“) může sdílet více osob.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Zhlédnuté stránky (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Page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Views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)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Celkový počet zobrazených stran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Započítávají se opakovaná zobrazení jedné stránky.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Zobrazení stránky je instance (konkretizace) stránky načtené prohlížečem.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Služba Google Analytics protokoluje zobrazení stránek při každém spuštění kódu sledování. Může se jednat o HTML či podobnou stránku s kódem sledování načtenou prohlížečem nebo událost vytvořenou pro simulaci zobrazení stránky v přehledech služby Google Analytics.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bohackova\Local Settings\Temporary Internet Files\Content.IE5\S1IFC5UB\MCj043800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500066" cy="339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Konverze (Conversion)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14619"/>
            <a:ext cx="8229600" cy="3357587"/>
          </a:xfrm>
        </p:spPr>
        <p:txBody>
          <a:bodyPr>
            <a:normAutofit/>
          </a:bodyPr>
          <a:lstStyle/>
          <a:p>
            <a:pPr marL="457200" indent="-457200" algn="ctr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konverzi mluvíme tehdy, pokud návštěvník splní cíl webu. Každý web má nějaký cíl. </a:t>
            </a:r>
          </a:p>
          <a:p>
            <a:pPr marL="457200" indent="-457200" algn="ctr">
              <a:buNone/>
              <a:defRPr/>
            </a:pPr>
            <a:endParaRPr lang="cs-CZ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Např. stažení souboru, přehrátí videa, registrace, vyplnění formuláře, objednávka zboží, přihlášení k odběru </a:t>
            </a:r>
            <a:r>
              <a:rPr lang="cs-CZ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newsletteru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doba strávená na webu, dojití na nějakou stránku webu atd.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Konverze (Conversion)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6058"/>
            <a:ext cx="7758138" cy="3286149"/>
          </a:xfrm>
        </p:spPr>
        <p:txBody>
          <a:bodyPr>
            <a:normAutofit/>
          </a:bodyPr>
          <a:lstStyle/>
          <a:p>
            <a:pPr marL="457200" indent="-457200" algn="just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Analytické softwary započítávají konverzi ve chvíli, kdy </a:t>
            </a: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návštěvník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(resp. zákazník) </a:t>
            </a: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přijde na cílovou stránku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. Cílová stránka je stránka, na kterou se návštěvník dostane po provedení konverze. Je potřeba, aby se načetl kód na konverzní stránce.</a:t>
            </a:r>
          </a:p>
          <a:p>
            <a:pPr marL="457200" indent="-457200" algn="just">
              <a:buNone/>
              <a:defRPr/>
            </a:pPr>
            <a:endParaRPr lang="cs-CZ" sz="2400" i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None/>
              <a:defRPr/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Konverzi lze ale definovat i jinými způsoby.</a:t>
            </a:r>
            <a:endParaRPr lang="cs-CZ" sz="1600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Documents and Settings\bohackova\Local Settings\Temporary Internet Files\Content.IE5\S1IFC5UB\MCj043800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86058"/>
            <a:ext cx="500066" cy="339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Proč se objevila webová analytika (WA) a její pojetí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Od nepaměti se snaží obchodníci pochopit zákazníka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1257300" lvl="2" indent="-457200">
              <a:buFont typeface="+mj-lt"/>
              <a:buAutoNum type="arabicPeriod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aby mu nabídli lepší služby,</a:t>
            </a:r>
          </a:p>
          <a:p>
            <a:pPr marL="1257300" lvl="2" indent="-457200">
              <a:buFont typeface="+mj-lt"/>
              <a:buAutoNum type="arabicPeriod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aby mu nabídli lepší produkty,</a:t>
            </a:r>
          </a:p>
          <a:p>
            <a:pPr marL="1257300" lvl="2" indent="-457200">
              <a:buFont typeface="+mj-lt"/>
              <a:buAutoNum type="arabicPeriod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aby zjistili jeho slabá místa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Proč? </a:t>
            </a:r>
            <a:r>
              <a:rPr lang="cs-CZ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Protože chtějí více vydělat. </a:t>
            </a:r>
            <a:r>
              <a:rPr lang="cs-CZ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A tak se nejprve zkoumal spotřebitel off-line a psaly se   učebnice marketingu a obchodní psychologie.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Příklady konverzní stránky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643314"/>
            <a:ext cx="53625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71472" y="2000240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Stránka s poděkováním po ukončení nákupu,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hlášení o úspěšně proběhnuté registraci,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poděkování za přihlášení k odběru novinek.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Míra konverze (Conversion rate)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Někdy též nazývána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konverzní poměr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Míra konverze je procentuální podíl relací na stránkách, při kterých bylo dosaženo cíle konverze vůči celkové návštěvnosti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Přesný výpočet míry konverze se liší dle typu používaného analytického softwaru.</a:t>
            </a: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Pozor na konverzi vůči návštěvě a vůči návštěvníkovi.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Míra konverze v Google Analytics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148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    Oficiální definice v Centru nápovědy Google Analytics: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google.com</a:t>
            </a:r>
            <a:r>
              <a:rPr lang="cs-CZ" sz="2000" dirty="0" smtClean="0">
                <a:hlinkClick r:id="rId2"/>
              </a:rPr>
              <a:t>/support/</a:t>
            </a:r>
            <a:r>
              <a:rPr lang="cs-CZ" sz="2000" dirty="0" err="1" smtClean="0">
                <a:hlinkClick r:id="rId2"/>
              </a:rPr>
              <a:t>googleanalytics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bin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answer.py</a:t>
            </a:r>
            <a:r>
              <a:rPr lang="cs-CZ" sz="2000" dirty="0" smtClean="0">
                <a:hlinkClick r:id="rId2"/>
              </a:rPr>
              <a:t>?</a:t>
            </a:r>
            <a:r>
              <a:rPr lang="cs-CZ" sz="2000" dirty="0" err="1" smtClean="0">
                <a:hlinkClick r:id="rId2"/>
              </a:rPr>
              <a:t>hl</a:t>
            </a:r>
            <a:r>
              <a:rPr lang="cs-CZ" sz="2000" dirty="0" smtClean="0">
                <a:hlinkClick r:id="rId2"/>
              </a:rPr>
              <a:t>=</a:t>
            </a:r>
            <a:r>
              <a:rPr lang="cs-CZ" sz="2000" dirty="0" err="1" smtClean="0">
                <a:hlinkClick r:id="rId2"/>
              </a:rPr>
              <a:t>cs</a:t>
            </a:r>
            <a:r>
              <a:rPr lang="cs-CZ" sz="2000" dirty="0" smtClean="0">
                <a:hlinkClick r:id="rId2"/>
              </a:rPr>
              <a:t>&amp;</a:t>
            </a:r>
            <a:r>
              <a:rPr lang="cs-CZ" sz="2000" dirty="0" err="1" smtClean="0">
                <a:hlinkClick r:id="rId2"/>
              </a:rPr>
              <a:t>answer</a:t>
            </a:r>
            <a:r>
              <a:rPr lang="cs-CZ" sz="2000" dirty="0" smtClean="0">
                <a:hlinkClick r:id="rId2"/>
              </a:rPr>
              <a:t>=62507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„</a:t>
            </a:r>
            <a:r>
              <a:rPr lang="cs-CZ" sz="2000" i="1" dirty="0" smtClean="0"/>
              <a:t>Ve službě Analytics míra konverze označuje procento návštěvníků, kteří provedli konverzi u alespoň jednoho z cílů,…“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Míra konverze = (počet konverzí / počet </a:t>
            </a:r>
            <a:r>
              <a:rPr lang="cs-CZ" sz="2000" dirty="0" smtClean="0">
                <a:solidFill>
                  <a:srgbClr val="FF0000"/>
                </a:solidFill>
              </a:rPr>
              <a:t>návštěvníků</a:t>
            </a:r>
            <a:r>
              <a:rPr lang="cs-CZ" sz="2000" dirty="0" smtClean="0"/>
              <a:t> webu) * 100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Tak to ve skutečnosti není!</a:t>
            </a:r>
            <a:endParaRPr lang="cs-CZ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rafovaná šipka doprava 4"/>
          <p:cNvSpPr/>
          <p:nvPr/>
        </p:nvSpPr>
        <p:spPr>
          <a:xfrm rot="15013859" flipH="1">
            <a:off x="3763950" y="2912995"/>
            <a:ext cx="378819" cy="370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rafovaná šipka doprava 5"/>
          <p:cNvSpPr/>
          <p:nvPr/>
        </p:nvSpPr>
        <p:spPr>
          <a:xfrm rot="15013859" flipH="1">
            <a:off x="3906826" y="4127441"/>
            <a:ext cx="378819" cy="370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Měsíční data z Google Analytics 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43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Dle nápovědy Google Analytics by míra konverze měla být:</a:t>
            </a:r>
          </a:p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počet konverzí / počet </a:t>
            </a:r>
            <a:r>
              <a:rPr lang="cs-CZ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návštěvníků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celého webu * 100,</a:t>
            </a: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tzn.               540 / 36 557 * 100 = 1,47.</a:t>
            </a:r>
          </a:p>
          <a:p>
            <a:pPr>
              <a:buNone/>
            </a:pPr>
            <a:endParaRPr lang="cs-CZ" sz="2000" dirty="0" smtClean="0"/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994158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4758803" cy="9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Nevěřte všemu, co se píše. Prověřujte!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4000528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Ve skutečnosti je u Google Analytics je tato metrika počítána dle vzorce: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počet konverzí / počet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návštěv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celého webu * 100,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tzn. 540 / 49 519 * 100 = 1,09.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994158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4758803" cy="9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Klik versus proklik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1"/>
            <a:ext cx="8229600" cy="3786215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b="1" dirty="0" smtClean="0"/>
              <a:t>Klik</a:t>
            </a:r>
            <a:r>
              <a:rPr lang="cs-CZ" sz="2400" dirty="0" smtClean="0"/>
              <a:t> = jedna akce, kdy uživatel klikl na hypertextový odkaz/jakékoliv místo na stránce.</a:t>
            </a:r>
          </a:p>
          <a:p>
            <a:pPr marL="457200" indent="-457200">
              <a:defRPr/>
            </a:pPr>
            <a:endParaRPr lang="cs-CZ" sz="2400" dirty="0" smtClean="0"/>
          </a:p>
          <a:p>
            <a:pPr marL="457200" indent="-457200">
              <a:defRPr/>
            </a:pPr>
            <a:r>
              <a:rPr lang="cs-CZ" sz="2400" b="1" dirty="0" smtClean="0"/>
              <a:t>Proklik</a:t>
            </a:r>
            <a:r>
              <a:rPr lang="cs-CZ" sz="2400" dirty="0" smtClean="0"/>
              <a:t> = jedna akce, kdy uživatel klikl na hypertextový odkaz na stránce a byla zobrazena stránka jiná.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Klik versus proklik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357586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             Uživatel klikl na reklamu, ale dříve, než se stačila stránka zobrazit (a tudíž se nestihl načíst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javascriptový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kód), uzavřel okno prohlížeče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Počet kliků: 1</a:t>
            </a:r>
          </a:p>
          <a:p>
            <a:pPr marL="457200" indent="-457200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Počet prokliků: 0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Taky se nemusela stránka načíst, spadlo připojení k internetu, uživatel se vrátil (časté!) atd.</a:t>
            </a: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bohackova\Local Settings\Temporary Internet Files\Content.IE5\OHIN4PA3\MCj043778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785818" cy="68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Zobrazení (imprese)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1743"/>
            <a:ext cx="8229600" cy="3500463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Imprese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= zobrazení doporučujícího odkazu nebo reklamy na webové stránce.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Bounce Rate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57719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800" dirty="0" smtClean="0"/>
              <a:t>  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 češtiny překládáno jako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poměr návratů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nebo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míra opuštění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Udává,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kolik procent návštěvníků odejde z webu po shlédnutí pouze jediné (první) stránky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tzv. landing page. 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Bounce Rate závisí na několika faktorech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typu webu,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typu vstupní stránky (hlavní stránka versus podstránky),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placené / neplacené výsledky vyhledávání.</a:t>
            </a:r>
          </a:p>
          <a:p>
            <a:pPr marL="457200" indent="-457200">
              <a:defRPr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Bounce Rate a typ webu v ČR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19769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9807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71472" y="478632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cs-CZ" dirty="0" smtClean="0"/>
              <a:t>       Více jak polovina návštěvníků e-</a:t>
            </a:r>
            <a:r>
              <a:rPr lang="cs-CZ" dirty="0" err="1" smtClean="0"/>
              <a:t>shopů</a:t>
            </a:r>
            <a:r>
              <a:rPr lang="cs-CZ" dirty="0" smtClean="0"/>
              <a:t> v ČR odchází z jejich stránek ihned po příchodu. Vzhledem k ekonomickému potenciálu nakupujících je zde pak velký </a:t>
            </a:r>
            <a:r>
              <a:rPr lang="cs-CZ" b="1" dirty="0" smtClean="0"/>
              <a:t>prostor pro optimalizaci jak marketingových kampaní, tak vlastního webu</a:t>
            </a:r>
            <a:r>
              <a:rPr lang="cs-CZ" dirty="0" smtClean="0"/>
              <a:t>. 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A pak přišel internet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Najednou jsme schopni sledovat takřka vše, co uživatel na webu dělá.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Dokážeme např.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zjistit,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1257300" lvl="2" indent="-457200">
              <a:buFont typeface="+mj-lt"/>
              <a:buAutoNum type="arabicPeriod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kdo co chce (segmentace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257300" lvl="2" indent="-457200">
              <a:buFont typeface="+mj-lt"/>
              <a:buAutoNum type="arabicPeriod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co chce (např. obsahovaná nebo click-stream analýza, teplotní mapy),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kdy to chce (zpravodajství, korelace atd.)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257300" lvl="2" indent="-457200">
              <a:buFont typeface="+mj-lt"/>
              <a:buAutoNum type="arabicPeriod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jak to chce a v jaké podobě (např. A/B testování, MVT).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Bounce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Rate</a:t>
            </a:r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v ČR a typ vstupní stránky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Čím více se uživatelé u webů generujících poptávky dostanou přímo mimo hlavní stránku, tím nižší je míra opuštění. </a:t>
            </a:r>
          </a:p>
          <a:p>
            <a:pPr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Odchod z webu po zhlédnutí jediné stránky je v případě 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špatně optimalizovaných kampaní a webů až 82,8 %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4500594" cy="277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Bounce Rate a výsledky vyhledávání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43008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800" dirty="0" smtClean="0"/>
              <a:t>   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5643602" cy="34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Porovnání českých a zahraničních webů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426512"/>
            <a:ext cx="5715040" cy="193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42910" y="5000636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/>
              <a:t>Zdroj:</a:t>
            </a:r>
          </a:p>
          <a:p>
            <a:r>
              <a:rPr lang="cs-CZ" sz="1600" b="1" dirty="0" smtClean="0">
                <a:hlinkClick r:id="rId3"/>
              </a:rPr>
              <a:t>http://webova-analytika.robertnemec.com/bounce-rate-cr-09/</a:t>
            </a:r>
            <a:endParaRPr lang="cs-CZ" sz="1600" b="1" dirty="0" smtClean="0"/>
          </a:p>
          <a:p>
            <a:r>
              <a:rPr lang="cs-CZ" sz="1600" b="1" dirty="0" smtClean="0">
                <a:hlinkClick r:id="rId4"/>
              </a:rPr>
              <a:t>http://webova-analytika.robertnemec.com/prumerny-bounce-rate-zahranici/</a:t>
            </a:r>
            <a:endParaRPr lang="cs-CZ" sz="1600" b="1" dirty="0" smtClean="0"/>
          </a:p>
          <a:p>
            <a:endParaRPr lang="cs-CZ" b="1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CTR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Clickthrough Rate, česky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míra prokliku.</a:t>
            </a: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Počet prokliků, které reklama zaznamená, dělený počtem zobrazení reklamy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Každá reklama a klíčové slovo má vlastní míru prokliku, která je jedinečná vzhledem k výkonu kampaně. </a:t>
            </a:r>
          </a:p>
          <a:p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CTR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1743"/>
            <a:ext cx="8229600" cy="3500463"/>
          </a:xfrm>
        </p:spPr>
        <p:txBody>
          <a:bodyPr>
            <a:normAutofit/>
          </a:bodyPr>
          <a:lstStyle/>
          <a:p>
            <a:pPr marL="457200" indent="-457200" algn="just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           Nízká míra prokliku poukazuje na nízký výkon klíčového slova/reklamy a naznačuje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potřebu optimalizace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klíčového slova nebo optimalizace. Pomocí CTR je tedy možné změřit, které reklamy a klíčová slova mají nízký výkon, a potom je optimalizovat.</a:t>
            </a:r>
          </a:p>
          <a:p>
            <a:pPr marL="457200" indent="-457200" algn="just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1257300" lvl="2" indent="-457200" algn="just">
              <a:buNone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Někdy je ale nízká CTR úmyslem nebo předpokladem.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Documents and Settings\bohackova\Local Settings\Temporary Internet Files\Content.IE5\S1IFC5UB\MCj043800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57430"/>
            <a:ext cx="721666" cy="49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PPC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Platba za klik, </a:t>
            </a:r>
            <a:r>
              <a:rPr lang="cs-CZ" sz="2400" dirty="0" smtClean="0"/>
              <a:t>anglicky též </a:t>
            </a:r>
            <a:r>
              <a:rPr lang="cs-CZ" sz="2400" b="1" dirty="0" err="1" smtClean="0"/>
              <a:t>Pay</a:t>
            </a:r>
            <a:r>
              <a:rPr lang="cs-CZ" sz="2400" b="1" dirty="0" smtClean="0"/>
              <a:t> Per Click (PPC)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Model reklamy, ve kterém zadavatel reklamy platí vydavateli určitou částku vždy, když na webové stránce vydavatele někdo </a:t>
            </a:r>
            <a:r>
              <a:rPr lang="cs-CZ" sz="2400" u="sng" dirty="0" smtClean="0"/>
              <a:t>klikne</a:t>
            </a:r>
            <a:r>
              <a:rPr lang="cs-CZ" sz="2400" dirty="0" smtClean="0"/>
              <a:t> na reklamu zadavatele, bez ohledu na to, kolikrát je reklama zobrazena. </a:t>
            </a:r>
          </a:p>
          <a:p>
            <a:r>
              <a:rPr lang="cs-CZ" sz="2400" dirty="0" smtClean="0"/>
              <a:t>Zhruba polovina reklamy na internetu se dnes prodává přes PPC model – nejde jenom o vyhledávače, ale i kontextovou reklamu, stejně jako display reklamu.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PPC nerovná se reklama ve vyhledávačích!</a:t>
            </a:r>
          </a:p>
          <a:p>
            <a:endParaRPr lang="cs-CZ" sz="2400" dirty="0" smtClean="0"/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CZP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Cena za proklik (CZP),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anglicky též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Click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(CPC)</a:t>
            </a: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Ve skutečnosti se platí za klik, ne za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proklik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Kolik stojí jedno kliknutí na reklamu prodanou na základě PPC modelu.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CZK 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   CZK = Cena za konverzi</a:t>
            </a:r>
          </a:p>
          <a:p>
            <a:pPr>
              <a:buNone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CZK = CZP / míra konverze</a:t>
            </a:r>
          </a:p>
          <a:p>
            <a:pPr>
              <a:buNone/>
            </a:pPr>
            <a:endParaRPr lang="cs-CZ" sz="2400" dirty="0" smtClean="0"/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CPT / CPM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Cost Per Thousand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Cost Per Mile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cena za tisíc (zhlédnutí)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Jedná se o cenu za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tisíc zobrazení reklamy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Jde o jednotku, v níž se udávají ceny reklamy placené podle počtu zobrazení.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Pokud tedy webová stránka zobrazuje reklamy a účtuje si je na základě impresí, tedy v podstatě na základě možného zhlédnutí , cena se uvádí právě v CPM/CPT.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Teoreticky je ale možné mít i reklamu ve vyhledávačích na základě platebního modelu CPT.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ATS a AVT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14553"/>
            <a:ext cx="8229600" cy="38576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ATS (Average Time Spend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= průměrný celkový strávený čas jedním reálným uživatelem na webu.</a:t>
            </a:r>
          </a:p>
          <a:p>
            <a:pPr>
              <a:buNone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AVT (Average Visit Time) =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průměrná délka jedné návštěvy na daném webu.</a:t>
            </a:r>
          </a:p>
          <a:p>
            <a:endParaRPr lang="cs-CZ" sz="2400" dirty="0" smtClean="0"/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642910" y="2214554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None/>
              <a:defRPr/>
            </a:pPr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 zatímco off-line výzkumy se dělají přes sto let, on-line výzkumy zhruba patnáct.</a:t>
            </a:r>
            <a:endParaRPr lang="cs-CZ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(c) RobertNemec.com, 2012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SEO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41434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Search Engine Optimization,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česky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optimalizace pro vyhledávače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Je to metodika vytváření a upravování webových stránek takovým způsobem, aby jejich forma a obsah byly vhodné pro automatizované zpracování v internetových vyhledávačích.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Cílem je dosáhnout toho, aby se webové stránky objevovaly ve vyhledávačích na předních místech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Reach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357718"/>
          </a:xfrm>
        </p:spPr>
        <p:txBody>
          <a:bodyPr>
            <a:normAutofit fontScale="92500"/>
          </a:bodyPr>
          <a:lstStyle/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Reach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- počet návštěvníků/uživatelů/lidí, kteří byli/budou vystaveni danému médiu během kampaně nebo jiné </a:t>
            </a: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doby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měření. Často se udává jako procento vůči cílové skupině. Pozor: nemusí se jednat o lidi, kteří reklamu nakonec uvidí! Zde se používá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net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reach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případně.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reach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Afinita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poměr složení návštěvníků příslušné cílové skupiny pro vybraný webový server ke složení návštěvníků příslušné cílové skupiny pro skupinu všech měřených serverů. Čím vyšší (než 1 nebo 100 %), tím vhodnější.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Share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Share – označuje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poměr (podíl) nějakého ukazatele</a:t>
            </a: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Share návštěvnosti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poměr počtu návštěvníků z příslušné cílové skupiny, kteří navštívili vybraný server, k počtu návštěvníků ze stejné cílové skupiny, kteří navštívili skupinu všech měřených serverů. 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Může být definován např. share zobrazení, share stráveného času.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Zdroj: 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netmonitor.cz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/index.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php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?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option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=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com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_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docman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&amp;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task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=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doc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_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details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&amp;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gid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=8&amp;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Itemid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=16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333399"/>
                </a:solidFill>
                <a:latin typeface="Trebuchet MS" pitchFamily="34" charset="0"/>
              </a:rPr>
              <a:t>Jak se postupuje při práci s WA </a:t>
            </a:r>
            <a:endParaRPr lang="cs-CZ" sz="40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Čeho chcete dosáhnout?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Jaké máte cíle?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Implementace/audit softwaru pro WA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Jaké analýzy použijete?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Omezení oboru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Obecné problémy webové analytiky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Problémy a překážky při práci s WA na straně klienta a agentury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333399"/>
                </a:solidFill>
                <a:latin typeface="Trebuchet MS" pitchFamily="34" charset="0"/>
              </a:rPr>
              <a:t>Čeho chcete dosáhnout?</a:t>
            </a:r>
            <a:endParaRPr lang="cs-CZ" sz="40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Pravděpodobně zvýšení obratu z webu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Ale nemusí to tak být vždy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Vždy se klienta zeptejte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Klient často neví, co má prodávat</a:t>
            </a:r>
          </a:p>
          <a:p>
            <a:pPr marL="857250" lvl="1" indent="-457200"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Nemáte-li čísla o obratu, použijte počet zobrazení/návštěv/unikátních návštěvníků na produktech/oblastech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Nikdy nezvládnete všechno. Raději každý měsíc udělejte část.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333399"/>
                </a:solidFill>
                <a:latin typeface="Trebuchet MS" pitchFamily="34" charset="0"/>
              </a:rPr>
              <a:t>Jak postupovat?</a:t>
            </a:r>
            <a:endParaRPr lang="cs-CZ" sz="40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Stanovit si cíle/priority obecně.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Zkontrolovat, zda-li je dobře nainstalovaný software.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Stanovit si správně cíle v softwaru.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Nejprve si projít obecně software.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Případně udělat obsahovou analýzu.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Pustit se do velkých jednorázových analýz.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Otestovat změny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Začít pracovat na opakovaných a permanentních analýzách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Jak si rozvrhnout práci s webovou analytikou a jak postupovat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Jednorázové analýzy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Opakované analýzy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Permanentní analýzy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 počátku může být nějaká analýza jednorázová i permanentní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Analýzy není vždy pevná zařazená, většinou se může ob jednu posouvat.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Jednorázové analýzy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Hodí se jako vstupní analýzy nebo při velkých změnách webu nebo reklamní kampaně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Zjistí základní chyby v nastavení analytického softwaru a globální pohled.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Většinou se jedná o komplexní analýzy zaměřené na všechny metriky v přehledech a odhalování okamžitě viditelných chyb.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teplotní mapa,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click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analýza,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analýza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interního vyhledávání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Opakované analýzy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Provádí se v pravidelných intervalech (půlročně, ročně, měsíčně)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Sledují výkyvy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 když by se nemuseli dělat často, pro jistotu je lepší je opakovat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Dá se mezi ně zařadit i testování (A/B, MVT)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odkud přišli návštěvníci, kteří udělali objednávku, analýza nákupního košíku, nejlepší a nejhorší obsah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Permanentní analýzy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Stále sledujete, co se na webu děje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Min. jednou měsíčně, spíše týdně až denně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Sledujete KPI, a podle toho upravujete marketing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Je to morálně ospravedlnitelné?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8992" y="2071678"/>
            <a:ext cx="5257808" cy="405448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Profit.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cz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jsme měřili, kam lidé klikají.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Před nasazením teplotních map žádná sekce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Kurzy měn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neexistovala.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 nasazení to byla druhá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nejnavštěvovanější stránka po hlavní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stránce (letos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Profit.cz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přešel pod jiné vydavatelství a sekce byla zrušena).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Dodali jsme lidem obsah, o který mají zájem.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14" y="2143116"/>
            <a:ext cx="2457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Příklad permanentní analýzy – I.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98688"/>
            <a:ext cx="43910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14348" y="2571744"/>
            <a:ext cx="24128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Hlavní</a:t>
            </a:r>
          </a:p>
          <a:p>
            <a:r>
              <a:rPr lang="cs-CZ" sz="2800" dirty="0" smtClean="0"/>
              <a:t>panel</a:t>
            </a:r>
          </a:p>
          <a:p>
            <a:r>
              <a:rPr lang="cs-CZ" sz="2800" dirty="0" smtClean="0"/>
              <a:t>v </a:t>
            </a:r>
            <a:r>
              <a:rPr lang="cs-CZ" sz="2800" dirty="0" err="1" smtClean="0"/>
              <a:t>Coremetrics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Příklad permanentní analýzy – II.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4348" y="2571744"/>
            <a:ext cx="24128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Kanál</a:t>
            </a:r>
          </a:p>
          <a:p>
            <a:r>
              <a:rPr lang="cs-CZ" sz="2800" dirty="0" smtClean="0"/>
              <a:t>efektivity </a:t>
            </a:r>
          </a:p>
          <a:p>
            <a:r>
              <a:rPr lang="cs-CZ" sz="2800" dirty="0" smtClean="0"/>
              <a:t>zdrojů </a:t>
            </a:r>
          </a:p>
          <a:p>
            <a:r>
              <a:rPr lang="cs-CZ" sz="2800" dirty="0" smtClean="0"/>
              <a:t>v </a:t>
            </a:r>
            <a:r>
              <a:rPr lang="cs-CZ" sz="2800" dirty="0" err="1" smtClean="0"/>
              <a:t>Coremetrics</a:t>
            </a:r>
            <a:endParaRPr lang="cs-CZ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437" y="2214554"/>
            <a:ext cx="4391025" cy="27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Příklad permanentní analýzy – III.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4348" y="2571744"/>
            <a:ext cx="24128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Hodinové</a:t>
            </a:r>
          </a:p>
          <a:p>
            <a:r>
              <a:rPr lang="cs-CZ" sz="2800" dirty="0" smtClean="0"/>
              <a:t>sledování </a:t>
            </a:r>
          </a:p>
          <a:p>
            <a:r>
              <a:rPr lang="cs-CZ" sz="2800" dirty="0" smtClean="0"/>
              <a:t>v </a:t>
            </a:r>
            <a:r>
              <a:rPr lang="cs-CZ" sz="2800" dirty="0" err="1" smtClean="0"/>
              <a:t>Coremetrics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71678"/>
            <a:ext cx="39719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Definování cílů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Každý web je zřízen k nějakému účelu.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Chcete, aby byl tento účel splněn.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Máte tedy představu o cílech, které má web splňovat.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Splnění cíle se nazývá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konverze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Cíle je vhodné definovat finančně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Příklady webů a jejich cíle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shop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         prodej zboží (tržby, počet objednávek)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Zábavní weby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zhlédnutí videa, poslech hudby (zhlédnutí reklam)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Informační weby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růst návštěvnosti, doba strávená na stránkách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B2C servis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     objednání služby online, poptávky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Firemní weby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 nákup zákazníka v kamenném obchodě,   			počet zhlédnutých stránek za návštěvu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rafovaná šipka doprava 4"/>
          <p:cNvSpPr/>
          <p:nvPr/>
        </p:nvSpPr>
        <p:spPr>
          <a:xfrm>
            <a:off x="2714612" y="2143116"/>
            <a:ext cx="500066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rafovaná šipka doprava 5"/>
          <p:cNvSpPr/>
          <p:nvPr/>
        </p:nvSpPr>
        <p:spPr>
          <a:xfrm>
            <a:off x="2714612" y="2857496"/>
            <a:ext cx="500066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rafovaná šipka doprava 6"/>
          <p:cNvSpPr/>
          <p:nvPr/>
        </p:nvSpPr>
        <p:spPr>
          <a:xfrm>
            <a:off x="2714612" y="3929066"/>
            <a:ext cx="500066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rafovaná šipka doprava 7"/>
          <p:cNvSpPr/>
          <p:nvPr/>
        </p:nvSpPr>
        <p:spPr>
          <a:xfrm>
            <a:off x="2714612" y="4643446"/>
            <a:ext cx="500066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rafovaná šipka doprava 8"/>
          <p:cNvSpPr/>
          <p:nvPr/>
        </p:nvSpPr>
        <p:spPr>
          <a:xfrm>
            <a:off x="2714612" y="5357826"/>
            <a:ext cx="500066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Definujte a sledujte KPI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KPI =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Performance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Indicator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Klíčový indikátor výkonnosti</a:t>
            </a: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To, co je skutečně důležité</a:t>
            </a: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Abyste věděli, zda-li vše funguje tak, jak má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Definování cílů v Google Analytics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400" dirty="0" smtClean="0"/>
              <a:t>V profilu Google Analytics máte možnost nakonfigurovat </a:t>
            </a:r>
            <a:r>
              <a:rPr lang="cs-CZ" sz="2400" b="1" dirty="0" smtClean="0"/>
              <a:t>až dvacet cílů (čtyři sady cílů po pěti položkách)</a:t>
            </a:r>
            <a:r>
              <a:rPr lang="cs-CZ" sz="2400" dirty="0" smtClean="0"/>
              <a:t>.</a:t>
            </a:r>
          </a:p>
          <a:p>
            <a:pPr marL="457200" indent="-457200">
              <a:buNone/>
              <a:defRPr/>
            </a:pPr>
            <a:endParaRPr lang="cs-CZ" sz="2000" dirty="0" smtClean="0"/>
          </a:p>
          <a:p>
            <a:pPr marL="457200" indent="-457200">
              <a:buNone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Pokud potřebujete nakonfigurovat více než dvacet cílů (ale proč?)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přes funkci Finanční ohodnocení webů bez elektronického obchodování – musí se naprogramovat,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seskupit cíle – pokud je např. cílem stažení PDF souboru, nastavte jako jeden cíl stažení všech (PDF) souborů,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vyberte se jiný nástroj pro webovou analytiku.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Definování cílů v Google Analytics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Cíle lze nastavit po přihlášení do účtu kliknutím na znak  </a:t>
            </a:r>
            <a:endParaRPr lang="cs-CZ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pravo nahoře a výběrem záložky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Profily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 sekci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Cíle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vyberte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íl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nebo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Upravit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988840"/>
            <a:ext cx="504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30" y="2971670"/>
            <a:ext cx="2628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92" y="4581128"/>
            <a:ext cx="3533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Definování cílů v Google Analytics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4348" y="2000240"/>
            <a:ext cx="3087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Vyplňte následující formulář: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572001" y="2786058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Název cíle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vyplňte název, který se bude zobrazovat v přehledech.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Aktivní cíl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pokud chcete, aby se sbírala data o splnění cíle, zaškrtněte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Zapnuto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Typ cíle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vyberte jeden z typů cílů, pro sledování konverzí e-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shopů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objednávek atd. zadávejte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Cíl adresy URL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" y="2564904"/>
            <a:ext cx="33440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Definování cílů v Google Analytics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8597" y="192880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Na správném nastavení tohoto formuláře závisí, zda služba Google Analytics bude měřit cíle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endParaRPr lang="cs-CZ" dirty="0"/>
          </a:p>
        </p:txBody>
      </p:sp>
      <p:pic>
        <p:nvPicPr>
          <p:cNvPr id="27651" name="Picture 3" descr="C:\Documents and Settings\bohackova\Local Settings\Temporary Internet Files\Content.IE5\OHIN4PA3\MCj04113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651509" cy="52015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571473" y="4857760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Typ shody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hlavní, přesná, shoda regulárních výrazů.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Adresa URL cíle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zadejte dle typu shody. Google Analytics ignoruje název domény, stačí tedy zadat pouze část adresy za názvem domény.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Hodnota cíle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je nutná zadat pro výpočet hodnoty asistovaných konverzí, nejčastěji se zadává průměrná hodnota objednávky.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9" y="2793862"/>
            <a:ext cx="8219922" cy="18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   Definice Web Analytics </a:t>
            </a:r>
            <a:r>
              <a:rPr lang="cs-CZ" sz="3200" b="1" dirty="0" err="1" smtClean="0">
                <a:solidFill>
                  <a:srgbClr val="333399"/>
                </a:solidFill>
                <a:latin typeface="Trebuchet MS" pitchFamily="34" charset="0"/>
              </a:rPr>
              <a:t>Association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  Webová analytika představuje měření, sbírání, analýzu a reportování online dat za účelem pochopení a optimalizování použití webu.</a:t>
            </a:r>
          </a:p>
          <a:p>
            <a:pPr>
              <a:buNone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400" i="1" dirty="0" smtClean="0"/>
              <a:t>Web Analytics is the measurement, collection, analysis and reporting of Internet data for the purposes of understanding and optimizing Web usage.</a:t>
            </a:r>
            <a:endParaRPr lang="cs-CZ" sz="2400" i="1" dirty="0" smtClean="0"/>
          </a:p>
          <a:p>
            <a:pPr lvl="1"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Typ shody a nastavení URL cíle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Hlavní shoda (shoda nadpisu):</a:t>
            </a: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000" dirty="0" smtClean="0"/>
              <a:t>Např.  URL adresa každého zákazníka má jiné </a:t>
            </a:r>
            <a:r>
              <a:rPr lang="cs-CZ" sz="2000" dirty="0" err="1" smtClean="0"/>
              <a:t>idenfikační</a:t>
            </a:r>
            <a:r>
              <a:rPr lang="cs-CZ" sz="2000" dirty="0" smtClean="0"/>
              <a:t> číslo: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priklad.cz</a:t>
            </a:r>
            <a:r>
              <a:rPr lang="cs-CZ" sz="2000" dirty="0" smtClean="0">
                <a:hlinkClick r:id="rId2"/>
              </a:rPr>
              <a:t>/dekujeme.</a:t>
            </a:r>
            <a:r>
              <a:rPr lang="cs-CZ" sz="2000" dirty="0" err="1" smtClean="0">
                <a:hlinkClick r:id="rId2"/>
              </a:rPr>
              <a:t>html</a:t>
            </a:r>
            <a:r>
              <a:rPr lang="cs-CZ" sz="2000" dirty="0" smtClean="0">
                <a:hlinkClick r:id="rId2"/>
              </a:rPr>
              <a:t>?</a:t>
            </a:r>
            <a:r>
              <a:rPr lang="cs-CZ" sz="2000" dirty="0" err="1" smtClean="0">
                <a:hlinkClick r:id="rId2"/>
              </a:rPr>
              <a:t>page</a:t>
            </a:r>
            <a:r>
              <a:rPr lang="cs-CZ" sz="2000" dirty="0" smtClean="0">
                <a:hlinkClick r:id="rId2"/>
              </a:rPr>
              <a:t>=1=&amp;id9982251615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priklad.cz</a:t>
            </a:r>
            <a:r>
              <a:rPr lang="cs-CZ" sz="2000" dirty="0" smtClean="0">
                <a:hlinkClick r:id="rId3"/>
              </a:rPr>
              <a:t>/dekujeme.</a:t>
            </a:r>
            <a:r>
              <a:rPr lang="cs-CZ" sz="2000" dirty="0" err="1" smtClean="0">
                <a:hlinkClick r:id="rId3"/>
              </a:rPr>
              <a:t>html</a:t>
            </a:r>
            <a:r>
              <a:rPr lang="cs-CZ" sz="2000" dirty="0" smtClean="0">
                <a:hlinkClick r:id="rId3"/>
              </a:rPr>
              <a:t>?page=1&amp;id=9982254582</a:t>
            </a:r>
            <a:endParaRPr lang="cs-CZ" sz="2000" dirty="0" smtClean="0"/>
          </a:p>
          <a:p>
            <a:pPr marL="457200" indent="-457200">
              <a:buNone/>
              <a:defRPr/>
            </a:pPr>
            <a:endParaRPr lang="cs-CZ" sz="2000" dirty="0" smtClean="0"/>
          </a:p>
          <a:p>
            <a:pPr marL="457200" indent="-457200">
              <a:buNone/>
              <a:defRPr/>
            </a:pPr>
            <a:endParaRPr lang="cs-CZ" sz="2000" dirty="0" smtClean="0"/>
          </a:p>
          <a:p>
            <a:pPr marL="457200" indent="-457200">
              <a:buNone/>
              <a:defRPr/>
            </a:pPr>
            <a:r>
              <a:rPr lang="cs-CZ" sz="2000" dirty="0" smtClean="0"/>
              <a:t>Do cíle zadejte adresu </a:t>
            </a:r>
            <a:r>
              <a:rPr lang="cs-CZ" sz="2000" b="1" dirty="0" smtClean="0"/>
              <a:t>http://www.</a:t>
            </a:r>
            <a:r>
              <a:rPr lang="cs-CZ" sz="2000" b="1" dirty="0" err="1" smtClean="0"/>
              <a:t>priklad.cz</a:t>
            </a:r>
            <a:r>
              <a:rPr lang="cs-CZ" sz="2000" b="1" dirty="0" smtClean="0"/>
              <a:t>/dekujeme.</a:t>
            </a:r>
            <a:r>
              <a:rPr lang="cs-CZ" sz="2000" b="1" dirty="0" err="1" smtClean="0"/>
              <a:t>html</a:t>
            </a:r>
            <a:r>
              <a:rPr lang="cs-CZ" sz="2000" b="1" dirty="0" smtClean="0"/>
              <a:t>?page=1 </a:t>
            </a:r>
            <a:r>
              <a:rPr lang="cs-CZ" sz="2000" dirty="0" smtClean="0"/>
              <a:t>a jako typ shody vyberte shodu nadpisu.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Typ shody a URL cíle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Přesná shoda: </a:t>
            </a:r>
            <a:r>
              <a:rPr lang="cs-CZ" sz="2400" dirty="0" smtClean="0"/>
              <a:t>vyžaduje přesnou shodu adres zadaných jako vaše adresy cíle. Nesmí obsahovat identifikátory dynamické relace nebo parametry dotazu.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Cílová adresa tedy musí pro všechny zákazníky </a:t>
            </a:r>
            <a:r>
              <a:rPr lang="cs-CZ" sz="2400" dirty="0" err="1" smtClean="0"/>
              <a:t>vapadat</a:t>
            </a:r>
            <a:r>
              <a:rPr lang="cs-CZ" sz="2400" dirty="0" smtClean="0"/>
              <a:t> např. takto: 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2"/>
              </a:rPr>
              <a:t>www.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2"/>
              </a:rPr>
              <a:t>priklad.cz</a:t>
            </a:r>
            <a:r>
              <a:rPr lang="cs-CZ" sz="2400" dirty="0" smtClean="0">
                <a:latin typeface="Arial" pitchFamily="34" charset="0"/>
                <a:cs typeface="Arial" pitchFamily="34" charset="0"/>
                <a:hlinkClick r:id="rId2"/>
              </a:rPr>
              <a:t>/dekujeme.</a:t>
            </a:r>
            <a:r>
              <a:rPr lang="cs-CZ" sz="2400" dirty="0" err="1" smtClean="0">
                <a:latin typeface="Arial" pitchFamily="34" charset="0"/>
                <a:cs typeface="Arial" pitchFamily="34" charset="0"/>
                <a:hlinkClick r:id="rId2"/>
              </a:rPr>
              <a:t>html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 Do cíle stačí zadat pouze: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/dekujeme.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html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Jakékoliv mezery na konci URL adresy způsobí neplatnost cíle.</a:t>
            </a:r>
          </a:p>
          <a:p>
            <a:pPr marL="457200" indent="-457200">
              <a:buNone/>
              <a:defRPr/>
            </a:pPr>
            <a:endParaRPr lang="cs-CZ" sz="2400" dirty="0" smtClean="0"/>
          </a:p>
          <a:p>
            <a:pPr marL="457200" indent="-457200">
              <a:buNone/>
              <a:defRPr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Documents and Settings\bohackova\Local Settings\Temporary Internet Files\Content.IE5\GTAJCPEF\MCj043388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143512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Omezení oboru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Chyby při měření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Proč vznikají chyby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Chyby při měření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00701"/>
            <a:ext cx="8229600" cy="57150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Zdroj:</a:t>
            </a:r>
          </a:p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http://www.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webanalyticsbook.com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webanalytics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general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comparison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of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-11-web-analytics-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2"/>
              </a:rPr>
              <a:t>vendors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71678"/>
            <a:ext cx="4685977" cy="303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Chyby při měření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Existují dva druhy chyb: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Vnější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způsobeny typem sběru dat, technologií. Nelze je ovlivnit, ale můžeme si vybrat takový software, který vyhovuje našim potřebám a eliminuje některé chyby.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Vnitřní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způsobeny většinou špatným nastavením analytického softwaru, individuální u každého nástroje.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Způsoby sběru dat, technologie a postupy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 Metoda značkování stránek (page tagging),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 metoda serverových logů, 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hybridní metoda – kombinace obou předchozích.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Značkování stránek (page tagging)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Stránkové značky posílají informace vzdáleným serverům pro sběr dat. Software pro webovou analytiku zobrazuje zákazníkovi přehledy z těchto vzdálených serverů.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7" name="Picture 7" descr="C:\Documents and Settings\bohackova\Local Settings\Temporary Internet Files\Content.IE5\S1IFC5UB\MPj03900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143380"/>
            <a:ext cx="1828800" cy="1304544"/>
          </a:xfrm>
          <a:prstGeom prst="rect">
            <a:avLst/>
          </a:prstGeom>
          <a:noFill/>
        </p:spPr>
      </p:pic>
      <p:pic>
        <p:nvPicPr>
          <p:cNvPr id="30729" name="Picture 9" descr="C:\Documents and Settings\bohackova\Local Settings\Temporary Internet Files\Content.IE5\CDM3GT6Z\MCj04247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1708150" cy="1778000"/>
          </a:xfrm>
          <a:prstGeom prst="rect">
            <a:avLst/>
          </a:prstGeom>
          <a:noFill/>
        </p:spPr>
      </p:pic>
      <p:pic>
        <p:nvPicPr>
          <p:cNvPr id="30730" name="Picture 10" descr="C:\Documents and Settings\bohackova\Local Settings\Temporary Internet Files\Content.IE5\S1IFC5UB\MCj043395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857628"/>
            <a:ext cx="1714500" cy="1714500"/>
          </a:xfrm>
          <a:prstGeom prst="rect">
            <a:avLst/>
          </a:prstGeom>
          <a:noFill/>
        </p:spPr>
      </p:pic>
      <p:sp>
        <p:nvSpPr>
          <p:cNvPr id="14" name="Šrafovaná šipka doprava 13"/>
          <p:cNvSpPr/>
          <p:nvPr/>
        </p:nvSpPr>
        <p:spPr>
          <a:xfrm>
            <a:off x="3000364" y="4643446"/>
            <a:ext cx="42862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rafovaná šipka doprava 14"/>
          <p:cNvSpPr/>
          <p:nvPr/>
        </p:nvSpPr>
        <p:spPr>
          <a:xfrm rot="10800000">
            <a:off x="5643570" y="4714884"/>
            <a:ext cx="42862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Značkování stránek (page tagging)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Metoda založená na značkování stránek sbírá data prostřednictvím webového prohlížeče návštěvníka, která jsou zachytávána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JavaScriptem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informace o návštěvnících získává pomocí souborů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cookie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876"/>
            <a:ext cx="4086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Výhody značkování stránek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57719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/>
              <a:t>Dokáže projít </a:t>
            </a:r>
            <a:r>
              <a:rPr lang="cs-CZ" sz="2000" b="1" dirty="0" err="1" smtClean="0"/>
              <a:t>proxy</a:t>
            </a:r>
            <a:r>
              <a:rPr lang="cs-CZ" sz="2000" b="1" dirty="0" smtClean="0"/>
              <a:t> servery </a:t>
            </a:r>
            <a:r>
              <a:rPr lang="cs-CZ" sz="2000" dirty="0" smtClean="0"/>
              <a:t>a servery vyrovnávací paměti, což vede k přesnějšímu sledování relací.</a:t>
            </a:r>
          </a:p>
          <a:p>
            <a:pPr marL="457200" indent="-457200">
              <a:defRPr/>
            </a:pPr>
            <a:endParaRPr lang="cs-CZ" sz="2000" dirty="0" smtClean="0"/>
          </a:p>
          <a:p>
            <a:pPr marL="457200" indent="-457200">
              <a:defRPr/>
            </a:pPr>
            <a:r>
              <a:rPr lang="cs-CZ" sz="2000" dirty="0" smtClean="0"/>
              <a:t>Sleduje </a:t>
            </a:r>
            <a:r>
              <a:rPr lang="cs-CZ" sz="2000" b="1" dirty="0" smtClean="0"/>
              <a:t>události na straně klienta </a:t>
            </a:r>
            <a:r>
              <a:rPr lang="cs-CZ" sz="2000" dirty="0" smtClean="0"/>
              <a:t>(</a:t>
            </a:r>
            <a:r>
              <a:rPr lang="cs-CZ" sz="2000" dirty="0" err="1" smtClean="0"/>
              <a:t>JavaScript</a:t>
            </a:r>
            <a:r>
              <a:rPr lang="cs-CZ" sz="2000" dirty="0" smtClean="0"/>
              <a:t>, </a:t>
            </a:r>
            <a:r>
              <a:rPr lang="cs-CZ" sz="2000" dirty="0" err="1" smtClean="0"/>
              <a:t>flash</a:t>
            </a:r>
            <a:r>
              <a:rPr lang="cs-CZ" sz="2000" dirty="0" smtClean="0"/>
              <a:t>, Web 2.0).</a:t>
            </a:r>
          </a:p>
          <a:p>
            <a:pPr marL="457200" indent="-457200">
              <a:defRPr/>
            </a:pPr>
            <a:endParaRPr lang="cs-CZ" sz="2000" dirty="0" smtClean="0"/>
          </a:p>
          <a:p>
            <a:pPr marL="457200" indent="-457200">
              <a:defRPr/>
            </a:pPr>
            <a:r>
              <a:rPr lang="cs-CZ" sz="2000" dirty="0" smtClean="0"/>
              <a:t>Zaznamenává data </a:t>
            </a:r>
            <a:r>
              <a:rPr lang="cs-CZ" sz="2000" b="1" dirty="0" smtClean="0"/>
              <a:t>elektronického obchodu </a:t>
            </a:r>
            <a:r>
              <a:rPr lang="cs-CZ" sz="2000" dirty="0" smtClean="0"/>
              <a:t>na straně klienta.</a:t>
            </a:r>
          </a:p>
          <a:p>
            <a:pPr marL="457200" indent="-457200">
              <a:defRPr/>
            </a:pPr>
            <a:endParaRPr lang="cs-CZ" sz="2000" dirty="0" smtClean="0"/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Dokáže zpracovat data téměř v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reálném čase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(minuty až hodiny).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Umožňuje dodavateli provádět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ukládání dat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aktualizaci programu.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333399"/>
                </a:solidFill>
                <a:latin typeface="Trebuchet MS" pitchFamily="34" charset="0"/>
              </a:rPr>
              <a:t>Nevýhody značkování stránek </a:t>
            </a:r>
            <a:endParaRPr lang="cs-CZ" sz="3200" b="1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071966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Chybné nastavení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JavaScriptu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vede ke ztrátě dat.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Firewall může poškodit nebo zakázat značky.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Nelze sledovat roboty vyhledávačů, protože roboti stránkové značky ignorují.</a:t>
            </a:r>
          </a:p>
          <a:p>
            <a:pPr marL="457200" indent="-457200"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Cookies soubory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maže přes 30 % uživatelů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Navíc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stejný uživatel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navštěvuje webové stránky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 různých počítačů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(doma, v práci, v internetových kavárnách), a tudíž softwary tohoto uživatele započítají jako tři odlišné návštěvníky.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latin typeface="Arial" pitchFamily="34" charset="0"/>
                <a:cs typeface="Arial" pitchFamily="34" charset="0"/>
              </a:rPr>
              <a:t>(c) RobertNemec.com, 2012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10352</TotalTime>
  <Words>6510</Words>
  <Application>Microsoft Office PowerPoint</Application>
  <PresentationFormat>Předvádění na obrazovce (4:3)</PresentationFormat>
  <Paragraphs>917</Paragraphs>
  <Slides>128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128</vt:i4>
      </vt:variant>
    </vt:vector>
  </HeadingPairs>
  <TitlesOfParts>
    <vt:vector size="131" baseType="lpstr">
      <vt:lpstr>Motiv sady Office</vt:lpstr>
      <vt:lpstr>3_Směsi</vt:lpstr>
      <vt:lpstr>1_MU_PPTprezentace_sablona_CZ</vt:lpstr>
      <vt:lpstr>Webová analytika</vt:lpstr>
      <vt:lpstr>Úvod do webové analytiky </vt:lpstr>
      <vt:lpstr>Obsah </vt:lpstr>
      <vt:lpstr>Co je to webová analytika (WA) </vt:lpstr>
      <vt:lpstr>Proč se objevila webová analytika (WA) a její pojetí</vt:lpstr>
      <vt:lpstr>A pak přišel internet</vt:lpstr>
      <vt:lpstr>Prezentace aplikace PowerPoint</vt:lpstr>
      <vt:lpstr>Je to morálně ospravedlnitelné?</vt:lpstr>
      <vt:lpstr>   Definice Web Analytics Association</vt:lpstr>
      <vt:lpstr>Definice Roberta Němce</vt:lpstr>
      <vt:lpstr>Nepřesně bývá webová analytika označována jako:</vt:lpstr>
      <vt:lpstr>Smyslem webové analytiky</vt:lpstr>
      <vt:lpstr>Pomocí WA zjistíte dva důležité údaje:</vt:lpstr>
      <vt:lpstr>Můžete sledovat například</vt:lpstr>
      <vt:lpstr>Pokud váš web generuje konverze, zjistíte dokonce</vt:lpstr>
      <vt:lpstr>Prezentace aplikace PowerPoint</vt:lpstr>
      <vt:lpstr>     Software pro webovou analytiku</vt:lpstr>
      <vt:lpstr>Prezentace aplikace PowerPoint</vt:lpstr>
      <vt:lpstr>Typy softwarů</vt:lpstr>
      <vt:lpstr>Prezentace aplikace PowerPoint</vt:lpstr>
      <vt:lpstr>AWStats  </vt:lpstr>
      <vt:lpstr>Open sourcové alternativy k AWStatsu – založené na metodě serverových logů </vt:lpstr>
      <vt:lpstr>Google Analytics (GA)</vt:lpstr>
      <vt:lpstr>Proč je Google Analytics tak oblíbený? </vt:lpstr>
      <vt:lpstr>Základní nevýhody GA</vt:lpstr>
      <vt:lpstr>Základní nevýhody GA</vt:lpstr>
      <vt:lpstr>Adobe SiteCatalyst (dříve Omniture) </vt:lpstr>
      <vt:lpstr>Coremetrics </vt:lpstr>
      <vt:lpstr>Proč je Coremetrics nejlepší? </vt:lpstr>
      <vt:lpstr>Webtrends </vt:lpstr>
      <vt:lpstr>Unica </vt:lpstr>
      <vt:lpstr>Yahoo!Web Analytics </vt:lpstr>
      <vt:lpstr>Gemius </vt:lpstr>
      <vt:lpstr>Základní pojmy a zkratky webové analytiky</vt:lpstr>
      <vt:lpstr>JavaScript </vt:lpstr>
      <vt:lpstr>Cookies </vt:lpstr>
      <vt:lpstr>Session </vt:lpstr>
      <vt:lpstr>Hit </vt:lpstr>
      <vt:lpstr>Návštěvník (Visitor) </vt:lpstr>
      <vt:lpstr>Nový návštěvník </vt:lpstr>
      <vt:lpstr>Jedinečný návštěvník </vt:lpstr>
      <vt:lpstr>Vracející se versus opakovaný návštěvník </vt:lpstr>
      <vt:lpstr>Nový, vracející se a opakovaný návštěvník </vt:lpstr>
      <vt:lpstr>Návštěva (Visit)</vt:lpstr>
      <vt:lpstr>Uživatel (User) a reálný uživatel (Real User)</vt:lpstr>
      <vt:lpstr>            Počet reálných uživatelů se nerovná počtu unikátních návštěvníků, protože: </vt:lpstr>
      <vt:lpstr>Zhlédnuté stránky (Page Views) </vt:lpstr>
      <vt:lpstr>Konverze (Conversion) </vt:lpstr>
      <vt:lpstr>Konverze (Conversion) </vt:lpstr>
      <vt:lpstr>Příklady konverzní stránky</vt:lpstr>
      <vt:lpstr>Míra konverze (Conversion rate)</vt:lpstr>
      <vt:lpstr>Míra konverze v Google Analytics </vt:lpstr>
      <vt:lpstr>Měsíční data z Google Analytics  </vt:lpstr>
      <vt:lpstr>Nevěřte všemu, co se píše. Prověřujte! </vt:lpstr>
      <vt:lpstr>Klik versus proklik</vt:lpstr>
      <vt:lpstr>Klik versus proklik</vt:lpstr>
      <vt:lpstr>Zobrazení (imprese)</vt:lpstr>
      <vt:lpstr>Bounce Rate</vt:lpstr>
      <vt:lpstr>Bounce Rate a typ webu v ČR</vt:lpstr>
      <vt:lpstr>Bounce Rate v ČR a typ vstupní stránky </vt:lpstr>
      <vt:lpstr>Bounce Rate a výsledky vyhledávání </vt:lpstr>
      <vt:lpstr>Porovnání českých a zahraničních webů</vt:lpstr>
      <vt:lpstr>CTR </vt:lpstr>
      <vt:lpstr>CTR</vt:lpstr>
      <vt:lpstr>PPC </vt:lpstr>
      <vt:lpstr>CZP</vt:lpstr>
      <vt:lpstr>CZK  </vt:lpstr>
      <vt:lpstr>CPT / CPM </vt:lpstr>
      <vt:lpstr>ATS a AVT </vt:lpstr>
      <vt:lpstr>SEO </vt:lpstr>
      <vt:lpstr>Reach </vt:lpstr>
      <vt:lpstr>Share </vt:lpstr>
      <vt:lpstr>Jak se postupuje při práci s WA </vt:lpstr>
      <vt:lpstr>Čeho chcete dosáhnout?</vt:lpstr>
      <vt:lpstr>Jak postupovat?</vt:lpstr>
      <vt:lpstr>Jak si rozvrhnout práci s webovou analytikou a jak postupovat</vt:lpstr>
      <vt:lpstr>Jednorázové analýzy</vt:lpstr>
      <vt:lpstr>Opakované analýzy</vt:lpstr>
      <vt:lpstr>Permanentní analýzy</vt:lpstr>
      <vt:lpstr>Příklad permanentní analýzy – I.</vt:lpstr>
      <vt:lpstr>Příklad permanentní analýzy – II.</vt:lpstr>
      <vt:lpstr>Příklad permanentní analýzy – III.</vt:lpstr>
      <vt:lpstr>Definování cílů </vt:lpstr>
      <vt:lpstr>Příklady webů a jejich cíle </vt:lpstr>
      <vt:lpstr>Definujte a sledujte KPI</vt:lpstr>
      <vt:lpstr>Definování cílů v Google Analytics </vt:lpstr>
      <vt:lpstr>Definování cílů v Google Analytics </vt:lpstr>
      <vt:lpstr>Definování cílů v Google Analytics </vt:lpstr>
      <vt:lpstr>Definování cílů v Google Analytics </vt:lpstr>
      <vt:lpstr>Typ shody a nastavení URL cíle </vt:lpstr>
      <vt:lpstr>Typ shody a URL cíle </vt:lpstr>
      <vt:lpstr>Omezení oboru</vt:lpstr>
      <vt:lpstr>Chyby při měření</vt:lpstr>
      <vt:lpstr>Chyby při měření </vt:lpstr>
      <vt:lpstr>Způsoby sběru dat, technologie a postupy </vt:lpstr>
      <vt:lpstr>Značkování stránek (page tagging) </vt:lpstr>
      <vt:lpstr>Značkování stránek (page tagging) </vt:lpstr>
      <vt:lpstr>Výhody značkování stránek</vt:lpstr>
      <vt:lpstr>Nevýhody značkování stránek </vt:lpstr>
      <vt:lpstr>Serverové logy</vt:lpstr>
      <vt:lpstr>Výhody serverových logů </vt:lpstr>
      <vt:lpstr>Nevýhody serverových logů </vt:lpstr>
      <vt:lpstr>Google Analytics  a NetMonitor </vt:lpstr>
      <vt:lpstr>Google Analytics a NetMonitor </vt:lpstr>
      <vt:lpstr>Kterou metodu zvolit a jak pracovat s chybami</vt:lpstr>
      <vt:lpstr>Jak pracovat s chybami </vt:lpstr>
      <vt:lpstr>Obecné problémy webové analytiky:  přechod mezi jednotlivými softwary</vt:lpstr>
      <vt:lpstr>Přímý provoz (direct traffic) není přímý provoz</vt:lpstr>
      <vt:lpstr>Co je příčinou chybného započítávání</vt:lpstr>
      <vt:lpstr>Ověřte si, zda je označena vaše reklama</vt:lpstr>
      <vt:lpstr>Jak problém řešit</vt:lpstr>
      <vt:lpstr>     Přivádí více nakupujících bannery nebo vyhledávače?</vt:lpstr>
      <vt:lpstr>Příklad: Přes 60 % přichází z přirozených výsledků, necelá 3 % z placených odkazů</vt:lpstr>
      <vt:lpstr>Odkud přichází skuteční zákazníci</vt:lpstr>
      <vt:lpstr>Prezentace aplikace PowerPoint</vt:lpstr>
      <vt:lpstr>Co když to bylo následovně?</vt:lpstr>
      <vt:lpstr>Jak to řešit</vt:lpstr>
      <vt:lpstr>Hotelový problém</vt:lpstr>
      <vt:lpstr>Vysvětlení hotelového problému</vt:lpstr>
      <vt:lpstr>Součet nových a vracejících se návštěvníků se nerovná celkovému počtu návštěvníků</vt:lpstr>
      <vt:lpstr>Závěrečná doporučení pro přesnost WA</vt:lpstr>
      <vt:lpstr>Problémy a překážky při práci s WA na straně klienta a agentury</vt:lpstr>
      <vt:lpstr> Základní typy analýz: click-stream analýza</vt:lpstr>
      <vt:lpstr>Základní typy analýz: heat mapy</vt:lpstr>
      <vt:lpstr>Psychologie chování uživatelů internetu</vt:lpstr>
      <vt:lpstr>Focus groups</vt:lpstr>
      <vt:lpstr>Děkuji vám za pozornost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nvcn</dc:title>
  <dc:creator>Robert Němec</dc:creator>
  <cp:lastModifiedBy>Marie Dorazilová</cp:lastModifiedBy>
  <cp:revision>130</cp:revision>
  <dcterms:created xsi:type="dcterms:W3CDTF">2010-01-15T18:00:10Z</dcterms:created>
  <dcterms:modified xsi:type="dcterms:W3CDTF">2013-09-25T12:21:33Z</dcterms:modified>
</cp:coreProperties>
</file>