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7" r:id="rId3"/>
    <p:sldId id="274" r:id="rId4"/>
    <p:sldId id="258" r:id="rId5"/>
    <p:sldId id="265" r:id="rId6"/>
    <p:sldId id="266" r:id="rId7"/>
    <p:sldId id="267" r:id="rId8"/>
    <p:sldId id="268" r:id="rId9"/>
    <p:sldId id="271" r:id="rId10"/>
    <p:sldId id="269" r:id="rId11"/>
    <p:sldId id="272" r:id="rId12"/>
    <p:sldId id="270" r:id="rId13"/>
    <p:sldId id="273" r:id="rId14"/>
    <p:sldId id="259" r:id="rId15"/>
    <p:sldId id="261" r:id="rId16"/>
    <p:sldId id="275" r:id="rId17"/>
    <p:sldId id="262" r:id="rId18"/>
    <p:sldId id="264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-131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397C-2430-48A4-810C-543816CA1B33}" type="datetimeFigureOut">
              <a:rPr lang="cs-CZ" smtClean="0"/>
              <a:pPr/>
              <a:t>18.3.2013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E6F64-8EFF-4660-97FE-6C20EC484B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397C-2430-48A4-810C-543816CA1B33}" type="datetimeFigureOut">
              <a:rPr lang="cs-CZ" smtClean="0"/>
              <a:pPr/>
              <a:t>18.3.2013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E6F64-8EFF-4660-97FE-6C20EC484B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397C-2430-48A4-810C-543816CA1B33}" type="datetimeFigureOut">
              <a:rPr lang="cs-CZ" smtClean="0"/>
              <a:pPr/>
              <a:t>18.3.2013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E6F64-8EFF-4660-97FE-6C20EC484B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397C-2430-48A4-810C-543816CA1B33}" type="datetimeFigureOut">
              <a:rPr lang="cs-CZ" smtClean="0"/>
              <a:pPr/>
              <a:t>18.3.2013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E6F64-8EFF-4660-97FE-6C20EC484B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397C-2430-48A4-810C-543816CA1B33}" type="datetimeFigureOut">
              <a:rPr lang="cs-CZ" smtClean="0"/>
              <a:pPr/>
              <a:t>18.3.2013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E6F64-8EFF-4660-97FE-6C20EC484B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397C-2430-48A4-810C-543816CA1B33}" type="datetimeFigureOut">
              <a:rPr lang="cs-CZ" smtClean="0"/>
              <a:pPr/>
              <a:t>18.3.2013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E6F64-8EFF-4660-97FE-6C20EC484B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397C-2430-48A4-810C-543816CA1B33}" type="datetimeFigureOut">
              <a:rPr lang="cs-CZ" smtClean="0"/>
              <a:pPr/>
              <a:t>18.3.2013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E6F64-8EFF-4660-97FE-6C20EC484B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397C-2430-48A4-810C-543816CA1B33}" type="datetimeFigureOut">
              <a:rPr lang="cs-CZ" smtClean="0"/>
              <a:pPr/>
              <a:t>18.3.2013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E6F64-8EFF-4660-97FE-6C20EC484B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397C-2430-48A4-810C-543816CA1B33}" type="datetimeFigureOut">
              <a:rPr lang="cs-CZ" smtClean="0"/>
              <a:pPr/>
              <a:t>18.3.2013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E6F64-8EFF-4660-97FE-6C20EC484B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397C-2430-48A4-810C-543816CA1B33}" type="datetimeFigureOut">
              <a:rPr lang="cs-CZ" smtClean="0"/>
              <a:pPr/>
              <a:t>18.3.2013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E6F64-8EFF-4660-97FE-6C20EC484B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397C-2430-48A4-810C-543816CA1B33}" type="datetimeFigureOut">
              <a:rPr lang="cs-CZ" smtClean="0"/>
              <a:pPr/>
              <a:t>18.3.2013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E6F64-8EFF-4660-97FE-6C20EC484B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2397C-2430-48A4-810C-543816CA1B33}" type="datetimeFigureOut">
              <a:rPr lang="cs-CZ" smtClean="0"/>
              <a:pPr/>
              <a:t>18.3.2013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BE6F64-8EFF-4660-97FE-6C20EC484BB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důvěra?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Důvěra </a:t>
            </a:r>
            <a:r>
              <a:rPr lang="cs-CZ" dirty="0"/>
              <a:t>je typ postoje a </a:t>
            </a:r>
            <a:r>
              <a:rPr lang="cs-CZ" dirty="0" smtClean="0"/>
              <a:t>zároveň mezilidského </a:t>
            </a:r>
            <a:r>
              <a:rPr lang="cs-CZ" dirty="0"/>
              <a:t>vztahu, </a:t>
            </a:r>
            <a:r>
              <a:rPr lang="cs-CZ" dirty="0" smtClean="0"/>
              <a:t>který vyvolává pocit jistoty plynoucí </a:t>
            </a:r>
            <a:r>
              <a:rPr lang="cs-CZ" dirty="0"/>
              <a:t>z </a:t>
            </a:r>
            <a:r>
              <a:rPr lang="cs-CZ" dirty="0" smtClean="0"/>
              <a:t>přesvědčení, </a:t>
            </a:r>
            <a:r>
              <a:rPr lang="cs-CZ" dirty="0"/>
              <a:t>že partner komunikace (osoba, instituce) </a:t>
            </a:r>
            <a:r>
              <a:rPr lang="cs-CZ" dirty="0" smtClean="0"/>
              <a:t>splní určitá očekávání. (sociologický slovník)</a:t>
            </a:r>
          </a:p>
          <a:p>
            <a:r>
              <a:rPr lang="cs-CZ" dirty="0" smtClean="0"/>
              <a:t>Důvěra </a:t>
            </a:r>
            <a:r>
              <a:rPr lang="cs-CZ" dirty="0"/>
              <a:t>je </a:t>
            </a:r>
            <a:r>
              <a:rPr lang="cs-CZ" dirty="0" smtClean="0"/>
              <a:t>subjektivní víra </a:t>
            </a:r>
            <a:r>
              <a:rPr lang="cs-CZ" dirty="0"/>
              <a:t>v </a:t>
            </a:r>
            <a:r>
              <a:rPr lang="cs-CZ" dirty="0" smtClean="0"/>
              <a:t>aktéra, </a:t>
            </a:r>
            <a:r>
              <a:rPr lang="cs-CZ" dirty="0"/>
              <a:t>že se bude chovat za </a:t>
            </a:r>
            <a:r>
              <a:rPr lang="cs-CZ" dirty="0" smtClean="0"/>
              <a:t>určitých okolnosti určitým</a:t>
            </a:r>
            <a:r>
              <a:rPr lang="cs-CZ" dirty="0"/>
              <a:t>, předem </a:t>
            </a:r>
            <a:r>
              <a:rPr lang="cs-CZ" dirty="0" smtClean="0"/>
              <a:t>očekávaným </a:t>
            </a:r>
            <a:r>
              <a:rPr lang="cs-CZ" dirty="0"/>
              <a:t>způsobem, na </a:t>
            </a:r>
            <a:r>
              <a:rPr lang="cs-CZ" dirty="0" smtClean="0"/>
              <a:t>základě </a:t>
            </a:r>
            <a:r>
              <a:rPr lang="cs-CZ" dirty="0"/>
              <a:t>jeho </a:t>
            </a:r>
            <a:r>
              <a:rPr lang="cs-CZ" dirty="0" smtClean="0"/>
              <a:t>předchozího chování. (</a:t>
            </a:r>
            <a:r>
              <a:rPr lang="cs-CZ" dirty="0" err="1"/>
              <a:t>Lik</a:t>
            </a:r>
            <a:r>
              <a:rPr lang="cs-CZ" dirty="0"/>
              <a:t> </a:t>
            </a:r>
            <a:r>
              <a:rPr lang="cs-CZ" dirty="0" err="1" smtClean="0"/>
              <a:t>Mui</a:t>
            </a:r>
            <a:r>
              <a:rPr lang="cs-CZ" dirty="0" smtClean="0"/>
              <a:t> </a:t>
            </a:r>
            <a:r>
              <a:rPr lang="cs-CZ" dirty="0" err="1" smtClean="0"/>
              <a:t>at</a:t>
            </a:r>
            <a:r>
              <a:rPr lang="cs-CZ" dirty="0" smtClean="0"/>
              <a:t> </a:t>
            </a:r>
            <a:r>
              <a:rPr lang="cs-CZ" dirty="0" err="1" smtClean="0"/>
              <a:t>al</a:t>
            </a:r>
            <a:r>
              <a:rPr lang="cs-CZ" dirty="0" smtClean="0"/>
              <a:t>)</a:t>
            </a:r>
          </a:p>
          <a:p>
            <a:r>
              <a:rPr lang="cs-CZ" dirty="0" smtClean="0"/>
              <a:t>Důvěra je pozitivní očekávání ve vztahu k chování někoho nebo něčeho v situaci, která zahrnuje pro důvěřující stranu riziko. (</a:t>
            </a:r>
            <a:r>
              <a:rPr lang="cs-CZ" dirty="0" err="1" smtClean="0"/>
              <a:t>Marsh</a:t>
            </a:r>
            <a:r>
              <a:rPr lang="cs-CZ" dirty="0" smtClean="0"/>
              <a:t>, S. </a:t>
            </a:r>
            <a:r>
              <a:rPr lang="cs-CZ" dirty="0" err="1" smtClean="0"/>
              <a:t>at</a:t>
            </a:r>
            <a:r>
              <a:rPr lang="cs-CZ" dirty="0" smtClean="0"/>
              <a:t> </a:t>
            </a:r>
            <a:r>
              <a:rPr lang="cs-CZ" dirty="0" err="1" smtClean="0"/>
              <a:t>al</a:t>
            </a:r>
            <a:r>
              <a:rPr lang="cs-CZ" dirty="0" smtClean="0"/>
              <a:t>)</a:t>
            </a:r>
          </a:p>
          <a:p>
            <a:r>
              <a:rPr lang="cs-CZ" dirty="0" smtClean="0"/>
              <a:t>Důvěra je ochota jedné strany být zranitelný činností druhé strany na základě očekávání, že druhá strana provede konkrétní činnost důležitou pro věřitele bez ohledu na jeho </a:t>
            </a:r>
            <a:r>
              <a:rPr lang="cs-CZ" dirty="0"/>
              <a:t>schopnost druhou stranu monitorovat nebo </a:t>
            </a:r>
            <a:r>
              <a:rPr lang="cs-CZ" dirty="0" smtClean="0"/>
              <a:t>kontrolovat. (Mayer </a:t>
            </a:r>
            <a:r>
              <a:rPr lang="cs-CZ" dirty="0" err="1" smtClean="0"/>
              <a:t>at</a:t>
            </a:r>
            <a:r>
              <a:rPr lang="cs-CZ" dirty="0" smtClean="0"/>
              <a:t> al)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Architektura důvěry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23528" y="1268760"/>
            <a:ext cx="8568952" cy="48197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 smtClean="0"/>
              <a:t>metodologie usilující o zlepšení naší schopnosti designovat naše vnímání důvěry v informační systém</a:t>
            </a:r>
          </a:p>
          <a:p>
            <a:r>
              <a:rPr lang="cs-CZ" sz="2400" dirty="0" smtClean="0"/>
              <a:t>tři oblasti:</a:t>
            </a:r>
          </a:p>
          <a:p>
            <a:r>
              <a:rPr lang="cs-CZ" sz="2400" dirty="0" smtClean="0"/>
              <a:t>1. Jak designovat technický systém, které umožní účastníkům vyjadřovat a rozvíjet ospravedlnitelnou důvěru mezi sebou (</a:t>
            </a:r>
            <a:r>
              <a:rPr lang="en-US" sz="2400" dirty="0" smtClean="0"/>
              <a:t>Trust enhancing technology</a:t>
            </a:r>
            <a:r>
              <a:rPr lang="cs-CZ" sz="2400" dirty="0" smtClean="0"/>
              <a:t> – TAT)</a:t>
            </a:r>
          </a:p>
          <a:p>
            <a:r>
              <a:rPr lang="cs-CZ" sz="2400" dirty="0" smtClean="0"/>
              <a:t>2. Jak řídit sociální adopci informačního systému, aby byl kompatibilní s existující strukturou oprávněné důvěry? (metoda </a:t>
            </a:r>
            <a:r>
              <a:rPr lang="en-US" sz="2400" dirty="0" smtClean="0"/>
              <a:t>Architecture of Trust</a:t>
            </a:r>
            <a:r>
              <a:rPr lang="cs-CZ" sz="2400" dirty="0" smtClean="0"/>
              <a:t>)</a:t>
            </a:r>
          </a:p>
          <a:p>
            <a:r>
              <a:rPr lang="cs-CZ" sz="2400" dirty="0" smtClean="0"/>
              <a:t>Jak vyvíjet </a:t>
            </a:r>
            <a:r>
              <a:rPr lang="cs-CZ" sz="2400" dirty="0" err="1" smtClean="0"/>
              <a:t>socio</a:t>
            </a:r>
            <a:r>
              <a:rPr lang="cs-CZ" sz="2400" dirty="0" smtClean="0"/>
              <a:t>-technická řešení, která usnadňují tvorbu dlouhotrvající ospravedlnitelné důvěry v technické systémy? (metody v současnosti teprve ve vývoji)</a:t>
            </a:r>
          </a:p>
        </p:txBody>
      </p:sp>
    </p:spTree>
    <p:extLst>
      <p:ext uri="{BB962C8B-B14F-4D97-AF65-F5344CB8AC3E}">
        <p14:creationId xmlns:p14="http://schemas.microsoft.com/office/powerpoint/2010/main" val="33717366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908720"/>
          </a:xfrm>
        </p:spPr>
        <p:txBody>
          <a:bodyPr/>
          <a:lstStyle/>
          <a:p>
            <a:r>
              <a:rPr lang="cs-CZ" dirty="0" smtClean="0"/>
              <a:t>Postup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5217443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cs-CZ" dirty="0" smtClean="0"/>
              <a:t>stanovte humánní aktéry</a:t>
            </a:r>
          </a:p>
          <a:p>
            <a:pPr marL="514350" indent="-514350">
              <a:buAutoNum type="arabicPeriod"/>
            </a:pPr>
            <a:r>
              <a:rPr lang="cs-CZ" dirty="0" smtClean="0"/>
              <a:t>stanovte  technologické a sociální aktéry</a:t>
            </a:r>
          </a:p>
          <a:p>
            <a:pPr marL="514350" indent="-514350">
              <a:buAutoNum type="arabicPeriod"/>
            </a:pPr>
            <a:r>
              <a:rPr lang="cs-CZ" dirty="0" smtClean="0"/>
              <a:t>vytvořte strukturu toku informací (tečkované linky)</a:t>
            </a:r>
          </a:p>
          <a:p>
            <a:pPr marL="514350" indent="-514350">
              <a:buAutoNum type="arabicPeriod"/>
            </a:pPr>
            <a:r>
              <a:rPr lang="cs-CZ" dirty="0" smtClean="0"/>
              <a:t>vytvořte strukturu důvěry mezi aktéry (plné a čárkované linky) – na základě zdokumentovaných vztahů a výpovědí, na základě výzkumu mezi aktéry</a:t>
            </a:r>
          </a:p>
          <a:p>
            <a:pPr marL="514350" indent="-514350">
              <a:buAutoNum type="arabicPeriod"/>
            </a:pPr>
            <a:r>
              <a:rPr lang="cs-CZ" dirty="0" smtClean="0"/>
              <a:t>srovnejte kompatibilitu struktury toku informací a struktury důvěry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65723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506916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dirty="0"/>
              <a:t>T(x, y) x </a:t>
            </a:r>
            <a:r>
              <a:rPr lang="cs-CZ" dirty="0"/>
              <a:t>důvěřuje </a:t>
            </a:r>
            <a:r>
              <a:rPr lang="en-US" dirty="0"/>
              <a:t>y </a:t>
            </a:r>
            <a:endParaRPr lang="cs-CZ" dirty="0"/>
          </a:p>
          <a:p>
            <a:pPr marL="0" indent="0" algn="ctr">
              <a:buNone/>
            </a:pPr>
            <a:r>
              <a:rPr lang="en-US" dirty="0"/>
              <a:t>D(x, y) x </a:t>
            </a:r>
            <a:r>
              <a:rPr lang="cs-CZ" dirty="0" smtClean="0"/>
              <a:t>nedůvěřuje</a:t>
            </a:r>
            <a:r>
              <a:rPr lang="en-US" dirty="0" smtClean="0"/>
              <a:t> </a:t>
            </a:r>
            <a:r>
              <a:rPr lang="en-US" dirty="0"/>
              <a:t>y </a:t>
            </a:r>
            <a:endParaRPr lang="cs-CZ" dirty="0"/>
          </a:p>
          <a:p>
            <a:pPr marL="0" indent="0" algn="ctr">
              <a:buNone/>
            </a:pPr>
            <a:r>
              <a:rPr lang="en-US" dirty="0"/>
              <a:t>P(x, y) </a:t>
            </a:r>
            <a:r>
              <a:rPr lang="cs-CZ" dirty="0"/>
              <a:t>vzájemná důvěra mezi x</a:t>
            </a:r>
            <a:r>
              <a:rPr lang="en-US" dirty="0"/>
              <a:t> a y</a:t>
            </a:r>
            <a:r>
              <a:rPr lang="cs-CZ" dirty="0"/>
              <a:t>, </a:t>
            </a:r>
            <a:r>
              <a:rPr lang="cs-CZ" dirty="0" err="1"/>
              <a:t>tj</a:t>
            </a:r>
            <a:r>
              <a:rPr lang="fr-FR" dirty="0"/>
              <a:t>. T(x, y) a T(y, x</a:t>
            </a:r>
            <a:r>
              <a:rPr lang="fr-FR" dirty="0" smtClean="0"/>
              <a:t>)</a:t>
            </a:r>
            <a:endParaRPr lang="cs-CZ" dirty="0" smtClean="0"/>
          </a:p>
          <a:p>
            <a:endParaRPr lang="cs-CZ" dirty="0" smtClean="0"/>
          </a:p>
          <a:p>
            <a:pPr marL="514350" indent="-514350">
              <a:buAutoNum type="arabicPeriod"/>
            </a:pPr>
            <a:r>
              <a:rPr lang="fr-FR" dirty="0" smtClean="0"/>
              <a:t>T(x</a:t>
            </a:r>
            <a:r>
              <a:rPr lang="fr-FR" dirty="0"/>
              <a:t>, y), T(y, z) → T(x, z) (</a:t>
            </a:r>
            <a:r>
              <a:rPr lang="fr-FR" dirty="0" smtClean="0"/>
              <a:t>transitivit</a:t>
            </a:r>
            <a:r>
              <a:rPr lang="cs-CZ" dirty="0" smtClean="0"/>
              <a:t>a</a:t>
            </a:r>
            <a:r>
              <a:rPr lang="fr-FR" dirty="0" smtClean="0"/>
              <a:t>)</a:t>
            </a:r>
            <a:endParaRPr lang="cs-CZ" dirty="0"/>
          </a:p>
          <a:p>
            <a:pPr marL="514350" indent="-514350">
              <a:buAutoNum type="arabicPeriod"/>
            </a:pPr>
            <a:r>
              <a:rPr lang="cs-CZ" dirty="0" smtClean="0"/>
              <a:t>T(x</a:t>
            </a:r>
            <a:r>
              <a:rPr lang="cs-CZ" dirty="0"/>
              <a:t>, a), T(x, b) → P(a, b) (</a:t>
            </a:r>
            <a:r>
              <a:rPr lang="cs-CZ" dirty="0" smtClean="0"/>
              <a:t>delegace)</a:t>
            </a:r>
          </a:p>
          <a:p>
            <a:pPr marL="514350" indent="-514350">
              <a:buAutoNum type="arabicPeriod"/>
            </a:pPr>
            <a:r>
              <a:rPr lang="fr-FR" dirty="0" smtClean="0"/>
              <a:t>T(x</a:t>
            </a:r>
            <a:r>
              <a:rPr lang="fr-FR" dirty="0"/>
              <a:t>, y), T(y, x) → P(x, y) </a:t>
            </a:r>
            <a:r>
              <a:rPr lang="fr-FR" dirty="0" smtClean="0"/>
              <a:t>(</a:t>
            </a:r>
            <a:r>
              <a:rPr lang="cs-CZ" dirty="0" smtClean="0"/>
              <a:t>upevnění</a:t>
            </a:r>
            <a:r>
              <a:rPr lang="fr-FR" dirty="0" smtClean="0"/>
              <a:t>)</a:t>
            </a:r>
            <a:endParaRPr lang="cs-CZ" dirty="0" smtClean="0"/>
          </a:p>
          <a:p>
            <a:pPr marL="514350" indent="-514350">
              <a:buAutoNum type="arabicPeriod"/>
            </a:pPr>
            <a:r>
              <a:rPr lang="cs-CZ" dirty="0" smtClean="0"/>
              <a:t>T(x</a:t>
            </a:r>
            <a:r>
              <a:rPr lang="cs-CZ" dirty="0"/>
              <a:t>, y), D(y, z) → D(x, z) </a:t>
            </a:r>
            <a:r>
              <a:rPr lang="cs-CZ" dirty="0" smtClean="0"/>
              <a:t>(omezení)</a:t>
            </a:r>
          </a:p>
          <a:p>
            <a:pPr marL="514350" indent="-514350">
              <a:buAutoNum type="arabicPeriod"/>
            </a:pPr>
            <a:r>
              <a:rPr lang="en-US" dirty="0" smtClean="0"/>
              <a:t>T(x</a:t>
            </a:r>
            <a:r>
              <a:rPr lang="en-US" dirty="0"/>
              <a:t>, a), D(x, b) → D(a, b) </a:t>
            </a:r>
            <a:r>
              <a:rPr lang="en-US" dirty="0" smtClean="0"/>
              <a:t>(</a:t>
            </a:r>
            <a:r>
              <a:rPr lang="cs-CZ" dirty="0" smtClean="0"/>
              <a:t>konflikt</a:t>
            </a:r>
            <a:r>
              <a:rPr lang="en-US" dirty="0" smtClean="0"/>
              <a:t>)</a:t>
            </a:r>
            <a:endParaRPr lang="cs-CZ" dirty="0" smtClean="0"/>
          </a:p>
          <a:p>
            <a:pPr marL="514350" indent="-514350">
              <a:buAutoNum type="arabicPeriod"/>
            </a:pPr>
            <a:r>
              <a:rPr lang="es-ES" dirty="0" smtClean="0"/>
              <a:t>T(x</a:t>
            </a:r>
            <a:r>
              <a:rPr lang="es-ES" dirty="0"/>
              <a:t>, y), D(x, y) → D(x, y) </a:t>
            </a:r>
            <a:r>
              <a:rPr lang="es-ES" dirty="0" smtClean="0"/>
              <a:t>(</a:t>
            </a:r>
            <a:r>
              <a:rPr lang="cs-CZ" dirty="0" smtClean="0"/>
              <a:t>nedůvěra</a:t>
            </a:r>
            <a:r>
              <a:rPr lang="es-ES" dirty="0" smtClean="0"/>
              <a:t>)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05761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Kompatibilita systému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každému odesilateli i příjemci informace by mělo být důvěřováno  </a:t>
            </a:r>
          </a:p>
          <a:p>
            <a:r>
              <a:rPr lang="cs-CZ" dirty="0" smtClean="0"/>
              <a:t>všechny úseky a mezi-úseky mezi odesilatelem a příjemcem by měly zahrnovat pouze hrany typu P (vzájemná důvěra)</a:t>
            </a:r>
          </a:p>
          <a:p>
            <a:r>
              <a:rPr lang="cs-CZ" dirty="0" smtClean="0"/>
              <a:t>pokud je mezi koncovými body vzájemná důvěra </a:t>
            </a:r>
            <a:r>
              <a:rPr lang="cs-CZ" dirty="0" smtClean="0">
                <a:sym typeface="Symbol"/>
              </a:rPr>
              <a:t> tok informací je kompatibilní se vztahy důvěry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cs-CZ" dirty="0" smtClean="0"/>
              <a:t>Důvěra v mailové komunikaci</a:t>
            </a:r>
            <a:endParaRPr 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980728"/>
            <a:ext cx="7398123" cy="34708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Obdélník 3"/>
          <p:cNvSpPr/>
          <p:nvPr/>
        </p:nvSpPr>
        <p:spPr>
          <a:xfrm>
            <a:off x="755576" y="4611231"/>
            <a:ext cx="741682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dirty="0" smtClean="0"/>
              <a:t>dvě hrany mezi uzly (ve směru toku informace):</a:t>
            </a:r>
          </a:p>
          <a:p>
            <a:pPr algn="ctr"/>
            <a:r>
              <a:rPr lang="en-US" sz="2800" dirty="0" smtClean="0"/>
              <a:t>&lt;</a:t>
            </a:r>
            <a:r>
              <a:rPr lang="cs-CZ" sz="2800" dirty="0" smtClean="0"/>
              <a:t>1</a:t>
            </a:r>
            <a:r>
              <a:rPr lang="en-US" sz="2800" dirty="0" smtClean="0"/>
              <a:t>&gt;</a:t>
            </a:r>
            <a:r>
              <a:rPr lang="cs-CZ" sz="2800" dirty="0" smtClean="0"/>
              <a:t>P(A, </a:t>
            </a:r>
            <a:r>
              <a:rPr lang="cs-CZ" sz="2800" dirty="0" err="1" smtClean="0"/>
              <a:t>a</a:t>
            </a:r>
            <a:r>
              <a:rPr lang="cs-CZ" sz="2800" dirty="0" smtClean="0"/>
              <a:t>), P (A, X) </a:t>
            </a:r>
            <a:r>
              <a:rPr lang="cs-CZ" sz="2800" dirty="0" smtClean="0">
                <a:sym typeface="Symbol"/>
              </a:rPr>
              <a:t> P(A, X)   </a:t>
            </a:r>
            <a:endParaRPr lang="en-US" sz="2800" dirty="0" smtClean="0">
              <a:sym typeface="Symbol"/>
            </a:endParaRPr>
          </a:p>
          <a:p>
            <a:pPr algn="ctr"/>
            <a:r>
              <a:rPr lang="cs-CZ" sz="2800" dirty="0" smtClean="0">
                <a:sym typeface="Symbol"/>
              </a:rPr>
              <a:t>       P(a, X), P(X, c)  P(a, c) </a:t>
            </a:r>
          </a:p>
          <a:p>
            <a:pPr algn="ctr"/>
            <a:endParaRPr lang="en-US" sz="2800" dirty="0" smtClean="0">
              <a:sym typeface="Symbol"/>
            </a:endParaRPr>
          </a:p>
          <a:p>
            <a:pPr algn="ctr"/>
            <a:r>
              <a:rPr lang="en-US" sz="2800" dirty="0" smtClean="0">
                <a:sym typeface="Symbol"/>
              </a:rPr>
              <a:t>&lt;</a:t>
            </a:r>
            <a:r>
              <a:rPr lang="cs-CZ" sz="2800" dirty="0" smtClean="0">
                <a:sym typeface="Symbol"/>
              </a:rPr>
              <a:t>2</a:t>
            </a:r>
            <a:r>
              <a:rPr lang="en-US" sz="2800" dirty="0" smtClean="0">
                <a:sym typeface="Symbol"/>
              </a:rPr>
              <a:t>&gt;</a:t>
            </a:r>
            <a:r>
              <a:rPr lang="cs-CZ" sz="2800" dirty="0" smtClean="0">
                <a:sym typeface="Symbol"/>
              </a:rPr>
              <a:t> P(X, b), P(X, c)  P(b, c)</a:t>
            </a:r>
            <a:endParaRPr lang="cs-CZ" sz="28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Vnímaná důvěra – e-</a:t>
            </a:r>
            <a:r>
              <a:rPr lang="cs-CZ" dirty="0" err="1" smtClean="0"/>
              <a:t>government</a:t>
            </a:r>
            <a:endParaRPr lang="cs-CZ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628800"/>
            <a:ext cx="7056784" cy="4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Schéma občanské identity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vlády – poskytovatelé identity občanům </a:t>
            </a:r>
          </a:p>
          <a:p>
            <a:r>
              <a:rPr lang="cs-CZ" dirty="0" smtClean="0"/>
              <a:t>občani A</a:t>
            </a:r>
          </a:p>
          <a:p>
            <a:r>
              <a:rPr lang="cs-CZ" dirty="0" smtClean="0"/>
              <a:t>X, Y, Z – tři vládní služby (poskytovatelé)</a:t>
            </a:r>
          </a:p>
          <a:p>
            <a:r>
              <a:rPr lang="cs-CZ" dirty="0" smtClean="0"/>
              <a:t>P, Q – vládní útvary pro dozor</a:t>
            </a:r>
          </a:p>
          <a:p>
            <a:r>
              <a:rPr lang="cs-CZ" dirty="0" smtClean="0"/>
              <a:t>důvěra mezi centrální vládou a poskytovateli P(X,P), P(Y,P), P(Y,Q) a mezi poskytovateli a občany P (A,X), P (A,Y), P(A,Z)</a:t>
            </a:r>
          </a:p>
          <a:p>
            <a:r>
              <a:rPr lang="cs-CZ" dirty="0" smtClean="0"/>
              <a:t>nedůvěra občanům k centrální vládě D(A,P), D(A,Q)</a:t>
            </a:r>
          </a:p>
          <a:p>
            <a:r>
              <a:rPr lang="cs-CZ" dirty="0" smtClean="0"/>
              <a:t>potřeba důvěry mezi poskytovateli a občany (kvůli shromažďování a zpracování dat)</a:t>
            </a:r>
          </a:p>
          <a:p>
            <a:r>
              <a:rPr lang="cs-CZ" dirty="0" smtClean="0"/>
              <a:t>potřeba důvěry mezi poskytovateli a vládou (generalizace dat pro účely národní statistiky)</a:t>
            </a:r>
          </a:p>
          <a:p>
            <a:r>
              <a:rPr lang="cs-CZ" dirty="0" smtClean="0"/>
              <a:t>důvěra mezi různými vládami – mezinárodní uznání identity</a:t>
            </a:r>
          </a:p>
          <a:p>
            <a:r>
              <a:rPr lang="cs-CZ" dirty="0" smtClean="0"/>
              <a:t>komunikace občanů s vládou – jen pomocí agentur poskytujících služby</a:t>
            </a:r>
          </a:p>
          <a:p>
            <a:r>
              <a:rPr lang="cs-CZ" dirty="0" smtClean="0"/>
              <a:t>když odstraněna vazba přes </a:t>
            </a:r>
            <a:r>
              <a:rPr lang="cs-CZ" smtClean="0"/>
              <a:t>zprostředkovatele a </a:t>
            </a:r>
            <a:r>
              <a:rPr lang="cs-CZ" dirty="0" smtClean="0"/>
              <a:t>vláda zřídí centrální databázi, která sbírá údaje a verifikuje identity, vláda zprostředkovatelem – vztah nedůvěry posílený zrušením důvěryhodných zprostředkovatelských agentur – služba se stává nedostupná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07301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Předpokládaná architektura důvěry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04663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nedůvěryhodný model e-</a:t>
            </a:r>
            <a:r>
              <a:rPr lang="cs-CZ" dirty="0" err="1" smtClean="0"/>
              <a:t>governmentu</a:t>
            </a:r>
            <a:r>
              <a:rPr lang="cs-CZ" dirty="0" smtClean="0"/>
              <a:t>, Británie</a:t>
            </a: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132856"/>
            <a:ext cx="8280920" cy="4595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778098"/>
          </a:xfrm>
        </p:spPr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36712"/>
            <a:ext cx="8435280" cy="6021288"/>
          </a:xfrm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COFTA, Piotr. </a:t>
            </a:r>
            <a:r>
              <a:rPr lang="cs-CZ" dirty="0" err="1" smtClean="0"/>
              <a:t>Designing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Trust. In WHITWORTH, Brian – MOOR, Aldo de. </a:t>
            </a:r>
            <a:r>
              <a:rPr lang="cs-CZ" i="1" dirty="0" err="1" smtClean="0"/>
              <a:t>Socio-Technical</a:t>
            </a:r>
            <a:r>
              <a:rPr lang="cs-CZ" i="1" dirty="0" smtClean="0"/>
              <a:t> Design and </a:t>
            </a:r>
            <a:r>
              <a:rPr lang="cs-CZ" i="1" dirty="0" err="1" smtClean="0"/>
              <a:t>Social</a:t>
            </a:r>
            <a:r>
              <a:rPr lang="cs-CZ" i="1" dirty="0" smtClean="0"/>
              <a:t> </a:t>
            </a:r>
            <a:r>
              <a:rPr lang="cs-CZ" i="1" dirty="0" err="1" smtClean="0"/>
              <a:t>Networking</a:t>
            </a:r>
            <a:r>
              <a:rPr lang="cs-CZ" i="1" dirty="0" smtClean="0"/>
              <a:t> Systems</a:t>
            </a:r>
            <a:r>
              <a:rPr lang="cs-CZ" dirty="0" smtClean="0"/>
              <a:t>. </a:t>
            </a:r>
            <a:r>
              <a:rPr lang="cs-CZ" dirty="0" err="1" smtClean="0"/>
              <a:t>Information</a:t>
            </a:r>
            <a:r>
              <a:rPr lang="cs-CZ" dirty="0" smtClean="0"/>
              <a:t> Science Reference. </a:t>
            </a:r>
            <a:r>
              <a:rPr lang="cs-CZ" dirty="0" err="1" smtClean="0"/>
              <a:t>Hershey</a:t>
            </a:r>
            <a:r>
              <a:rPr lang="cs-CZ" dirty="0" smtClean="0"/>
              <a:t> : IGI </a:t>
            </a:r>
            <a:r>
              <a:rPr lang="cs-CZ" dirty="0" err="1" smtClean="0"/>
              <a:t>Global</a:t>
            </a:r>
            <a:r>
              <a:rPr lang="cs-CZ" dirty="0" smtClean="0"/>
              <a:t>, 2009, 388 – 401.  ISBN 978-1-60566-265-7.</a:t>
            </a:r>
          </a:p>
          <a:p>
            <a:r>
              <a:rPr lang="en-US" dirty="0" smtClean="0"/>
              <a:t>JOSANG</a:t>
            </a:r>
            <a:r>
              <a:rPr lang="en-US" dirty="0"/>
              <a:t>, </a:t>
            </a:r>
            <a:r>
              <a:rPr lang="en-US" dirty="0" err="1" smtClean="0"/>
              <a:t>Audun</a:t>
            </a:r>
            <a:r>
              <a:rPr lang="cs-CZ" dirty="0" smtClean="0"/>
              <a:t> –</a:t>
            </a:r>
            <a:r>
              <a:rPr lang="en-US" dirty="0" smtClean="0"/>
              <a:t> ISMAIL</a:t>
            </a:r>
            <a:r>
              <a:rPr lang="en-US" dirty="0"/>
              <a:t>, </a:t>
            </a:r>
            <a:r>
              <a:rPr lang="en-US" dirty="0" err="1" smtClean="0"/>
              <a:t>Roslan</a:t>
            </a:r>
            <a:r>
              <a:rPr lang="cs-CZ" dirty="0" smtClean="0"/>
              <a:t> –</a:t>
            </a:r>
            <a:r>
              <a:rPr lang="en-US" dirty="0" smtClean="0"/>
              <a:t> BOYD</a:t>
            </a:r>
            <a:r>
              <a:rPr lang="en-US" dirty="0"/>
              <a:t>, Colin. A Survey of trust and </a:t>
            </a:r>
            <a:r>
              <a:rPr lang="en-US" dirty="0" smtClean="0"/>
              <a:t>reputation</a:t>
            </a:r>
            <a:r>
              <a:rPr lang="cs-CZ" dirty="0" smtClean="0"/>
              <a:t> </a:t>
            </a:r>
            <a:r>
              <a:rPr lang="en-US" dirty="0" smtClean="0"/>
              <a:t>systems </a:t>
            </a:r>
            <a:r>
              <a:rPr lang="en-US" dirty="0"/>
              <a:t>for online service provision. </a:t>
            </a:r>
            <a:r>
              <a:rPr lang="en-US" i="1" dirty="0"/>
              <a:t>Decision Support Systems. 2007, </a:t>
            </a:r>
            <a:r>
              <a:rPr lang="en-US" b="1" i="1" dirty="0" smtClean="0"/>
              <a:t>43</a:t>
            </a:r>
            <a:r>
              <a:rPr lang="cs-CZ" i="1" dirty="0" smtClean="0"/>
              <a:t> (</a:t>
            </a:r>
            <a:r>
              <a:rPr lang="en-US" i="1" dirty="0" smtClean="0"/>
              <a:t>2</a:t>
            </a:r>
            <a:r>
              <a:rPr lang="cs-CZ" i="1" dirty="0" smtClean="0"/>
              <a:t>)</a:t>
            </a:r>
            <a:r>
              <a:rPr lang="en-US" i="1" dirty="0" smtClean="0"/>
              <a:t>, </a:t>
            </a:r>
            <a:r>
              <a:rPr lang="cs-CZ" dirty="0" smtClean="0"/>
              <a:t>618-644.</a:t>
            </a:r>
          </a:p>
          <a:p>
            <a:r>
              <a:rPr lang="cs-CZ" dirty="0" smtClean="0"/>
              <a:t>MARSH, </a:t>
            </a:r>
            <a:r>
              <a:rPr lang="cs-CZ" dirty="0" err="1" smtClean="0"/>
              <a:t>Stephen</a:t>
            </a:r>
            <a:r>
              <a:rPr lang="cs-CZ" dirty="0" smtClean="0"/>
              <a:t> – DIBBEN, </a:t>
            </a:r>
            <a:r>
              <a:rPr lang="cs-CZ" dirty="0" err="1" smtClean="0"/>
              <a:t>Mark</a:t>
            </a:r>
            <a:r>
              <a:rPr lang="cs-CZ" dirty="0" smtClean="0"/>
              <a:t> R. </a:t>
            </a:r>
            <a:r>
              <a:rPr lang="cs-CZ" dirty="0" err="1" smtClean="0"/>
              <a:t>The</a:t>
            </a:r>
            <a:r>
              <a:rPr lang="cs-CZ" dirty="0" smtClean="0"/>
              <a:t> Role </a:t>
            </a:r>
            <a:r>
              <a:rPr lang="cs-CZ" dirty="0" err="1" smtClean="0"/>
              <a:t>of</a:t>
            </a:r>
            <a:r>
              <a:rPr lang="cs-CZ" dirty="0" smtClean="0"/>
              <a:t> Trust in </a:t>
            </a:r>
            <a:r>
              <a:rPr lang="cs-CZ" dirty="0" err="1" smtClean="0"/>
              <a:t>Information</a:t>
            </a:r>
            <a:r>
              <a:rPr lang="cs-CZ" dirty="0" smtClean="0"/>
              <a:t> Science </a:t>
            </a:r>
            <a:r>
              <a:rPr lang="cs-CZ" dirty="0" err="1" smtClean="0"/>
              <a:t>and</a:t>
            </a:r>
            <a:r>
              <a:rPr lang="cs-CZ" dirty="0" smtClean="0"/>
              <a:t> Technology. </a:t>
            </a:r>
            <a:r>
              <a:rPr lang="cs-CZ" i="1" dirty="0" err="1" smtClean="0"/>
              <a:t>Annual</a:t>
            </a:r>
            <a:r>
              <a:rPr lang="cs-CZ" i="1" dirty="0" smtClean="0"/>
              <a:t> </a:t>
            </a:r>
            <a:r>
              <a:rPr lang="cs-CZ" i="1" dirty="0" err="1" smtClean="0"/>
              <a:t>Review</a:t>
            </a:r>
            <a:r>
              <a:rPr lang="cs-CZ" i="1" dirty="0" smtClean="0"/>
              <a:t> </a:t>
            </a:r>
            <a:r>
              <a:rPr lang="cs-CZ" i="1" dirty="0" err="1" smtClean="0"/>
              <a:t>of</a:t>
            </a:r>
            <a:r>
              <a:rPr lang="cs-CZ" i="1" dirty="0" smtClean="0"/>
              <a:t> </a:t>
            </a:r>
            <a:r>
              <a:rPr lang="cs-CZ" i="1" dirty="0" err="1" smtClean="0"/>
              <a:t>Information</a:t>
            </a:r>
            <a:r>
              <a:rPr lang="cs-CZ" i="1" dirty="0" smtClean="0"/>
              <a:t> Science </a:t>
            </a:r>
            <a:r>
              <a:rPr lang="cs-CZ" i="1" dirty="0" err="1" smtClean="0"/>
              <a:t>and</a:t>
            </a:r>
            <a:r>
              <a:rPr lang="cs-CZ" i="1" dirty="0" smtClean="0"/>
              <a:t> Technology</a:t>
            </a:r>
            <a:r>
              <a:rPr lang="cs-CZ" dirty="0" smtClean="0"/>
              <a:t>. 2003, </a:t>
            </a:r>
            <a:r>
              <a:rPr lang="cs-CZ" b="1" dirty="0" smtClean="0"/>
              <a:t>37</a:t>
            </a:r>
            <a:r>
              <a:rPr lang="cs-CZ" dirty="0" smtClean="0"/>
              <a:t> (1), 465-498. </a:t>
            </a:r>
          </a:p>
          <a:p>
            <a:r>
              <a:rPr lang="cs-CZ" dirty="0" smtClean="0"/>
              <a:t>MAYER, R. C. – DAVIS, J. H. – SCHOORMAN, F. D.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integrative</a:t>
            </a:r>
            <a:r>
              <a:rPr lang="cs-CZ" dirty="0" smtClean="0"/>
              <a:t> model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organization</a:t>
            </a:r>
            <a:r>
              <a:rPr lang="cs-CZ" dirty="0" smtClean="0"/>
              <a:t> trust. </a:t>
            </a:r>
            <a:r>
              <a:rPr lang="cs-CZ" i="1" dirty="0" err="1" smtClean="0"/>
              <a:t>Academy</a:t>
            </a:r>
            <a:r>
              <a:rPr lang="cs-CZ" i="1" dirty="0" smtClean="0"/>
              <a:t> </a:t>
            </a:r>
            <a:r>
              <a:rPr lang="cs-CZ" i="1" dirty="0" err="1" smtClean="0"/>
              <a:t>of</a:t>
            </a:r>
            <a:r>
              <a:rPr lang="cs-CZ" i="1" dirty="0" smtClean="0"/>
              <a:t> Management </a:t>
            </a:r>
            <a:r>
              <a:rPr lang="cs-CZ" i="1" dirty="0" err="1" smtClean="0"/>
              <a:t>Review</a:t>
            </a:r>
            <a:r>
              <a:rPr lang="cs-CZ" dirty="0" smtClean="0"/>
              <a:t>. 1995, </a:t>
            </a:r>
            <a:r>
              <a:rPr lang="cs-CZ" b="1" dirty="0" smtClean="0"/>
              <a:t>20</a:t>
            </a:r>
            <a:r>
              <a:rPr lang="cs-CZ" dirty="0" smtClean="0"/>
              <a:t> (3), 709 – 734.</a:t>
            </a:r>
          </a:p>
          <a:p>
            <a:r>
              <a:rPr lang="cs-CZ" dirty="0" smtClean="0"/>
              <a:t>MUI, </a:t>
            </a:r>
            <a:r>
              <a:rPr lang="en-US" dirty="0" smtClean="0"/>
              <a:t>L</a:t>
            </a:r>
            <a:r>
              <a:rPr lang="en-US" dirty="0"/>
              <a:t>. </a:t>
            </a:r>
            <a:r>
              <a:rPr lang="cs-CZ" dirty="0" smtClean="0"/>
              <a:t>– MOHTASHEMI, </a:t>
            </a:r>
            <a:r>
              <a:rPr lang="en-US" dirty="0" smtClean="0"/>
              <a:t> </a:t>
            </a:r>
            <a:r>
              <a:rPr lang="en-US" dirty="0"/>
              <a:t>M. </a:t>
            </a:r>
            <a:r>
              <a:rPr lang="cs-CZ" dirty="0" smtClean="0"/>
              <a:t>– HALBERSTADT, </a:t>
            </a:r>
            <a:r>
              <a:rPr lang="en-US" dirty="0" smtClean="0"/>
              <a:t> </a:t>
            </a:r>
            <a:r>
              <a:rPr lang="en-US" dirty="0"/>
              <a:t>A. </a:t>
            </a:r>
            <a:r>
              <a:rPr lang="en-US" dirty="0" smtClean="0"/>
              <a:t>Evaluating Reputation</a:t>
            </a:r>
            <a:r>
              <a:rPr lang="cs-CZ" dirty="0" smtClean="0"/>
              <a:t>. I</a:t>
            </a:r>
            <a:r>
              <a:rPr lang="en-US" dirty="0" smtClean="0"/>
              <a:t>n</a:t>
            </a:r>
            <a:r>
              <a:rPr lang="cs-CZ" dirty="0" smtClean="0"/>
              <a:t> </a:t>
            </a:r>
            <a:r>
              <a:rPr lang="de-DE" dirty="0" smtClean="0"/>
              <a:t>Multi-</a:t>
            </a:r>
            <a:r>
              <a:rPr lang="de-DE" dirty="0" err="1" smtClean="0"/>
              <a:t>agents</a:t>
            </a:r>
            <a:r>
              <a:rPr lang="de-DE" dirty="0" smtClean="0"/>
              <a:t> Systems</a:t>
            </a:r>
            <a:r>
              <a:rPr lang="cs-CZ" dirty="0" smtClean="0"/>
              <a:t>. </a:t>
            </a:r>
            <a:r>
              <a:rPr lang="de-DE" dirty="0" smtClean="0"/>
              <a:t>Berlin</a:t>
            </a:r>
            <a:r>
              <a:rPr lang="cs-CZ" dirty="0" smtClean="0"/>
              <a:t> :</a:t>
            </a:r>
            <a:r>
              <a:rPr lang="de-DE" dirty="0" smtClean="0"/>
              <a:t> Springer</a:t>
            </a:r>
            <a:r>
              <a:rPr lang="cs-CZ" dirty="0" smtClean="0"/>
              <a:t>, </a:t>
            </a:r>
            <a:r>
              <a:rPr lang="de-DE" dirty="0" smtClean="0"/>
              <a:t>2002.</a:t>
            </a:r>
            <a:endParaRPr lang="cs-CZ" dirty="0" smtClean="0"/>
          </a:p>
          <a:p>
            <a:r>
              <a:rPr lang="cs-CZ" dirty="0" smtClean="0"/>
              <a:t>SAMEK, Jan.  Důvěra a reputace v distribuovaných systémech.  Brno, 2011.  Disertační práce. Vysoké učení technické v Brně, Fakulta informačních studií,  Ústav inteligentních systémů, 136. Vedoucí práce: </a:t>
            </a:r>
            <a:r>
              <a:rPr lang="sv-SE" dirty="0" smtClean="0"/>
              <a:t>Doc. Dr. Ing. P</a:t>
            </a:r>
            <a:r>
              <a:rPr lang="cs-CZ" dirty="0" err="1" smtClean="0"/>
              <a:t>etr</a:t>
            </a:r>
            <a:r>
              <a:rPr lang="cs-CZ" dirty="0" smtClean="0"/>
              <a:t> </a:t>
            </a:r>
            <a:r>
              <a:rPr lang="sv-SE" dirty="0" smtClean="0"/>
              <a:t>H</a:t>
            </a:r>
            <a:r>
              <a:rPr lang="cs-CZ" dirty="0" err="1" smtClean="0"/>
              <a:t>anáček</a:t>
            </a:r>
            <a:r>
              <a:rPr lang="cs-CZ" dirty="0" smtClean="0"/>
              <a:t>.</a:t>
            </a:r>
          </a:p>
          <a:p>
            <a:r>
              <a:rPr lang="cs-CZ" dirty="0" smtClean="0"/>
              <a:t>WINKLER, J</a:t>
            </a:r>
            <a:r>
              <a:rPr lang="cs-CZ" dirty="0"/>
              <a:t>. </a:t>
            </a:r>
            <a:r>
              <a:rPr lang="cs-CZ" dirty="0" smtClean="0"/>
              <a:t>– PETRUSEK, M</a:t>
            </a:r>
            <a:r>
              <a:rPr lang="cs-CZ" dirty="0"/>
              <a:t>. </a:t>
            </a:r>
            <a:r>
              <a:rPr lang="cs-CZ" dirty="0" smtClean="0"/>
              <a:t>Velký sociologický slovník</a:t>
            </a:r>
            <a:r>
              <a:rPr lang="cs-CZ" dirty="0"/>
              <a:t>. Karolinum Praha</a:t>
            </a:r>
            <a:r>
              <a:rPr lang="cs-CZ" dirty="0" smtClean="0"/>
              <a:t>, 1997</a:t>
            </a:r>
            <a:r>
              <a:rPr lang="cs-CZ" dirty="0"/>
              <a:t>. ISBN 80-7184-164-1.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Konceptuální rámec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příbuzné a související koncepty:</a:t>
            </a:r>
          </a:p>
          <a:p>
            <a:r>
              <a:rPr lang="cs-CZ" b="1" dirty="0" smtClean="0"/>
              <a:t>reputace</a:t>
            </a:r>
            <a:r>
              <a:rPr lang="cs-CZ" dirty="0" smtClean="0"/>
              <a:t> (</a:t>
            </a:r>
            <a:r>
              <a:rPr lang="cs-CZ" dirty="0" err="1" smtClean="0"/>
              <a:t>reputation</a:t>
            </a:r>
            <a:r>
              <a:rPr lang="cs-CZ" dirty="0" smtClean="0"/>
              <a:t>) – vážnost, dobrá pověst</a:t>
            </a:r>
          </a:p>
          <a:p>
            <a:r>
              <a:rPr lang="cs-CZ" dirty="0" smtClean="0"/>
              <a:t>právo na dobrou pověst zakotveno v Listině základních práv a svobod, příběh někoho jiného o mně, nejde ovlivňovat přímo, ale pouze skrz okolnosti. Viz např. reputační systémy</a:t>
            </a:r>
          </a:p>
          <a:p>
            <a:r>
              <a:rPr lang="cs-CZ" b="1" dirty="0" smtClean="0"/>
              <a:t>kredibilita </a:t>
            </a:r>
            <a:r>
              <a:rPr lang="cs-CZ" dirty="0" smtClean="0"/>
              <a:t>(</a:t>
            </a:r>
            <a:r>
              <a:rPr lang="cs-CZ" dirty="0" err="1" smtClean="0"/>
              <a:t>credibility</a:t>
            </a:r>
            <a:r>
              <a:rPr lang="cs-CZ" dirty="0" smtClean="0"/>
              <a:t>) – dva klíčové komponenty</a:t>
            </a:r>
          </a:p>
          <a:p>
            <a:pPr>
              <a:buNone/>
            </a:pPr>
            <a:r>
              <a:rPr lang="cs-CZ" dirty="0" smtClean="0"/>
              <a:t>     – důvěryhodnost (</a:t>
            </a:r>
            <a:r>
              <a:rPr lang="cs-CZ" dirty="0" err="1" smtClean="0"/>
              <a:t>trustworthiness</a:t>
            </a:r>
            <a:r>
              <a:rPr lang="cs-CZ" dirty="0" smtClean="0"/>
              <a:t>) – subjektivní víra (</a:t>
            </a:r>
            <a:r>
              <a:rPr lang="cs-CZ" dirty="0" err="1" smtClean="0"/>
              <a:t>belief</a:t>
            </a:r>
            <a:r>
              <a:rPr lang="cs-CZ" dirty="0" smtClean="0"/>
              <a:t>) a prokázaná spolehlivost (reliability)</a:t>
            </a:r>
          </a:p>
          <a:p>
            <a:pPr>
              <a:buNone/>
            </a:pPr>
            <a:r>
              <a:rPr lang="cs-CZ" dirty="0" smtClean="0"/>
              <a:t>     – odbornost</a:t>
            </a:r>
            <a:r>
              <a:rPr lang="cs-CZ" b="1" dirty="0" smtClean="0"/>
              <a:t> </a:t>
            </a:r>
            <a:r>
              <a:rPr lang="cs-CZ" dirty="0" smtClean="0"/>
              <a:t>(expertise) – subjektivně vnímaná a objektivně prokazatelná – diplom, certifikace, renomovanost, osvědčenost</a:t>
            </a:r>
          </a:p>
          <a:p>
            <a:r>
              <a:rPr lang="cs-CZ" b="1" dirty="0" smtClean="0"/>
              <a:t>autorita</a:t>
            </a:r>
          </a:p>
          <a:p>
            <a:r>
              <a:rPr lang="cs-CZ" b="1" dirty="0" smtClean="0"/>
              <a:t>soukromí</a:t>
            </a:r>
            <a:endParaRPr lang="cs-CZ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Konceptuální rámec</a:t>
            </a:r>
            <a:endParaRPr lang="cs-CZ" dirty="0"/>
          </a:p>
        </p:txBody>
      </p:sp>
      <p:pic>
        <p:nvPicPr>
          <p:cNvPr id="4" name="Zástupný symbol pro obsah 3" descr="Důvěra (Trust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1556793"/>
            <a:ext cx="8363272" cy="4824536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Vlastnosti důvěry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5517232"/>
            <a:ext cx="7715200" cy="244623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US" sz="1200" dirty="0" smtClean="0"/>
              <a:t>JOSANG, </a:t>
            </a:r>
            <a:r>
              <a:rPr lang="en-US" sz="1200" dirty="0" err="1" smtClean="0"/>
              <a:t>Audun</a:t>
            </a:r>
            <a:r>
              <a:rPr lang="cs-CZ" sz="1200" dirty="0" smtClean="0"/>
              <a:t> -</a:t>
            </a:r>
            <a:r>
              <a:rPr lang="en-US" sz="1200" dirty="0" smtClean="0"/>
              <a:t> ISMAIL, </a:t>
            </a:r>
            <a:r>
              <a:rPr lang="en-US" sz="1200" dirty="0" err="1" smtClean="0"/>
              <a:t>Roslan</a:t>
            </a:r>
            <a:r>
              <a:rPr lang="cs-CZ" sz="1200" dirty="0" smtClean="0"/>
              <a:t> -</a:t>
            </a:r>
            <a:r>
              <a:rPr lang="en-US" sz="1200" dirty="0" smtClean="0"/>
              <a:t> BOYD, Colin. A Survey of trust and reputation</a:t>
            </a:r>
            <a:r>
              <a:rPr lang="cs-CZ" sz="1200" dirty="0" smtClean="0"/>
              <a:t> </a:t>
            </a:r>
            <a:r>
              <a:rPr lang="en-US" sz="1200" dirty="0" smtClean="0"/>
              <a:t>systems for online service provision</a:t>
            </a:r>
            <a:endParaRPr lang="cs-CZ" sz="12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780928"/>
            <a:ext cx="7486442" cy="27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Obdélník 5"/>
          <p:cNvSpPr/>
          <p:nvPr/>
        </p:nvSpPr>
        <p:spPr>
          <a:xfrm>
            <a:off x="971600" y="1268760"/>
            <a:ext cx="734481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/>
              <a:t>Tranzitivita –</a:t>
            </a:r>
            <a:r>
              <a:rPr lang="cs-CZ" sz="2800" dirty="0" smtClean="0"/>
              <a:t> přenositelnost důvěry. Důvěra není tranzitivní vždy, je podmíněně tranzitivní na doporučení.</a:t>
            </a:r>
          </a:p>
        </p:txBody>
      </p:sp>
      <p:sp>
        <p:nvSpPr>
          <p:cNvPr id="7" name="Obdélník 6"/>
          <p:cNvSpPr/>
          <p:nvPr/>
        </p:nvSpPr>
        <p:spPr>
          <a:xfrm>
            <a:off x="827584" y="5877272"/>
            <a:ext cx="73448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/>
              <a:t>Reflexivita</a:t>
            </a:r>
            <a:r>
              <a:rPr lang="cs-CZ" sz="2800" dirty="0" smtClean="0"/>
              <a:t> – entita </a:t>
            </a:r>
            <a:r>
              <a:rPr lang="cs-CZ" sz="2800" dirty="0"/>
              <a:t>vždy plně důvěřuje sama sobě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Vlastnosti důvěry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dirty="0" smtClean="0"/>
              <a:t>Asymetrie – </a:t>
            </a:r>
            <a:r>
              <a:rPr lang="cs-CZ" dirty="0" smtClean="0"/>
              <a:t>důvěra je orientovaná vazba, tj.</a:t>
            </a:r>
            <a:r>
              <a:rPr lang="cs-CZ" b="1" dirty="0" smtClean="0"/>
              <a:t> </a:t>
            </a:r>
            <a:r>
              <a:rPr lang="cs-CZ" dirty="0" smtClean="0"/>
              <a:t>pokud A </a:t>
            </a:r>
            <a:r>
              <a:rPr lang="cs-CZ" dirty="0"/>
              <a:t>důvěřuje </a:t>
            </a:r>
            <a:r>
              <a:rPr lang="cs-CZ" dirty="0" smtClean="0"/>
              <a:t>B</a:t>
            </a:r>
            <a:r>
              <a:rPr lang="cs-CZ" dirty="0"/>
              <a:t>, </a:t>
            </a:r>
            <a:r>
              <a:rPr lang="cs-CZ" dirty="0" smtClean="0"/>
              <a:t>B nemusí důvěřovat A (jednosměrná důvěra)</a:t>
            </a:r>
          </a:p>
          <a:p>
            <a:r>
              <a:rPr lang="cs-CZ" b="1" dirty="0" smtClean="0"/>
              <a:t>Tranzitivita –</a:t>
            </a:r>
            <a:r>
              <a:rPr lang="cs-CZ" dirty="0" smtClean="0"/>
              <a:t> důvěra není tranzitivní vždy, je podmíněně tranzitivní na doporučení</a:t>
            </a:r>
          </a:p>
          <a:p>
            <a:r>
              <a:rPr lang="cs-CZ" b="1" dirty="0" smtClean="0"/>
              <a:t>Dynamičnost –</a:t>
            </a:r>
            <a:r>
              <a:rPr lang="cs-CZ" dirty="0" smtClean="0"/>
              <a:t> důvěra </a:t>
            </a:r>
            <a:r>
              <a:rPr lang="cs-CZ" dirty="0"/>
              <a:t>se v čase </a:t>
            </a:r>
            <a:r>
              <a:rPr lang="cs-CZ" dirty="0" smtClean="0"/>
              <a:t>mění nemonotónně (roste nebo klesá dle chování hodnocené entity)</a:t>
            </a:r>
          </a:p>
          <a:p>
            <a:r>
              <a:rPr lang="cs-CZ" b="1" dirty="0" smtClean="0"/>
              <a:t>Individuálnost -</a:t>
            </a:r>
            <a:r>
              <a:rPr lang="cs-CZ" dirty="0" smtClean="0"/>
              <a:t> subjektivnost důvěry, důvěra entit </a:t>
            </a:r>
            <a:r>
              <a:rPr lang="cs-CZ" dirty="0"/>
              <a:t>A </a:t>
            </a:r>
            <a:r>
              <a:rPr lang="cs-CZ" dirty="0" err="1"/>
              <a:t>a</a:t>
            </a:r>
            <a:r>
              <a:rPr lang="cs-CZ" dirty="0"/>
              <a:t> B vzhledem k jednomu </a:t>
            </a:r>
            <a:r>
              <a:rPr lang="cs-CZ" dirty="0" smtClean="0"/>
              <a:t>cíli nabývá různých hodnot</a:t>
            </a:r>
          </a:p>
          <a:p>
            <a:r>
              <a:rPr lang="cs-CZ" b="1" dirty="0" err="1"/>
              <a:t>Kontextovost</a:t>
            </a:r>
            <a:r>
              <a:rPr lang="cs-CZ" b="1" dirty="0"/>
              <a:t> </a:t>
            </a:r>
            <a:r>
              <a:rPr lang="cs-CZ" b="1" dirty="0" smtClean="0"/>
              <a:t>– </a:t>
            </a:r>
            <a:r>
              <a:rPr lang="cs-CZ" dirty="0" smtClean="0"/>
              <a:t>důvěra </a:t>
            </a:r>
            <a:r>
              <a:rPr lang="cs-CZ" dirty="0"/>
              <a:t>entity A vzhledem k entitě B je vždy </a:t>
            </a:r>
            <a:r>
              <a:rPr lang="cs-CZ" dirty="0" smtClean="0"/>
              <a:t>závislá na kontextu c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Kategorie důvěry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 smtClean="0"/>
              <a:t>dispoziční důvěra </a:t>
            </a:r>
            <a:r>
              <a:rPr lang="cs-CZ" dirty="0" smtClean="0"/>
              <a:t>(</a:t>
            </a:r>
            <a:r>
              <a:rPr lang="cs-CZ" dirty="0" err="1" smtClean="0"/>
              <a:t>dispositional</a:t>
            </a:r>
            <a:r>
              <a:rPr lang="cs-CZ" dirty="0" smtClean="0"/>
              <a:t> trust) - </a:t>
            </a:r>
            <a:r>
              <a:rPr lang="cs-CZ" dirty="0"/>
              <a:t>psychologicko-osobnostní rys důvěřujícího</a:t>
            </a:r>
            <a:r>
              <a:rPr lang="en-US" dirty="0"/>
              <a:t>/</a:t>
            </a:r>
            <a:r>
              <a:rPr lang="cs-CZ" dirty="0"/>
              <a:t>nedůvěřujícího </a:t>
            </a:r>
            <a:r>
              <a:rPr lang="cs-CZ" dirty="0" smtClean="0"/>
              <a:t>aktéra</a:t>
            </a:r>
          </a:p>
          <a:p>
            <a:r>
              <a:rPr lang="cs-CZ" b="1" dirty="0" smtClean="0"/>
              <a:t>naučená důvěra </a:t>
            </a:r>
            <a:r>
              <a:rPr lang="cs-CZ" dirty="0" smtClean="0"/>
              <a:t>(</a:t>
            </a:r>
            <a:r>
              <a:rPr lang="cs-CZ" dirty="0" err="1" smtClean="0"/>
              <a:t>learned</a:t>
            </a:r>
            <a:r>
              <a:rPr lang="cs-CZ" dirty="0" smtClean="0"/>
              <a:t> trust) -  </a:t>
            </a:r>
            <a:r>
              <a:rPr lang="cs-CZ" dirty="0"/>
              <a:t>výsledek zkušeností z předchozích situací</a:t>
            </a:r>
            <a:endParaRPr lang="cs-CZ" dirty="0" smtClean="0"/>
          </a:p>
          <a:p>
            <a:r>
              <a:rPr lang="cs-CZ" b="1" dirty="0"/>
              <a:t>situační </a:t>
            </a:r>
            <a:r>
              <a:rPr lang="cs-CZ" b="1" dirty="0" smtClean="0"/>
              <a:t>důvěra </a:t>
            </a:r>
            <a:r>
              <a:rPr lang="cs-CZ" dirty="0" smtClean="0"/>
              <a:t>(</a:t>
            </a:r>
            <a:r>
              <a:rPr lang="cs-CZ" dirty="0" err="1" smtClean="0"/>
              <a:t>situational</a:t>
            </a:r>
            <a:r>
              <a:rPr lang="cs-CZ" dirty="0" smtClean="0"/>
              <a:t> trust) - </a:t>
            </a:r>
            <a:r>
              <a:rPr lang="cs-CZ" dirty="0"/>
              <a:t>modifikuje dispoziční důvěru v souladu se situačními </a:t>
            </a:r>
            <a:r>
              <a:rPr lang="cs-CZ" dirty="0" smtClean="0"/>
              <a:t>podněty, ovlivňuje naučenou důvěru</a:t>
            </a:r>
          </a:p>
          <a:p>
            <a:r>
              <a:rPr lang="cs-CZ" b="1" dirty="0" smtClean="0"/>
              <a:t>společenská důvěra </a:t>
            </a:r>
            <a:r>
              <a:rPr lang="cs-CZ" dirty="0" smtClean="0"/>
              <a:t>(</a:t>
            </a:r>
            <a:r>
              <a:rPr lang="cs-CZ" dirty="0" err="1" smtClean="0"/>
              <a:t>societal</a:t>
            </a:r>
            <a:r>
              <a:rPr lang="cs-CZ" dirty="0" smtClean="0"/>
              <a:t> trust) – hraje roli při tvorbě sociální reality, nevzniká </a:t>
            </a:r>
            <a:r>
              <a:rPr lang="cs-CZ" dirty="0"/>
              <a:t>v samotné skupině, ale je výsledkem neustálého </a:t>
            </a:r>
            <a:r>
              <a:rPr lang="cs-CZ" dirty="0" smtClean="0"/>
              <a:t>znovu-vyjednávání </a:t>
            </a:r>
            <a:r>
              <a:rPr lang="cs-CZ" dirty="0"/>
              <a:t>mezi jednotlivými aktéry. </a:t>
            </a:r>
            <a:endParaRPr lang="cs-CZ" dirty="0" smtClean="0"/>
          </a:p>
          <a:p>
            <a:r>
              <a:rPr lang="cs-CZ" dirty="0" smtClean="0"/>
              <a:t>neživé </a:t>
            </a:r>
            <a:r>
              <a:rPr lang="cs-CZ" dirty="0"/>
              <a:t>objekty mohou ovlivňovat naši důvěru, jsou však vnímány jako reprezentanti osoby</a:t>
            </a:r>
            <a:r>
              <a:rPr lang="en-US" dirty="0"/>
              <a:t>/</a:t>
            </a:r>
            <a:r>
              <a:rPr lang="en-US" dirty="0" err="1"/>
              <a:t>skupiny</a:t>
            </a:r>
            <a:r>
              <a:rPr lang="en-US" dirty="0"/>
              <a:t> </a:t>
            </a:r>
            <a:r>
              <a:rPr lang="en-US" dirty="0" err="1"/>
              <a:t>osob</a:t>
            </a:r>
            <a:r>
              <a:rPr lang="en-US" dirty="0"/>
              <a:t>, k </a:t>
            </a:r>
            <a:r>
              <a:rPr lang="en-US" dirty="0" err="1"/>
              <a:t>nimž</a:t>
            </a:r>
            <a:r>
              <a:rPr lang="en-US" dirty="0"/>
              <a:t> </a:t>
            </a:r>
            <a:r>
              <a:rPr lang="en-US" dirty="0" err="1"/>
              <a:t>důvěra</a:t>
            </a:r>
            <a:r>
              <a:rPr lang="en-US" dirty="0"/>
              <a:t> </a:t>
            </a:r>
            <a:r>
              <a:rPr lang="en-US" dirty="0" err="1"/>
              <a:t>směřuje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Aktéři důvěry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 smtClean="0"/>
              <a:t>komu důvěřováno</a:t>
            </a:r>
            <a:r>
              <a:rPr lang="cs-CZ" dirty="0" smtClean="0"/>
              <a:t>:</a:t>
            </a:r>
          </a:p>
          <a:p>
            <a:r>
              <a:rPr lang="cs-CZ" dirty="0" smtClean="0"/>
              <a:t>lidský, intencionální aktér</a:t>
            </a:r>
          </a:p>
          <a:p>
            <a:r>
              <a:rPr lang="cs-CZ" dirty="0" smtClean="0"/>
              <a:t>technologický aktér, který vyvolává intencionální postoj</a:t>
            </a:r>
          </a:p>
          <a:p>
            <a:r>
              <a:rPr lang="cs-CZ" dirty="0" smtClean="0"/>
              <a:t>sociální </a:t>
            </a:r>
            <a:r>
              <a:rPr lang="cs-CZ" dirty="0"/>
              <a:t>aktér</a:t>
            </a:r>
            <a:r>
              <a:rPr lang="cs-CZ" dirty="0" smtClean="0"/>
              <a:t> </a:t>
            </a:r>
            <a:r>
              <a:rPr lang="cs-CZ" dirty="0"/>
              <a:t>, který vyvolává intencionální postoj</a:t>
            </a:r>
          </a:p>
          <a:p>
            <a:r>
              <a:rPr lang="cs-CZ" b="1" dirty="0" smtClean="0"/>
              <a:t>kdo může jednat důvěryhodně</a:t>
            </a:r>
            <a:r>
              <a:rPr lang="cs-CZ" dirty="0" smtClean="0"/>
              <a:t>:</a:t>
            </a:r>
          </a:p>
          <a:p>
            <a:r>
              <a:rPr lang="cs-CZ" dirty="0" smtClean="0"/>
              <a:t>lidé</a:t>
            </a:r>
          </a:p>
          <a:p>
            <a:r>
              <a:rPr lang="cs-CZ" dirty="0" smtClean="0"/>
              <a:t>technologičtí aktéři – pod přímým či nepřímým řízením lidé</a:t>
            </a:r>
          </a:p>
          <a:p>
            <a:r>
              <a:rPr lang="cs-CZ" dirty="0" smtClean="0"/>
              <a:t>důvěra mezi technologickými aktérů je pouze reprezentací důvěry mezi lidmi, ne </a:t>
            </a:r>
            <a:r>
              <a:rPr lang="cs-CZ" dirty="0" err="1" smtClean="0"/>
              <a:t>emergentní</a:t>
            </a:r>
            <a:r>
              <a:rPr lang="cs-CZ" dirty="0" smtClean="0"/>
              <a:t> vlastností technického systému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5015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Aktéři důvěry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Při výměně informací:</a:t>
            </a:r>
          </a:p>
          <a:p>
            <a:r>
              <a:rPr lang="cs-CZ" b="1" dirty="0" smtClean="0"/>
              <a:t>příjemce informace </a:t>
            </a:r>
            <a:r>
              <a:rPr lang="cs-CZ" dirty="0" smtClean="0"/>
              <a:t>– zranitelný, když věří přijatým informacím od jiného aktéra, které nemůže ověřit </a:t>
            </a:r>
          </a:p>
          <a:p>
            <a:r>
              <a:rPr lang="cs-CZ" b="1" dirty="0" smtClean="0"/>
              <a:t>odesílatel</a:t>
            </a:r>
            <a:r>
              <a:rPr lang="cs-CZ" dirty="0" smtClean="0"/>
              <a:t> - </a:t>
            </a:r>
            <a:r>
              <a:rPr lang="cs-CZ" dirty="0"/>
              <a:t>zranitelný, když </a:t>
            </a:r>
            <a:r>
              <a:rPr lang="cs-CZ" dirty="0" smtClean="0"/>
              <a:t>ztrácí kontrolu nad informacemi, které mohou být zneužity příjemcem</a:t>
            </a:r>
          </a:p>
          <a:p>
            <a:r>
              <a:rPr lang="cs-CZ" b="1" dirty="0" smtClean="0"/>
              <a:t>nedůvěra</a:t>
            </a:r>
            <a:r>
              <a:rPr lang="cs-CZ" dirty="0" smtClean="0"/>
              <a:t> – funkční ekvivalent důvěry, ne opak (nedostatek důvěry). Je to víra, že se druhý aktér aktivně snaží poškodit jednajícího.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64927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Oprávněná </a:t>
            </a:r>
            <a:r>
              <a:rPr lang="cs-CZ" dirty="0"/>
              <a:t>důvěra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jistota pro budoucnost může být řízena směsí důvěry a kontroly </a:t>
            </a:r>
          </a:p>
          <a:p>
            <a:r>
              <a:rPr lang="cs-CZ" dirty="0" smtClean="0"/>
              <a:t>důvěra je prospěšnější než kontrola – snižuje náklady, zvyšuje flexibilitu vztahu</a:t>
            </a:r>
          </a:p>
          <a:p>
            <a:r>
              <a:rPr lang="cs-CZ" dirty="0"/>
              <a:t>oprávněná důvěra – optimální tržní </a:t>
            </a:r>
            <a:r>
              <a:rPr lang="cs-CZ" dirty="0" smtClean="0"/>
              <a:t>rovnováha, vzniká tam, kde se důvěra setkává s důvěryhodností</a:t>
            </a:r>
          </a:p>
          <a:p>
            <a:r>
              <a:rPr lang="cs-CZ" dirty="0" smtClean="0"/>
              <a:t>větší důvěra nevede vždy k většímu dobru</a:t>
            </a:r>
          </a:p>
          <a:p>
            <a:r>
              <a:rPr lang="cs-CZ" dirty="0" smtClean="0"/>
              <a:t>malá důvěra k nižšímu využívání příležitostí</a:t>
            </a:r>
          </a:p>
          <a:p>
            <a:r>
              <a:rPr lang="cs-CZ" dirty="0" smtClean="0"/>
              <a:t>příliš mnoho důvěry dělá jedince zranitelným zlomyslností druhých</a:t>
            </a:r>
          </a:p>
          <a:p>
            <a:r>
              <a:rPr lang="cs-CZ" dirty="0" smtClean="0"/>
              <a:t>cílem není přesvědčit lidi, aby věřili více, ale aby věřili dostatečně</a:t>
            </a:r>
          </a:p>
          <a:p>
            <a:r>
              <a:rPr lang="cs-CZ" dirty="0" smtClean="0"/>
              <a:t>cesta – zvyšováním důvěryhodnosti dochází k růstu důvěry</a:t>
            </a:r>
          </a:p>
          <a:p>
            <a:r>
              <a:rPr lang="cs-CZ" dirty="0" smtClean="0"/>
              <a:t>důvěryhodnost určuje rozsah, v němž lidé důvěřují  </a:t>
            </a:r>
          </a:p>
        </p:txBody>
      </p:sp>
    </p:spTree>
    <p:extLst>
      <p:ext uri="{BB962C8B-B14F-4D97-AF65-F5344CB8AC3E}">
        <p14:creationId xmlns:p14="http://schemas.microsoft.com/office/powerpoint/2010/main" val="161039954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1156</TotalTime>
  <Words>1390</Words>
  <Application>Microsoft Office PowerPoint</Application>
  <PresentationFormat>Předvádění na obrazovce (4:3)</PresentationFormat>
  <Paragraphs>111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Motiv sady Office</vt:lpstr>
      <vt:lpstr>Co je důvěra?</vt:lpstr>
      <vt:lpstr>Konceptuální rámec</vt:lpstr>
      <vt:lpstr>Konceptuální rámec</vt:lpstr>
      <vt:lpstr>Vlastnosti důvěry</vt:lpstr>
      <vt:lpstr>Vlastnosti důvěry</vt:lpstr>
      <vt:lpstr>Kategorie důvěry</vt:lpstr>
      <vt:lpstr>Aktéři důvěry</vt:lpstr>
      <vt:lpstr>Aktéři důvěry</vt:lpstr>
      <vt:lpstr>Oprávněná důvěra</vt:lpstr>
      <vt:lpstr>Architektura důvěry</vt:lpstr>
      <vt:lpstr>Postup</vt:lpstr>
      <vt:lpstr>Notace</vt:lpstr>
      <vt:lpstr>Kompatibilita systému</vt:lpstr>
      <vt:lpstr>Důvěra v mailové komunikaci</vt:lpstr>
      <vt:lpstr>Vnímaná důvěra – e-government</vt:lpstr>
      <vt:lpstr>Schéma občanské identity</vt:lpstr>
      <vt:lpstr>Předpokládaná architektura důvěry</vt:lpstr>
      <vt:lpstr>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 je důvěra?</dc:title>
  <dc:creator>Michal</dc:creator>
  <cp:lastModifiedBy>Michal Lorenz</cp:lastModifiedBy>
  <cp:revision>26</cp:revision>
  <dcterms:created xsi:type="dcterms:W3CDTF">2012-03-08T07:10:12Z</dcterms:created>
  <dcterms:modified xsi:type="dcterms:W3CDTF">2013-03-18T09:42:57Z</dcterms:modified>
</cp:coreProperties>
</file>