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7E17-6741-4E4C-87E0-F7D2AFB34D96}" type="datetimeFigureOut">
              <a:rPr lang="cs-CZ" smtClean="0"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A972C-554E-4030-8C23-7AC62E12D16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Diagnóza komunikačních norem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UML sekvenční diagram</a:t>
            </a:r>
            <a:endParaRPr lang="cs-CZ" sz="1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160964" cy="43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1800" dirty="0" err="1" smtClean="0"/>
              <a:t>Action</a:t>
            </a:r>
            <a:r>
              <a:rPr lang="cs-CZ" sz="1800" dirty="0" smtClean="0"/>
              <a:t> </a:t>
            </a:r>
            <a:r>
              <a:rPr lang="cs-CZ" sz="1800" dirty="0" err="1" smtClean="0"/>
              <a:t>Workflow</a:t>
            </a:r>
            <a:r>
              <a:rPr lang="cs-CZ" sz="1800" dirty="0" smtClean="0"/>
              <a:t> diagram</a:t>
            </a:r>
            <a:endParaRPr lang="cs-CZ" sz="1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08720"/>
            <a:ext cx="7059382" cy="559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4. Verifikace</a:t>
            </a:r>
          </a:p>
          <a:p>
            <a:pPr>
              <a:buNone/>
            </a:pPr>
            <a:r>
              <a:rPr lang="cs-CZ" dirty="0" smtClean="0"/>
              <a:t>- hodnocení kvality současného procesu pomocí všeobecných komunikačních norem</a:t>
            </a:r>
          </a:p>
          <a:p>
            <a:r>
              <a:rPr lang="cs-CZ" b="1" dirty="0" smtClean="0"/>
              <a:t>5. Srovnání</a:t>
            </a:r>
          </a:p>
          <a:p>
            <a:pPr>
              <a:buFontTx/>
              <a:buChar char="-"/>
            </a:pPr>
            <a:r>
              <a:rPr lang="cs-CZ" dirty="0" smtClean="0"/>
              <a:t>srovnání modelu jak je s modelem jak by měl být</a:t>
            </a:r>
          </a:p>
          <a:p>
            <a:pPr>
              <a:buFontTx/>
              <a:buChar char="-"/>
            </a:pPr>
            <a:r>
              <a:rPr lang="cs-CZ" dirty="0" smtClean="0"/>
              <a:t>odhaluje, v čem může být systém vylepšený</a:t>
            </a:r>
          </a:p>
          <a:p>
            <a:pPr>
              <a:buFontTx/>
              <a:buChar char="-"/>
            </a:pPr>
            <a:r>
              <a:rPr lang="cs-CZ" dirty="0" smtClean="0"/>
              <a:t>otázka: proč je „jak je“ liší od „jak by měl být“</a:t>
            </a:r>
          </a:p>
          <a:p>
            <a:pPr>
              <a:buFontTx/>
              <a:buChar char="-"/>
            </a:pPr>
            <a:r>
              <a:rPr lang="cs-CZ" dirty="0" smtClean="0"/>
              <a:t>tenze v organizaci může vznikat jako důsledek vnitřního vývoje nebo změn v prostředí</a:t>
            </a:r>
          </a:p>
          <a:p>
            <a:pPr>
              <a:buFontTx/>
              <a:buChar char="-"/>
            </a:pPr>
            <a:r>
              <a:rPr lang="cs-CZ" dirty="0" smtClean="0"/>
              <a:t>nejde pouze o přizpůsobení se požadavkům, je třeba vzít v potaz, jaká strategie byla nebo dosud je sledována, zhodnocení jejich účinků a nedostatečných účinků </a:t>
            </a:r>
          </a:p>
          <a:p>
            <a:r>
              <a:rPr lang="cs-CZ" b="1" dirty="0" smtClean="0"/>
              <a:t>6. Návrhy vylepšení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participace ve vývoji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ym typeface="Symbol"/>
              </a:rPr>
              <a:t>informační systémy – spíše komunikační, než výpočetní systémy</a:t>
            </a:r>
          </a:p>
          <a:p>
            <a:r>
              <a:rPr lang="cs-CZ" dirty="0" smtClean="0">
                <a:sym typeface="Symbol"/>
              </a:rPr>
              <a:t>podporují komplexní komunikační procesy – diskuze, skupinové rozhodování, kolaborativní práci apod.</a:t>
            </a:r>
          </a:p>
          <a:p>
            <a:r>
              <a:rPr lang="cs-CZ" dirty="0" smtClean="0"/>
              <a:t>designér IS shromažďuje požadavky budoucích uživatelů </a:t>
            </a:r>
            <a:r>
              <a:rPr lang="cs-CZ" dirty="0" smtClean="0">
                <a:sym typeface="Symbol"/>
              </a:rPr>
              <a:t> systém naplňuje jejich očekávání </a:t>
            </a:r>
          </a:p>
          <a:p>
            <a:r>
              <a:rPr lang="cs-CZ" dirty="0" smtClean="0">
                <a:sym typeface="Symbol"/>
              </a:rPr>
              <a:t>ALE: je třeba opatrnosti – uživatelské požadavky mohou vést k nevhodnému systému</a:t>
            </a:r>
          </a:p>
          <a:p>
            <a:r>
              <a:rPr lang="cs-CZ" dirty="0" smtClean="0">
                <a:sym typeface="Symbol"/>
              </a:rPr>
              <a:t>přání uživatelů a současné způsoby vykonávání práce je třeba promýšlet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 lat. „úhelník, pravítko, měřítko, pravidlo“</a:t>
            </a:r>
          </a:p>
          <a:p>
            <a:r>
              <a:rPr lang="cs-CZ" dirty="0" smtClean="0"/>
              <a:t>normy vážou lidi dohromady</a:t>
            </a:r>
          </a:p>
          <a:p>
            <a:r>
              <a:rPr lang="cs-CZ" dirty="0" smtClean="0"/>
              <a:t>sdílené normy tvoří sociální realitu</a:t>
            </a:r>
          </a:p>
          <a:p>
            <a:r>
              <a:rPr lang="cs-CZ" dirty="0" smtClean="0"/>
              <a:t>„požadavek na chování nebo vlastnosti věci, člověka, situace apod., který se buď závazně vyžaduje nebo podle něhož se hodnotí jejich přijatelnost nebo obvyklost“ </a:t>
            </a:r>
            <a:r>
              <a:rPr lang="cs-CZ" sz="1400" dirty="0" smtClean="0"/>
              <a:t>(http://cs.wikipedia.org/wiki/Norma)</a:t>
            </a:r>
          </a:p>
          <a:p>
            <a:r>
              <a:rPr lang="cs-CZ" dirty="0" smtClean="0"/>
              <a:t>jakékoli pravidlo (většinou implicitní), které používáme v běžném životě a předpokládáme, že ho používají i ostatní </a:t>
            </a:r>
          </a:p>
          <a:p>
            <a:r>
              <a:rPr lang="cs-CZ" dirty="0" smtClean="0"/>
              <a:t>má své zdůvodnění (nedodržení </a:t>
            </a:r>
            <a:r>
              <a:rPr lang="cs-CZ" dirty="0" smtClean="0">
                <a:sym typeface="Symbol"/>
              </a:rPr>
              <a:t> nepřijatelný výsledek)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druhy norem:</a:t>
            </a:r>
          </a:p>
          <a:p>
            <a:r>
              <a:rPr lang="cs-CZ" dirty="0" smtClean="0"/>
              <a:t>jak se chovat v určité situaci</a:t>
            </a:r>
          </a:p>
          <a:p>
            <a:r>
              <a:rPr lang="cs-CZ" dirty="0" smtClean="0"/>
              <a:t>jak interpretovat určité pojmy</a:t>
            </a:r>
          </a:p>
          <a:p>
            <a:r>
              <a:rPr lang="cs-CZ" dirty="0" smtClean="0"/>
              <a:t>jak dospět k závěru</a:t>
            </a:r>
          </a:p>
          <a:p>
            <a:r>
              <a:rPr lang="cs-CZ" dirty="0" smtClean="0"/>
              <a:t>normy univerzální, všeobecné, závislé na kontextu</a:t>
            </a:r>
          </a:p>
          <a:p>
            <a:r>
              <a:rPr lang="cs-CZ" dirty="0" smtClean="0"/>
              <a:t>komunikační normy – důležité v komunikačních systémech</a:t>
            </a:r>
          </a:p>
          <a:p>
            <a:r>
              <a:rPr lang="cs-CZ" dirty="0" smtClean="0"/>
              <a:t>cíl x norma: cíl – stav, kterého chce investor dosáhnout (specifický, kontextuální) x sdílená očekávání (universálnější, důležitost kontextová)</a:t>
            </a:r>
          </a:p>
          <a:p>
            <a:r>
              <a:rPr lang="cs-CZ" dirty="0" smtClean="0"/>
              <a:t>Př. ziskovost (ekonomická norma) x zvýšení tržeb o 20%</a:t>
            </a:r>
          </a:p>
          <a:p>
            <a:r>
              <a:rPr lang="cs-CZ" dirty="0" smtClean="0"/>
              <a:t>komunikační normy – vztah mezi žadatelem a vykonavatelem, servisní vztah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Diagnóza komunikačních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součást </a:t>
            </a:r>
            <a:r>
              <a:rPr lang="cs-CZ" dirty="0" err="1" smtClean="0"/>
              <a:t>designového</a:t>
            </a:r>
            <a:r>
              <a:rPr lang="cs-CZ" dirty="0" smtClean="0"/>
              <a:t> cyklu</a:t>
            </a:r>
          </a:p>
          <a:p>
            <a:r>
              <a:rPr lang="cs-CZ" dirty="0" smtClean="0"/>
              <a:t>nestačí pouze sběr požadavků</a:t>
            </a:r>
          </a:p>
          <a:p>
            <a:r>
              <a:rPr lang="cs-CZ" dirty="0" smtClean="0"/>
              <a:t>při vývojovém designu je diagnóza nejdůležitějším krokem</a:t>
            </a:r>
          </a:p>
          <a:p>
            <a:r>
              <a:rPr lang="cs-CZ" dirty="0" smtClean="0"/>
              <a:t>typicky diagnóza začíná po vznesení stížnosti</a:t>
            </a:r>
          </a:p>
          <a:p>
            <a:r>
              <a:rPr lang="cs-CZ" dirty="0" smtClean="0"/>
              <a:t>může být součástí regulační evaluace</a:t>
            </a:r>
          </a:p>
          <a:p>
            <a:r>
              <a:rPr lang="cs-CZ" dirty="0" smtClean="0"/>
              <a:t>stížnost – indikace problému</a:t>
            </a:r>
          </a:p>
          <a:p>
            <a:r>
              <a:rPr lang="cs-CZ" dirty="0" smtClean="0"/>
              <a:t>problém: propast mezi faktickou a požadovanou situací</a:t>
            </a:r>
          </a:p>
          <a:p>
            <a:r>
              <a:rPr lang="cs-CZ" dirty="0" smtClean="0"/>
              <a:t>požadovaná situace – nelze určit bez znalosti norem investorů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Diagnóza komunikačních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přímé řešení stížností – riziko, že budou ošetřeny jen symptomy, spíš než příčiny</a:t>
            </a:r>
          </a:p>
          <a:p>
            <a:r>
              <a:rPr lang="cs-CZ" dirty="0" smtClean="0"/>
              <a:t> diagnóza – založená na modelu</a:t>
            </a:r>
          </a:p>
          <a:p>
            <a:r>
              <a:rPr lang="cs-CZ" dirty="0" smtClean="0"/>
              <a:t>cíl: najít jádro problému – propast mezi faktickou situací a tím, co je požadováno, příčinný vztah</a:t>
            </a:r>
          </a:p>
          <a:p>
            <a:r>
              <a:rPr lang="cs-CZ" dirty="0" smtClean="0"/>
              <a:t>jádrovým problémem je nedodržování norem</a:t>
            </a:r>
          </a:p>
          <a:p>
            <a:r>
              <a:rPr lang="cs-CZ" dirty="0" smtClean="0"/>
              <a:t>v organizacích a všeobecně ve skupinách jsou normy implicitní a vyvíjejí se v čase</a:t>
            </a:r>
          </a:p>
          <a:p>
            <a:r>
              <a:rPr lang="cs-CZ" dirty="0" smtClean="0"/>
              <a:t>identifikace norem – je potřeba je učinit explicitními, to je samo o sobě choulostivý sociální proces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268760"/>
            <a:ext cx="6859463" cy="483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0. Zaznamenání stížnosti</a:t>
            </a:r>
          </a:p>
          <a:p>
            <a:pPr>
              <a:buNone/>
            </a:pPr>
            <a:r>
              <a:rPr lang="cs-CZ" b="1" dirty="0" smtClean="0"/>
              <a:t>1. Analýza stížnosti</a:t>
            </a:r>
          </a:p>
          <a:p>
            <a:pPr>
              <a:buFontTx/>
              <a:buChar char="-"/>
            </a:pPr>
            <a:r>
              <a:rPr lang="cs-CZ" dirty="0" smtClean="0"/>
              <a:t>sběr dat pomocí interview, přímých pozorování či jiných technik</a:t>
            </a:r>
          </a:p>
          <a:p>
            <a:pPr>
              <a:buFontTx/>
              <a:buChar char="-"/>
            </a:pPr>
            <a:r>
              <a:rPr lang="cs-CZ" dirty="0" smtClean="0"/>
              <a:t>používá se klasifikační schéma </a:t>
            </a:r>
          </a:p>
          <a:p>
            <a:pPr>
              <a:buFontTx/>
              <a:buChar char="-"/>
            </a:pPr>
            <a:r>
              <a:rPr lang="cs-CZ" dirty="0" smtClean="0"/>
              <a:t>informace o: komunikačních aktérech, cíli komunikace, specifických zprávách (požadavek, slib apod.) formulaci, koordinaci a kontrole komunikace, selháních v důsledku nedorozumění. Př.:</a:t>
            </a:r>
          </a:p>
          <a:p>
            <a:pPr marL="514350" indent="-514350">
              <a:buAutoNum type="alphaLcPeriod"/>
            </a:pPr>
            <a:r>
              <a:rPr lang="cs-CZ" dirty="0" smtClean="0"/>
              <a:t>nařizující jednání – žádosti o informaci nebo o provedení nějaké aktivity</a:t>
            </a:r>
          </a:p>
          <a:p>
            <a:pPr marL="514350" indent="-514350">
              <a:buAutoNum type="alphaLcPeriod"/>
            </a:pPr>
            <a:r>
              <a:rPr lang="cs-CZ" dirty="0" smtClean="0"/>
              <a:t>koordinační jednání – odesilatel se zavazuje vykonávat činnosti vyžadující od ostatních konání takových aktivit, bylo dosaženo společného cíle</a:t>
            </a:r>
          </a:p>
          <a:p>
            <a:pPr marL="514350" indent="-514350">
              <a:buAutoNum type="alphaLcPeriod"/>
            </a:pPr>
            <a:r>
              <a:rPr lang="cs-CZ" dirty="0" smtClean="0"/>
              <a:t>jednání řídící vztahy – zprávy určené k budování, změně nebo  přerušení vztahů s ostatními</a:t>
            </a:r>
          </a:p>
          <a:p>
            <a:pPr marL="514350" indent="-514350">
              <a:buAutoNum type="alphaLcPeriod"/>
            </a:pPr>
            <a:r>
              <a:rPr lang="cs-CZ" dirty="0" smtClean="0"/>
              <a:t>přesvědčovací jednání – zprávy v nichž jsou vyjádřeny zpochybňující nebo podporující názory, snažící se směřovat činnosti k jedné z mnoha alternativ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2. Schematická reprezentace</a:t>
            </a:r>
          </a:p>
          <a:p>
            <a:pPr>
              <a:buFontTx/>
              <a:buChar char="-"/>
            </a:pPr>
            <a:r>
              <a:rPr lang="cs-CZ" dirty="0" smtClean="0"/>
              <a:t>nejde o porozumění, ale důvěryhodné zaznamenání procesu</a:t>
            </a:r>
          </a:p>
          <a:p>
            <a:pPr>
              <a:buFontTx/>
              <a:buChar char="-"/>
            </a:pPr>
            <a:r>
              <a:rPr lang="cs-CZ" dirty="0" smtClean="0"/>
              <a:t>obvykle existuje mnoho způsobů, jak předávat zprávy </a:t>
            </a:r>
            <a:r>
              <a:rPr lang="cs-CZ" dirty="0" smtClean="0">
                <a:sym typeface="Symbol"/>
              </a:rPr>
              <a:t> potřeba  připravit několik znázornění reprezentující různé konkrétní scénáře</a:t>
            </a:r>
          </a:p>
          <a:p>
            <a:pPr>
              <a:buFontTx/>
              <a:buChar char="-"/>
            </a:pPr>
            <a:r>
              <a:rPr lang="cs-CZ" dirty="0" smtClean="0">
                <a:sym typeface="Symbol"/>
              </a:rPr>
              <a:t>schéma nemá obsahovat příliš mnoho abstraktních pojmů, jde o přesný obrázek toho, jak to skutečně je</a:t>
            </a:r>
          </a:p>
          <a:p>
            <a:pPr>
              <a:buFontTx/>
              <a:buChar char="-"/>
            </a:pPr>
            <a:r>
              <a:rPr lang="cs-CZ" dirty="0">
                <a:sym typeface="Symbol"/>
              </a:rPr>
              <a:t> </a:t>
            </a:r>
            <a:r>
              <a:rPr lang="cs-CZ" dirty="0" smtClean="0">
                <a:sym typeface="Symbol"/>
              </a:rPr>
              <a:t>vhodná metoda UML sekvenční diagram – časové uspořádání odeslaných a doručených  zpráv mezi aktéry, včetně objektů</a:t>
            </a:r>
            <a:endParaRPr lang="cs-CZ" dirty="0" smtClean="0"/>
          </a:p>
          <a:p>
            <a:r>
              <a:rPr lang="cs-CZ" b="1" dirty="0" smtClean="0"/>
              <a:t>3. Interpretace</a:t>
            </a:r>
          </a:p>
          <a:p>
            <a:pPr>
              <a:buFontTx/>
              <a:buChar char="-"/>
            </a:pPr>
            <a:r>
              <a:rPr lang="cs-CZ" dirty="0" smtClean="0"/>
              <a:t>zpráva poslaná z A do B je interpretována jako požadavek</a:t>
            </a:r>
          </a:p>
          <a:p>
            <a:pPr>
              <a:buFontTx/>
              <a:buChar char="-"/>
            </a:pPr>
            <a:r>
              <a:rPr lang="cs-CZ" dirty="0" smtClean="0"/>
              <a:t>interpretace počítá s aktérem jako s intencionální bytostí</a:t>
            </a:r>
          </a:p>
          <a:p>
            <a:pPr>
              <a:buFontTx/>
              <a:buChar char="-"/>
            </a:pPr>
            <a:r>
              <a:rPr lang="cs-CZ" dirty="0" smtClean="0"/>
              <a:t>posun z úrovně dat ke komunikaci</a:t>
            </a:r>
          </a:p>
          <a:p>
            <a:pPr>
              <a:buFontTx/>
              <a:buChar char="-"/>
            </a:pPr>
            <a:r>
              <a:rPr lang="cs-CZ" dirty="0" smtClean="0"/>
              <a:t>vhodná metoda: </a:t>
            </a:r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Workflow</a:t>
            </a:r>
            <a:r>
              <a:rPr lang="cs-CZ" dirty="0" smtClean="0"/>
              <a:t> diagram – spojuje řečové jednání. Zaměření je na reprezentaci činností a konverzací</a:t>
            </a:r>
          </a:p>
          <a:p>
            <a:pPr>
              <a:buFontTx/>
              <a:buChar char="-"/>
            </a:pPr>
            <a:r>
              <a:rPr lang="cs-CZ" dirty="0" smtClean="0"/>
              <a:t>srovnání se sekvenčním diagramem – možnost první interpretace</a:t>
            </a:r>
          </a:p>
          <a:p>
            <a:pPr>
              <a:buFontTx/>
              <a:buChar char="-"/>
            </a:pPr>
            <a:r>
              <a:rPr lang="cs-CZ" dirty="0" err="1" smtClean="0"/>
              <a:t>workflow</a:t>
            </a:r>
            <a:r>
              <a:rPr lang="cs-CZ" dirty="0" smtClean="0"/>
              <a:t> zpětné vazby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37" y="5877272"/>
            <a:ext cx="23161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705</Words>
  <Application>Microsoft Office PowerPoint</Application>
  <PresentationFormat>Předvádění na obrazovce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Diagnóza komunikačních norem</vt:lpstr>
      <vt:lpstr>Problém participace ve vývoji IS</vt:lpstr>
      <vt:lpstr>Normy</vt:lpstr>
      <vt:lpstr>Normy</vt:lpstr>
      <vt:lpstr>Diagnóza komunikačních norem</vt:lpstr>
      <vt:lpstr>Diagnóza komunikačních norem</vt:lpstr>
      <vt:lpstr>Prezentace aplikace PowerPoint</vt:lpstr>
      <vt:lpstr>Diagnostický postup</vt:lpstr>
      <vt:lpstr>Diagnostický postup</vt:lpstr>
      <vt:lpstr>UML sekvenční diagram</vt:lpstr>
      <vt:lpstr>Action Workflow diagram</vt:lpstr>
      <vt:lpstr>Diagnostický postup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Diagnóza komunikačních norem</dc:title>
  <dc:creator>Michal</dc:creator>
  <cp:lastModifiedBy>Michal Lorenz</cp:lastModifiedBy>
  <cp:revision>14</cp:revision>
  <dcterms:created xsi:type="dcterms:W3CDTF">2012-03-22T07:23:38Z</dcterms:created>
  <dcterms:modified xsi:type="dcterms:W3CDTF">2013-03-18T08:38:48Z</dcterms:modified>
</cp:coreProperties>
</file>