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1" r:id="rId6"/>
    <p:sldId id="263" r:id="rId7"/>
    <p:sldId id="262" r:id="rId8"/>
    <p:sldId id="266" r:id="rId9"/>
    <p:sldId id="268" r:id="rId10"/>
    <p:sldId id="269" r:id="rId11"/>
    <p:sldId id="267" r:id="rId12"/>
    <p:sldId id="265" r:id="rId13"/>
    <p:sldId id="270" r:id="rId14"/>
    <p:sldId id="271" r:id="rId15"/>
    <p:sldId id="272" r:id="rId16"/>
    <p:sldId id="273" r:id="rId17"/>
    <p:sldId id="26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ABE8-BA17-4216-814C-438FDAEC3B76}" type="datetimeFigureOut">
              <a:rPr lang="cs-CZ" smtClean="0"/>
              <a:pPr/>
              <a:t>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309-87EA-49B5-A669-FC1B44FD14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ABE8-BA17-4216-814C-438FDAEC3B76}" type="datetimeFigureOut">
              <a:rPr lang="cs-CZ" smtClean="0"/>
              <a:pPr/>
              <a:t>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309-87EA-49B5-A669-FC1B44FD14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ABE8-BA17-4216-814C-438FDAEC3B76}" type="datetimeFigureOut">
              <a:rPr lang="cs-CZ" smtClean="0"/>
              <a:pPr/>
              <a:t>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309-87EA-49B5-A669-FC1B44FD14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ABE8-BA17-4216-814C-438FDAEC3B76}" type="datetimeFigureOut">
              <a:rPr lang="cs-CZ" smtClean="0"/>
              <a:pPr/>
              <a:t>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309-87EA-49B5-A669-FC1B44FD14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ABE8-BA17-4216-814C-438FDAEC3B76}" type="datetimeFigureOut">
              <a:rPr lang="cs-CZ" smtClean="0"/>
              <a:pPr/>
              <a:t>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309-87EA-49B5-A669-FC1B44FD14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ABE8-BA17-4216-814C-438FDAEC3B76}" type="datetimeFigureOut">
              <a:rPr lang="cs-CZ" smtClean="0"/>
              <a:pPr/>
              <a:t>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309-87EA-49B5-A669-FC1B44FD14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ABE8-BA17-4216-814C-438FDAEC3B76}" type="datetimeFigureOut">
              <a:rPr lang="cs-CZ" smtClean="0"/>
              <a:pPr/>
              <a:t>9.4.2012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309-87EA-49B5-A669-FC1B44FD14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ABE8-BA17-4216-814C-438FDAEC3B76}" type="datetimeFigureOut">
              <a:rPr lang="cs-CZ" smtClean="0"/>
              <a:pPr/>
              <a:t>9.4.2012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309-87EA-49B5-A669-FC1B44FD14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ABE8-BA17-4216-814C-438FDAEC3B76}" type="datetimeFigureOut">
              <a:rPr lang="cs-CZ" smtClean="0"/>
              <a:pPr/>
              <a:t>9.4.2012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309-87EA-49B5-A669-FC1B44FD14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ABE8-BA17-4216-814C-438FDAEC3B76}" type="datetimeFigureOut">
              <a:rPr lang="cs-CZ" smtClean="0"/>
              <a:pPr/>
              <a:t>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309-87EA-49B5-A669-FC1B44FD14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ABE8-BA17-4216-814C-438FDAEC3B76}" type="datetimeFigureOut">
              <a:rPr lang="cs-CZ" smtClean="0"/>
              <a:pPr/>
              <a:t>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DD309-87EA-49B5-A669-FC1B44FD14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3ABE8-BA17-4216-814C-438FDAEC3B76}" type="datetimeFigureOut">
              <a:rPr lang="cs-CZ" smtClean="0"/>
              <a:pPr/>
              <a:t>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DD309-87EA-49B5-A669-FC1B44FD140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Psychologie činnosti, sociologie objektů, teorie sítí aktérů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204653" y="-180317"/>
            <a:ext cx="5238750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komunita</a:t>
            </a:r>
            <a:r>
              <a:rPr lang="cs-CZ" dirty="0" smtClean="0"/>
              <a:t> – sdílí stejný cíl </a:t>
            </a:r>
          </a:p>
          <a:p>
            <a:r>
              <a:rPr lang="cs-CZ" dirty="0" smtClean="0"/>
              <a:t>vztahy subjekt – komunita a komunita – cíl jsou také zprostředkovány: pravidly a dělbou práce</a:t>
            </a:r>
          </a:p>
          <a:p>
            <a:r>
              <a:rPr lang="cs-CZ" dirty="0" smtClean="0"/>
              <a:t>pravidlo – explicitní a implicitní normy, konvence, sociální vztahy v  komunitě</a:t>
            </a:r>
          </a:p>
          <a:p>
            <a:r>
              <a:rPr lang="cs-CZ" dirty="0" smtClean="0"/>
              <a:t>dělba práce - explicitní a implicitní organizace komunity ve vztahu k transformačnímu procesu cíle na výsledek</a:t>
            </a:r>
          </a:p>
          <a:p>
            <a:r>
              <a:rPr lang="cs-CZ" dirty="0" smtClean="0"/>
              <a:t>participace – spojené činnosti s různými cíly – způsobuje tenze a zkreslení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činnosti – dlouhodobější útvar, cíl přetvořen ve výsledek ne naráz, ale postupně, v několika fázích</a:t>
            </a:r>
          </a:p>
          <a:p>
            <a:r>
              <a:rPr lang="cs-CZ" dirty="0" smtClean="0"/>
              <a:t>činnosti se skládají z kratších činů a jejich</a:t>
            </a:r>
          </a:p>
          <a:p>
            <a:pPr>
              <a:buNone/>
            </a:pPr>
            <a:r>
              <a:rPr lang="cs-CZ" dirty="0" smtClean="0"/>
              <a:t>      řetězců</a:t>
            </a:r>
          </a:p>
          <a:p>
            <a:r>
              <a:rPr lang="cs-CZ" dirty="0" smtClean="0"/>
              <a:t>činy se skládají z operací</a:t>
            </a:r>
          </a:p>
          <a:p>
            <a:r>
              <a:rPr lang="cs-CZ" dirty="0" smtClean="0"/>
              <a:t>operace jsou dobře vymezené běžné rutiny</a:t>
            </a:r>
          </a:p>
          <a:p>
            <a:r>
              <a:rPr lang="cs-CZ" dirty="0" smtClean="0"/>
              <a:t>činnost – uskutečňována jako individuální a kolektivní činy, řetězce a sítě těchto činů, které mají společný cíl</a:t>
            </a:r>
          </a:p>
          <a:p>
            <a:r>
              <a:rPr lang="cs-CZ" dirty="0" smtClean="0"/>
              <a:t>čin nemůže být pochopen bez odkazu na odpovídající činnost</a:t>
            </a:r>
          </a:p>
          <a:p>
            <a:r>
              <a:rPr lang="cs-CZ" dirty="0" smtClean="0"/>
              <a:t>jeden čin může náležet více činnostem s různými motivy. Čin má pro subjekt různý personální význam v kontextu každé činnosti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319962" y="1872060"/>
            <a:ext cx="14192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3501008"/>
            <a:ext cx="3826768" cy="2592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–    pokud se podmínky změní – operace se opět odhalí – návrat na vědomou úroveň</a:t>
            </a:r>
            <a:endParaRPr lang="cs-CZ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971678" y="2741290"/>
            <a:ext cx="2667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323528" y="1196752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dynamika vývoje </a:t>
            </a:r>
          </a:p>
          <a:p>
            <a:pPr>
              <a:buNone/>
            </a:pPr>
            <a:r>
              <a:rPr lang="cs-CZ" sz="2400" dirty="0" smtClean="0"/>
              <a:t>–     orientace (tvorba plánu) + exekuční fáze – rutiny v daných podmínkách (vědomé jednání)</a:t>
            </a:r>
          </a:p>
          <a:p>
            <a:r>
              <a:rPr lang="cs-CZ" sz="2400" dirty="0" smtClean="0"/>
              <a:t>–     pokud je model dobrý a činy jsou praktikovány dlouho </a:t>
            </a:r>
            <a:r>
              <a:rPr lang="cs-CZ" sz="2400" dirty="0" smtClean="0">
                <a:sym typeface="Symbol"/>
              </a:rPr>
              <a:t> automatizmus, mizí orientační fáze, plynulé jednání, vzniká nový čin s širším rámcem obsahující operaci jako svoji položku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Autofit/>
          </a:bodyPr>
          <a:lstStyle/>
          <a:p>
            <a:r>
              <a:rPr lang="cs-CZ" sz="3200" dirty="0" smtClean="0"/>
              <a:t>Teorie sítí aktérů (ANT)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sociotechnický přístup ke zkoumání lidí v  interakci a při používání informačních systémů</a:t>
            </a:r>
          </a:p>
          <a:p>
            <a:r>
              <a:rPr lang="cs-CZ" dirty="0" smtClean="0"/>
              <a:t>čtyři tradičnější kvalitativní metody v IS: případové studie, etnografie, zakotvená teorie, akční výzkum</a:t>
            </a:r>
          </a:p>
          <a:p>
            <a:r>
              <a:rPr lang="cs-CZ" b="1" dirty="0" smtClean="0"/>
              <a:t>případové studie </a:t>
            </a:r>
            <a:r>
              <a:rPr lang="cs-CZ" dirty="0" smtClean="0"/>
              <a:t>– nejfrekventovanější, studium organizačního systému</a:t>
            </a:r>
          </a:p>
          <a:p>
            <a:r>
              <a:rPr lang="cs-CZ" b="1" dirty="0" smtClean="0"/>
              <a:t>etnografie</a:t>
            </a:r>
            <a:r>
              <a:rPr lang="cs-CZ" dirty="0" smtClean="0"/>
              <a:t> – výzkum v terénu doplněný o obsahovou analýzu shromážděných poznámek, používána ve výzkumu zaměřenému na design, počítačem podporovanou týmovou spolupráci (CSCW), studium Internetu a  virtuálních komunit, informační politiku</a:t>
            </a:r>
          </a:p>
          <a:p>
            <a:r>
              <a:rPr lang="cs-CZ" b="1" dirty="0" smtClean="0"/>
              <a:t>zakotvená teorie </a:t>
            </a:r>
            <a:r>
              <a:rPr lang="cs-CZ" dirty="0" smtClean="0"/>
              <a:t>– induktivní, metodologie pro odhalení teorie. Zahrnuje neustálou vzájemné ovlivňování dat a analýzy, používáno k výzkumu situací zahrnujících organizační změny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akční výzkum </a:t>
            </a:r>
            <a:r>
              <a:rPr lang="cs-CZ" dirty="0" smtClean="0"/>
              <a:t>– spirálovitý postup: plánování, akce, hodnocení výsledků akce, používána při bezprostředních problémových situacích,  spojuje kolaboraci a etický rámec, je součástí </a:t>
            </a:r>
            <a:r>
              <a:rPr lang="cs-CZ" b="1" dirty="0" smtClean="0"/>
              <a:t>metodologie měkkých systémů </a:t>
            </a:r>
            <a:r>
              <a:rPr lang="cs-CZ" dirty="0" smtClean="0"/>
              <a:t>(SSM). Uznává lidské i technické aspekty systému, obě skupiny však striktně odděluje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sítí aktérů (ANT)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>
                <a:sym typeface="Symbol"/>
              </a:rPr>
              <a:t>teorie technologické </a:t>
            </a:r>
            <a:r>
              <a:rPr lang="cs-CZ" dirty="0" smtClean="0">
                <a:sym typeface="Symbol"/>
              </a:rPr>
              <a:t>inovace – úspěšná zavedení inovací, management změny</a:t>
            </a:r>
          </a:p>
          <a:p>
            <a:r>
              <a:rPr lang="cs-CZ" dirty="0" smtClean="0">
                <a:sym typeface="Symbol"/>
              </a:rPr>
              <a:t>ANT studuje minulé události, není prediktivní . Nabízí ale budoucí scénáře a přístupy, které mohou být pravděpodobně </a:t>
            </a:r>
            <a:r>
              <a:rPr lang="cs-CZ" dirty="0" smtClean="0">
                <a:sym typeface="Symbol"/>
              </a:rPr>
              <a:t>úspěšné</a:t>
            </a:r>
            <a:endParaRPr lang="cs-CZ" dirty="0" smtClean="0"/>
          </a:p>
          <a:p>
            <a:r>
              <a:rPr lang="cs-CZ" dirty="0" smtClean="0"/>
              <a:t>sociotechnická vysvětlení – nic není čistě technické nebo sociální</a:t>
            </a:r>
          </a:p>
          <a:p>
            <a:r>
              <a:rPr lang="cs-CZ" b="1" dirty="0" smtClean="0"/>
              <a:t>hybridní</a:t>
            </a:r>
            <a:r>
              <a:rPr lang="cs-CZ" dirty="0" smtClean="0"/>
              <a:t> </a:t>
            </a:r>
            <a:r>
              <a:rPr lang="cs-CZ" b="1" dirty="0" smtClean="0"/>
              <a:t>entity</a:t>
            </a:r>
            <a:r>
              <a:rPr lang="cs-CZ" dirty="0" smtClean="0"/>
              <a:t> (</a:t>
            </a:r>
            <a:r>
              <a:rPr lang="cs-CZ" dirty="0" err="1" smtClean="0"/>
              <a:t>Latour</a:t>
            </a:r>
            <a:r>
              <a:rPr lang="cs-CZ" dirty="0" smtClean="0"/>
              <a:t>) – obsahují lidské i nelidské elementy </a:t>
            </a:r>
            <a:r>
              <a:rPr lang="cs-CZ" dirty="0" smtClean="0">
                <a:sym typeface="Symbol"/>
              </a:rPr>
              <a:t> heterogenní popis</a:t>
            </a:r>
          </a:p>
          <a:p>
            <a:r>
              <a:rPr lang="cs-CZ" dirty="0" smtClean="0">
                <a:sym typeface="Symbol"/>
              </a:rPr>
              <a:t>ANT</a:t>
            </a:r>
            <a:r>
              <a:rPr lang="cs-CZ" b="1" dirty="0" smtClean="0">
                <a:sym typeface="Symbol"/>
              </a:rPr>
              <a:t> zkoumá </a:t>
            </a:r>
            <a:r>
              <a:rPr lang="cs-CZ" dirty="0" smtClean="0">
                <a:sym typeface="Symbol"/>
              </a:rPr>
              <a:t>problémy při formování sítí</a:t>
            </a:r>
            <a:r>
              <a:rPr lang="cs-CZ" dirty="0" smtClean="0">
                <a:sym typeface="Symbol"/>
              </a:rPr>
              <a:t>: sítě tvořené zahrnutými </a:t>
            </a:r>
            <a:r>
              <a:rPr lang="cs-CZ" dirty="0" smtClean="0">
                <a:sym typeface="Symbol"/>
              </a:rPr>
              <a:t>aktéry, </a:t>
            </a:r>
            <a:r>
              <a:rPr lang="cs-CZ" dirty="0" smtClean="0">
                <a:sym typeface="Symbol"/>
              </a:rPr>
              <a:t>lidská a mimolidská </a:t>
            </a:r>
            <a:r>
              <a:rPr lang="cs-CZ" dirty="0" smtClean="0">
                <a:sym typeface="Symbol"/>
              </a:rPr>
              <a:t>spojenectví, vyjednávání umožňující formování sítí</a:t>
            </a:r>
          </a:p>
          <a:p>
            <a:r>
              <a:rPr lang="cs-CZ" b="1" dirty="0" smtClean="0">
                <a:sym typeface="Symbol"/>
              </a:rPr>
              <a:t>aktér</a:t>
            </a:r>
            <a:r>
              <a:rPr lang="cs-CZ" dirty="0" smtClean="0">
                <a:sym typeface="Symbol"/>
              </a:rPr>
              <a:t> = součet interakcí s ostatními aktéry a sítěmi </a:t>
            </a:r>
          </a:p>
          <a:p>
            <a:r>
              <a:rPr lang="cs-CZ" b="1" dirty="0" smtClean="0">
                <a:sym typeface="Symbol"/>
              </a:rPr>
              <a:t>problém komplexity</a:t>
            </a:r>
            <a:r>
              <a:rPr lang="cs-CZ" dirty="0" smtClean="0">
                <a:sym typeface="Symbol"/>
              </a:rPr>
              <a:t>: sociotechnické IS vysoce komplexní entity  zjednodušení. Nebezpečí odstranění věcí, které mohou být užitečné pro popis zkoumaného fenoménu. Otázka, jaké detaily ponechat a jaké odstranit.</a:t>
            </a:r>
          </a:p>
          <a:p>
            <a:r>
              <a:rPr lang="cs-CZ" dirty="0" smtClean="0">
                <a:sym typeface="Symbol"/>
              </a:rPr>
              <a:t>ANT – </a:t>
            </a:r>
            <a:r>
              <a:rPr lang="cs-CZ" b="1" dirty="0" smtClean="0">
                <a:sym typeface="Symbol"/>
              </a:rPr>
              <a:t>rozsah sítě </a:t>
            </a:r>
            <a:r>
              <a:rPr lang="cs-CZ" dirty="0" smtClean="0">
                <a:sym typeface="Symbol"/>
              </a:rPr>
              <a:t>určen aktéry, kteří jsou schopni nechat svoji přítomnost ostatní aktéry pocítit.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sítí aktérů (ANT)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>
                <a:sym typeface="Symbol"/>
              </a:rPr>
              <a:t>Aktér omezuje svá spojení na malý počet entit, jejichž atributy jsou v síti dobře definovány. aktér není jen bod v síti, je spojením heterogenních elementů, které konstituují síť. </a:t>
            </a:r>
            <a:endParaRPr lang="cs-CZ" dirty="0" smtClean="0">
              <a:sym typeface="Symbol"/>
            </a:endParaRPr>
          </a:p>
          <a:p>
            <a:r>
              <a:rPr lang="cs-CZ" dirty="0" smtClean="0">
                <a:sym typeface="Symbol"/>
              </a:rPr>
              <a:t>Aktér </a:t>
            </a:r>
            <a:r>
              <a:rPr lang="cs-CZ" dirty="0" smtClean="0">
                <a:sym typeface="Symbol"/>
              </a:rPr>
              <a:t>sám může být pokládán za černou skříňku nebo zahrnuje další síť (komplexita se neztrácí v černé skříňce, je třeba ji periodicky otevírat)</a:t>
            </a:r>
          </a:p>
          <a:p>
            <a:r>
              <a:rPr lang="cs-CZ" b="1" dirty="0" smtClean="0">
                <a:sym typeface="Symbol"/>
              </a:rPr>
              <a:t>kritika ANT</a:t>
            </a:r>
            <a:r>
              <a:rPr lang="cs-CZ" dirty="0" smtClean="0">
                <a:sym typeface="Symbol"/>
              </a:rPr>
              <a:t>:  </a:t>
            </a:r>
            <a:endParaRPr lang="cs-CZ" dirty="0" smtClean="0">
              <a:sym typeface="Symbol"/>
            </a:endParaRPr>
          </a:p>
          <a:p>
            <a:pPr>
              <a:buFontTx/>
              <a:buChar char="-"/>
            </a:pPr>
            <a:r>
              <a:rPr lang="cs-CZ" dirty="0" smtClean="0">
                <a:sym typeface="Symbol"/>
              </a:rPr>
              <a:t>není </a:t>
            </a:r>
            <a:r>
              <a:rPr lang="cs-CZ" dirty="0" smtClean="0">
                <a:sym typeface="Symbol"/>
              </a:rPr>
              <a:t>dostatečně jasné, kde síť </a:t>
            </a:r>
            <a:r>
              <a:rPr lang="cs-CZ" dirty="0" smtClean="0">
                <a:sym typeface="Symbol"/>
              </a:rPr>
              <a:t>končí a čí vysvětlení je rozhodující</a:t>
            </a:r>
          </a:p>
          <a:p>
            <a:pPr>
              <a:buFontTx/>
              <a:buChar char="-"/>
            </a:pPr>
            <a:r>
              <a:rPr lang="cs-CZ" dirty="0" smtClean="0"/>
              <a:t>příběhy analytiků závisí na popisu aktuální sítě, jako kdyby tato byla objektivní</a:t>
            </a:r>
          </a:p>
          <a:p>
            <a:pPr>
              <a:buFontTx/>
              <a:buChar char="-"/>
            </a:pPr>
            <a:r>
              <a:rPr lang="cs-CZ" dirty="0" smtClean="0"/>
              <a:t>udělením autonomního hlasu věcem podává ANT technologické vysvětlení </a:t>
            </a:r>
            <a:endParaRPr lang="cs-CZ" dirty="0" smtClean="0"/>
          </a:p>
          <a:p>
            <a:r>
              <a:rPr lang="cs-CZ" b="1" dirty="0" smtClean="0"/>
              <a:t>obhajoba</a:t>
            </a:r>
            <a:r>
              <a:rPr lang="cs-CZ" dirty="0" smtClean="0"/>
              <a:t> (</a:t>
            </a:r>
            <a:r>
              <a:rPr lang="cs-CZ" dirty="0" err="1" smtClean="0"/>
              <a:t>Callon</a:t>
            </a:r>
            <a:r>
              <a:rPr lang="cs-CZ" dirty="0" smtClean="0"/>
              <a:t>, </a:t>
            </a:r>
            <a:r>
              <a:rPr lang="cs-CZ" dirty="0" err="1" smtClean="0"/>
              <a:t>Latour</a:t>
            </a:r>
            <a:r>
              <a:rPr lang="cs-CZ" dirty="0" smtClean="0"/>
              <a:t>): technologické artefakty jsou zapleteny do struktury sociálního, jsou sociálními vztahy z pohledu jejich stálosti a soudržnosti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LEONŤJEV, A. N. </a:t>
            </a:r>
            <a:r>
              <a:rPr lang="cs-CZ" i="1" dirty="0" smtClean="0"/>
              <a:t>Činnost, vědomí, osobnost</a:t>
            </a:r>
            <a:r>
              <a:rPr lang="cs-CZ" dirty="0" smtClean="0"/>
              <a:t>. 1. vyd. Praha: Svoboda, 1978. </a:t>
            </a:r>
          </a:p>
          <a:p>
            <a:r>
              <a:rPr lang="cs-CZ" dirty="0" smtClean="0"/>
              <a:t>NARDI, </a:t>
            </a:r>
            <a:r>
              <a:rPr lang="cs-CZ" dirty="0" err="1" smtClean="0"/>
              <a:t>Bonnie</a:t>
            </a:r>
            <a:r>
              <a:rPr lang="cs-CZ" dirty="0" smtClean="0"/>
              <a:t> A. (</a:t>
            </a:r>
            <a:r>
              <a:rPr lang="cs-CZ" dirty="0" err="1" smtClean="0"/>
              <a:t>ed</a:t>
            </a:r>
            <a:r>
              <a:rPr lang="cs-CZ" dirty="0" smtClean="0"/>
              <a:t>.) </a:t>
            </a:r>
            <a:r>
              <a:rPr lang="cs-CZ" i="1" dirty="0" err="1" smtClean="0"/>
              <a:t>Context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Consciousness</a:t>
            </a:r>
            <a:r>
              <a:rPr lang="cs-CZ" i="1" dirty="0" smtClean="0"/>
              <a:t>: </a:t>
            </a:r>
            <a:r>
              <a:rPr lang="cs-CZ" i="1" dirty="0" err="1" smtClean="0"/>
              <a:t>Activity</a:t>
            </a:r>
            <a:r>
              <a:rPr lang="cs-CZ" i="1" dirty="0" smtClean="0"/>
              <a:t> </a:t>
            </a:r>
            <a:r>
              <a:rPr lang="cs-CZ" i="1" dirty="0" err="1" smtClean="0"/>
              <a:t>Theory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Human</a:t>
            </a:r>
            <a:r>
              <a:rPr lang="cs-CZ" i="1" dirty="0" smtClean="0"/>
              <a:t>-</a:t>
            </a:r>
            <a:r>
              <a:rPr lang="cs-CZ" i="1" dirty="0" err="1" smtClean="0"/>
              <a:t>Computer</a:t>
            </a:r>
            <a:r>
              <a:rPr lang="cs-CZ" i="1" dirty="0" smtClean="0"/>
              <a:t> </a:t>
            </a:r>
            <a:r>
              <a:rPr lang="cs-CZ" i="1" dirty="0" err="1" smtClean="0"/>
              <a:t>Interaction</a:t>
            </a:r>
            <a:r>
              <a:rPr lang="cs-CZ" dirty="0" smtClean="0"/>
              <a:t>. Cambridge: MIT, 1996. ISBN 0-262-14058-6</a:t>
            </a:r>
            <a:r>
              <a:rPr lang="cs-CZ" dirty="0" smtClean="0"/>
              <a:t>.</a:t>
            </a:r>
          </a:p>
          <a:p>
            <a:r>
              <a:rPr lang="cs-CZ" dirty="0" smtClean="0"/>
              <a:t>TATNALL, </a:t>
            </a:r>
            <a:r>
              <a:rPr lang="cs-CZ" dirty="0" err="1" smtClean="0"/>
              <a:t>Arthur</a:t>
            </a:r>
            <a:r>
              <a:rPr lang="cs-CZ" dirty="0" smtClean="0"/>
              <a:t>. </a:t>
            </a:r>
            <a:r>
              <a:rPr lang="cs-CZ" dirty="0" err="1" smtClean="0"/>
              <a:t>Actor</a:t>
            </a:r>
            <a:r>
              <a:rPr lang="cs-CZ" dirty="0" smtClean="0"/>
              <a:t>-Network </a:t>
            </a:r>
            <a:r>
              <a:rPr lang="cs-CZ" dirty="0" err="1" smtClean="0"/>
              <a:t>Theory</a:t>
            </a:r>
            <a:r>
              <a:rPr lang="cs-CZ" dirty="0" smtClean="0"/>
              <a:t> </a:t>
            </a:r>
            <a:r>
              <a:rPr lang="cs-CZ" dirty="0" err="1" smtClean="0"/>
              <a:t>Applied</a:t>
            </a:r>
            <a:r>
              <a:rPr lang="cs-CZ" dirty="0" smtClean="0"/>
              <a:t> to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. In </a:t>
            </a:r>
            <a:r>
              <a:rPr lang="cs-CZ" dirty="0" err="1" smtClean="0"/>
              <a:t>Encyclopedia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Science </a:t>
            </a:r>
            <a:r>
              <a:rPr lang="cs-CZ" dirty="0" err="1" smtClean="0"/>
              <a:t>and</a:t>
            </a:r>
            <a:r>
              <a:rPr lang="cs-CZ" dirty="0" smtClean="0"/>
              <a:t> Technology. </a:t>
            </a:r>
            <a:r>
              <a:rPr lang="cs-CZ" dirty="0" err="1" smtClean="0"/>
              <a:t>Hershey</a:t>
            </a:r>
            <a:r>
              <a:rPr lang="cs-CZ" dirty="0" smtClean="0"/>
              <a:t>: </a:t>
            </a:r>
            <a:r>
              <a:rPr lang="cs-CZ" dirty="0" err="1" smtClean="0"/>
              <a:t>Information</a:t>
            </a:r>
            <a:r>
              <a:rPr lang="cs-CZ" dirty="0" smtClean="0"/>
              <a:t> Science Reference, 2009, s. 20 – 24. ISBN 978-1-60566-027-1.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Teorie činnosti (TČ)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68863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teorie činnosti – psychologická teorie vyvinutá v 80tých letech v SSSR</a:t>
            </a:r>
          </a:p>
          <a:p>
            <a:r>
              <a:rPr lang="cs-CZ" dirty="0" smtClean="0"/>
              <a:t>Alexej N. </a:t>
            </a:r>
            <a:r>
              <a:rPr lang="cs-CZ" dirty="0" err="1" smtClean="0"/>
              <a:t>Leonťjev</a:t>
            </a:r>
            <a:r>
              <a:rPr lang="cs-CZ" dirty="0" smtClean="0"/>
              <a:t>, Sergej L. </a:t>
            </a:r>
            <a:r>
              <a:rPr lang="cs-CZ" dirty="0" err="1" smtClean="0"/>
              <a:t>Rubinštejn</a:t>
            </a:r>
            <a:r>
              <a:rPr lang="cs-CZ" dirty="0" smtClean="0"/>
              <a:t>, L. S. </a:t>
            </a:r>
            <a:r>
              <a:rPr lang="cs-CZ" dirty="0" err="1" smtClean="0"/>
              <a:t>Vygotský</a:t>
            </a:r>
            <a:endParaRPr lang="cs-CZ" dirty="0" smtClean="0"/>
          </a:p>
          <a:p>
            <a:r>
              <a:rPr lang="cs-CZ" dirty="0" smtClean="0"/>
              <a:t>alternativa k idealistické a mechanistické (</a:t>
            </a:r>
            <a:r>
              <a:rPr lang="cs-CZ" dirty="0" err="1" smtClean="0"/>
              <a:t>biologizující</a:t>
            </a:r>
            <a:r>
              <a:rPr lang="cs-CZ" dirty="0" smtClean="0"/>
              <a:t>) koncepci psychologie, základ marxismus</a:t>
            </a:r>
          </a:p>
          <a:p>
            <a:r>
              <a:rPr lang="cs-CZ" dirty="0" smtClean="0"/>
              <a:t>ústřední kategorie – předmětná činnost, proces vytvářející psychiku – obsahuje vnitřní hybné rozpory, transformace</a:t>
            </a:r>
          </a:p>
          <a:p>
            <a:r>
              <a:rPr lang="cs-CZ" dirty="0" smtClean="0"/>
              <a:t>zavádí jednotky analýzy, které spojují momenty lidské činnosti s psyché, jejíž vznik ovlivňují a zprostředkovávají</a:t>
            </a:r>
          </a:p>
          <a:p>
            <a:r>
              <a:rPr lang="cs-CZ" dirty="0" smtClean="0"/>
              <a:t>spojení poznání a smyslové činnosti, smyslově praktická činnost – lidé v kontaktu s předměty okolního světa</a:t>
            </a:r>
          </a:p>
          <a:p>
            <a:r>
              <a:rPr lang="cs-CZ" dirty="0" smtClean="0"/>
              <a:t>poznání neexistuje mimo praktický životní proces</a:t>
            </a:r>
          </a:p>
          <a:p>
            <a:r>
              <a:rPr lang="cs-CZ" dirty="0" smtClean="0"/>
              <a:t>lidé svým působením mění vnější svět a tím mění i sebe (srov. </a:t>
            </a:r>
            <a:r>
              <a:rPr lang="cs-CZ" dirty="0" err="1" smtClean="0"/>
              <a:t>Wiener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procesy – spojující článek mezi subjektem a reálným světem, mezi psychickým a materiálním </a:t>
            </a:r>
          </a:p>
          <a:p>
            <a:r>
              <a:rPr lang="cs-CZ" dirty="0" smtClean="0"/>
              <a:t>procesy činnosti subjektu – vnější, praktické, nabývají formy vnitřní činnosti, </a:t>
            </a:r>
            <a:r>
              <a:rPr lang="cs-CZ" dirty="0" err="1" smtClean="0"/>
              <a:t>činnosti</a:t>
            </a:r>
            <a:r>
              <a:rPr lang="cs-CZ" dirty="0" smtClean="0"/>
              <a:t> vědomí (LEONŤJEV, 1978)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deskriptivní nástroj – jednota vědomí a činnosti</a:t>
            </a:r>
          </a:p>
          <a:p>
            <a:r>
              <a:rPr lang="cs-CZ" dirty="0" smtClean="0"/>
              <a:t>zaměření na praxi</a:t>
            </a:r>
          </a:p>
          <a:p>
            <a:r>
              <a:rPr lang="cs-CZ" dirty="0" smtClean="0"/>
              <a:t>teorie: intencionality, historie, zprostředkování, kolaborace, vývoje konstruujícího vědomí</a:t>
            </a:r>
          </a:p>
          <a:p>
            <a:r>
              <a:rPr lang="cs-CZ" dirty="0" smtClean="0"/>
              <a:t>důraz na naturalistická studia, kulturu a historii</a:t>
            </a:r>
          </a:p>
          <a:p>
            <a:r>
              <a:rPr lang="cs-CZ" dirty="0" smtClean="0"/>
              <a:t>TČ je filosofický a </a:t>
            </a:r>
            <a:r>
              <a:rPr lang="cs-CZ" dirty="0" err="1" smtClean="0"/>
              <a:t>víceoborový</a:t>
            </a:r>
            <a:r>
              <a:rPr lang="cs-CZ" dirty="0" smtClean="0"/>
              <a:t> rámec pro studium různých forem lidských aktivit jako vývojového procesu s oběma v dané chvíli propojenými úrovněmi – s úrovní individuální i sociální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vědomí:</a:t>
            </a:r>
          </a:p>
          <a:p>
            <a:pPr>
              <a:buNone/>
            </a:pPr>
            <a:r>
              <a:rPr lang="cs-CZ" dirty="0" smtClean="0"/>
              <a:t> – není ideální: diskrétní nehmotný kognitivní akt</a:t>
            </a:r>
          </a:p>
          <a:p>
            <a:pPr>
              <a:buNone/>
            </a:pPr>
            <a:r>
              <a:rPr lang="cs-CZ" dirty="0" smtClean="0"/>
              <a:t> – není materiální: mozek</a:t>
            </a:r>
          </a:p>
          <a:p>
            <a:pPr>
              <a:buNone/>
            </a:pPr>
            <a:r>
              <a:rPr lang="cs-CZ" dirty="0" smtClean="0"/>
              <a:t>     </a:t>
            </a:r>
            <a:r>
              <a:rPr lang="cs-CZ" dirty="0" smtClean="0">
                <a:sym typeface="Symbol"/>
              </a:rPr>
              <a:t></a:t>
            </a:r>
            <a:r>
              <a:rPr lang="cs-CZ" dirty="0" smtClean="0"/>
              <a:t>  je situováno v každodenní praxi: jsi to co děláš! – sociální forma</a:t>
            </a:r>
          </a:p>
          <a:p>
            <a:r>
              <a:rPr lang="cs-CZ" dirty="0" smtClean="0"/>
              <a:t>sociální forma se skládá z lidí a artefaktů</a:t>
            </a:r>
          </a:p>
          <a:p>
            <a:r>
              <a:rPr lang="cs-CZ" dirty="0" err="1" smtClean="0"/>
              <a:t>Vygotsky</a:t>
            </a:r>
            <a:r>
              <a:rPr lang="cs-CZ" dirty="0" smtClean="0"/>
              <a:t>: vědomí je fenomén sjednocující pozornost, záměry, paměť, uvažování a řeč </a:t>
            </a:r>
            <a:r>
              <a:rPr lang="cs-CZ" dirty="0" smtClean="0">
                <a:sym typeface="Symbol"/>
              </a:rPr>
              <a:t> uživatelské chování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Lidé a artefakty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artefakt může být fyzický nástroj nebo znakový systém – např. lidský jazyk, nástroj, znak, postup, stroj, metoda, zákon, forma organizace práce</a:t>
            </a:r>
          </a:p>
          <a:p>
            <a:r>
              <a:rPr lang="cs-CZ" dirty="0" smtClean="0"/>
              <a:t>artefakt může být pochopen jen v kontextu lidské aktivity: způsobů, jak je lidmi používán, potřeb, kterým slouží a historického vývoje, kterým prošel</a:t>
            </a:r>
          </a:p>
          <a:p>
            <a:r>
              <a:rPr lang="cs-CZ" dirty="0" smtClean="0"/>
              <a:t>TČ nabízí koncepty popisující tyto aktivity</a:t>
            </a:r>
          </a:p>
          <a:p>
            <a:r>
              <a:rPr lang="cs-CZ" dirty="0" smtClean="0"/>
              <a:t>je možno popisovat kontext, situaci, postupy </a:t>
            </a:r>
            <a:r>
              <a:rPr lang="cs-CZ" dirty="0" smtClean="0">
                <a:sym typeface="Symbol"/>
              </a:rPr>
              <a:t> vhodné pro výzkum v HCI</a:t>
            </a:r>
          </a:p>
          <a:p>
            <a:r>
              <a:rPr lang="cs-CZ" dirty="0" smtClean="0">
                <a:sym typeface="Symbol"/>
              </a:rPr>
              <a:t>zjišťování, co bude užitečné (ne použitelné)</a:t>
            </a:r>
          </a:p>
          <a:p>
            <a:r>
              <a:rPr lang="cs-CZ" dirty="0" smtClean="0">
                <a:sym typeface="Symbol"/>
              </a:rPr>
              <a:t>studium v terénu – zjištění, jak technologie zapadne do aktuálního sociálního a materiálního prostředí uživatelů</a:t>
            </a:r>
          </a:p>
          <a:p>
            <a:r>
              <a:rPr lang="cs-CZ" dirty="0" smtClean="0"/>
              <a:t>zájem o </a:t>
            </a:r>
            <a:r>
              <a:rPr lang="cs-CZ" dirty="0" err="1" smtClean="0"/>
              <a:t>tacitní</a:t>
            </a:r>
            <a:r>
              <a:rPr lang="cs-CZ" dirty="0" smtClean="0"/>
              <a:t> znalosti, plynulost aktivit, situace uživatele, povaha práce, vědomí, asymetrický vztah mezi lidmi a věcmi, role artefaktu v každodenním životě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Lidé a artefakty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mezi lidmi a věcmi je asymetrie</a:t>
            </a:r>
          </a:p>
          <a:p>
            <a:r>
              <a:rPr lang="cs-CZ" dirty="0" smtClean="0"/>
              <a:t>TČ klade důraz na motivy a vědomí – náleží jen lidem</a:t>
            </a:r>
          </a:p>
          <a:p>
            <a:r>
              <a:rPr lang="cs-CZ" dirty="0" smtClean="0"/>
              <a:t>nejsou stejnou ontologickou entitou jako lidé: lidská perspektiva vztahů lidí a artefaktů</a:t>
            </a:r>
          </a:p>
          <a:p>
            <a:r>
              <a:rPr lang="cs-CZ" dirty="0" smtClean="0"/>
              <a:t>artefakty – </a:t>
            </a:r>
            <a:r>
              <a:rPr lang="cs-CZ" dirty="0" err="1" smtClean="0"/>
              <a:t>mediátoři</a:t>
            </a:r>
            <a:r>
              <a:rPr lang="cs-CZ" dirty="0" smtClean="0"/>
              <a:t> lidského myšlení a chování: vztahy mezi prvky činnosti jsou zprostředkovány</a:t>
            </a:r>
          </a:p>
          <a:p>
            <a:r>
              <a:rPr lang="cs-CZ" dirty="0" smtClean="0"/>
              <a:t>př. nástroj zprostředkovávající mezi aktérem o cílem jeho činnosti</a:t>
            </a:r>
          </a:p>
          <a:p>
            <a:r>
              <a:rPr lang="cs-CZ" dirty="0" smtClean="0"/>
              <a:t>cíl není dosahován jako takový, ale v limitech nastavených nástrojem</a:t>
            </a:r>
          </a:p>
          <a:p>
            <a:r>
              <a:rPr lang="cs-CZ" dirty="0" smtClean="0"/>
              <a:t>artefakty mohou být tvořeny a transformovány během vývoje činnosti samé</a:t>
            </a:r>
          </a:p>
          <a:p>
            <a:r>
              <a:rPr lang="cs-CZ" dirty="0" smtClean="0"/>
              <a:t>díky povaze artefaktů s nimi nelze nakládat jako s něčím daným</a:t>
            </a:r>
          </a:p>
          <a:p>
            <a:r>
              <a:rPr lang="cs-CZ" dirty="0" smtClean="0"/>
              <a:t>lidé mohou kontrolovat své chování ne zevnitř, ale z vnějšku – užíváním a tvorbou artefaktů</a:t>
            </a:r>
          </a:p>
          <a:p>
            <a:r>
              <a:rPr lang="cs-CZ" dirty="0" smtClean="0"/>
              <a:t>artefakty integrální a neoddělitelné komponenty fungování lidí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zprostředkování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zkušenost je zprostředkována nástroji a znakovými systémy</a:t>
            </a:r>
          </a:p>
          <a:p>
            <a:r>
              <a:rPr lang="cs-CZ" dirty="0" err="1" smtClean="0"/>
              <a:t>mediátoři</a:t>
            </a:r>
            <a:r>
              <a:rPr lang="cs-CZ" dirty="0" smtClean="0"/>
              <a:t> nejsou jen kanály a filtry, spojují nás organicky se světem</a:t>
            </a:r>
          </a:p>
          <a:p>
            <a:r>
              <a:rPr lang="cs-CZ" dirty="0" smtClean="0"/>
              <a:t>teorie činnosti je sama zprostředkujícím nástrojem výzkumu</a:t>
            </a:r>
          </a:p>
          <a:p>
            <a:r>
              <a:rPr lang="cs-CZ" dirty="0" smtClean="0"/>
              <a:t>jednotkou nejsou izolované činů (</a:t>
            </a:r>
            <a:r>
              <a:rPr lang="cs-CZ" dirty="0" err="1" smtClean="0"/>
              <a:t>actions</a:t>
            </a:r>
            <a:r>
              <a:rPr lang="cs-CZ" dirty="0" smtClean="0"/>
              <a:t>) použití jako v laboratorním výzkumu – v reálné životní situaci málo užitečné </a:t>
            </a:r>
          </a:p>
          <a:p>
            <a:r>
              <a:rPr lang="cs-CZ" dirty="0" smtClean="0"/>
              <a:t>akt je vždy situován v kontextu – jednotka musí obsahovat kontext individuálního aktu</a:t>
            </a:r>
          </a:p>
          <a:p>
            <a:r>
              <a:rPr lang="cs-CZ" dirty="0" smtClean="0"/>
              <a:t>taková jednotka je nazývána činnost (</a:t>
            </a:r>
            <a:r>
              <a:rPr lang="cs-CZ" dirty="0" err="1" smtClean="0"/>
              <a:t>activity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přes velký zájem o individuální akty je výzkum vždy ve své podstatě kolektivní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b="1" dirty="0" smtClean="0"/>
              <a:t>činnost</a:t>
            </a:r>
            <a:r>
              <a:rPr lang="cs-CZ" dirty="0" smtClean="0"/>
              <a:t> – minimální smysluplný kontext porozumění individuální činnosti</a:t>
            </a:r>
          </a:p>
          <a:p>
            <a:r>
              <a:rPr lang="cs-CZ" dirty="0" smtClean="0"/>
              <a:t>činnosti vzájemně rozlišeny podle jejich cílů</a:t>
            </a:r>
          </a:p>
          <a:p>
            <a:r>
              <a:rPr lang="cs-CZ" b="1" dirty="0" smtClean="0"/>
              <a:t>cíl (objekt) -</a:t>
            </a:r>
            <a:r>
              <a:rPr lang="cs-CZ" dirty="0" smtClean="0"/>
              <a:t> materiální věc, méně hmatatelný (př. plán), zcela nehmotný (běžná myšlenka)</a:t>
            </a:r>
          </a:p>
          <a:p>
            <a:r>
              <a:rPr lang="cs-CZ" b="1" dirty="0" smtClean="0"/>
              <a:t>motiv</a:t>
            </a:r>
            <a:r>
              <a:rPr lang="cs-CZ" dirty="0" smtClean="0"/>
              <a:t> činnosti: transformovat cíl na výsledek</a:t>
            </a:r>
          </a:p>
          <a:p>
            <a:r>
              <a:rPr lang="cs-CZ" dirty="0" smtClean="0"/>
              <a:t>cíl a motiv </a:t>
            </a:r>
            <a:r>
              <a:rPr lang="cs-CZ" dirty="0" err="1" smtClean="0"/>
              <a:t>objevitelné</a:t>
            </a:r>
            <a:r>
              <a:rPr lang="cs-CZ" dirty="0" smtClean="0"/>
              <a:t> jen v procesu činnosti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nástroj – </a:t>
            </a:r>
            <a:r>
              <a:rPr lang="cs-CZ" dirty="0" smtClean="0"/>
              <a:t>zprostředkování vztahu objektu a subjektu činnosti</a:t>
            </a:r>
          </a:p>
          <a:p>
            <a:pPr>
              <a:buNone/>
            </a:pPr>
            <a:r>
              <a:rPr lang="cs-CZ" dirty="0" smtClean="0"/>
              <a:t>– obsahuje </a:t>
            </a:r>
            <a:r>
              <a:rPr lang="cs-CZ" dirty="0" err="1" smtClean="0"/>
              <a:t>kondenzo</a:t>
            </a:r>
            <a:r>
              <a:rPr lang="cs-CZ" dirty="0" smtClean="0"/>
              <a:t>-</a:t>
            </a:r>
          </a:p>
          <a:p>
            <a:pPr>
              <a:buNone/>
            </a:pPr>
            <a:r>
              <a:rPr lang="cs-CZ" dirty="0" smtClean="0"/>
              <a:t>vanou historii vývoje </a:t>
            </a:r>
          </a:p>
          <a:p>
            <a:pPr>
              <a:buNone/>
            </a:pPr>
            <a:r>
              <a:rPr lang="cs-CZ" dirty="0" smtClean="0"/>
              <a:t>vztahu (trajektorie)</a:t>
            </a:r>
          </a:p>
          <a:p>
            <a:pPr>
              <a:buNone/>
            </a:pPr>
            <a:r>
              <a:rPr lang="cs-CZ" dirty="0" smtClean="0"/>
              <a:t>– umožňuje, limituje</a:t>
            </a:r>
          </a:p>
          <a:p>
            <a:pPr>
              <a:buNone/>
            </a:pPr>
            <a:r>
              <a:rPr lang="cs-CZ" dirty="0" smtClean="0"/>
              <a:t>– posiluje subjekt  historicky nashromážděnou zkušeností a dovednostmi</a:t>
            </a:r>
          </a:p>
          <a:p>
            <a:pPr>
              <a:buNone/>
            </a:pPr>
            <a:r>
              <a:rPr lang="cs-CZ" dirty="0" smtClean="0"/>
              <a:t>– omezuje interakci z perspektivy konkrétního nástroje, další potenciální rysy objektu zůstávají neviditelné</a:t>
            </a:r>
          </a:p>
          <a:p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440847" y="255898"/>
            <a:ext cx="2083980" cy="5117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1424</Words>
  <Application>Microsoft Office PowerPoint</Application>
  <PresentationFormat>Předvádění na obrazovce (4:3)</PresentationFormat>
  <Paragraphs>114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Psychologie činnosti, sociologie objektů, teorie sítí aktérů</vt:lpstr>
      <vt:lpstr>Teorie činnosti (TČ)</vt:lpstr>
      <vt:lpstr>Teorie činnosti</vt:lpstr>
      <vt:lpstr>Vědomí</vt:lpstr>
      <vt:lpstr>Lidé a artefakty</vt:lpstr>
      <vt:lpstr>Lidé a artefakty</vt:lpstr>
      <vt:lpstr>Teorie zprostředkování</vt:lpstr>
      <vt:lpstr>Struktura činnosti</vt:lpstr>
      <vt:lpstr>Struktura činnosti</vt:lpstr>
      <vt:lpstr>Snímek 10</vt:lpstr>
      <vt:lpstr>Struktura činnosti</vt:lpstr>
      <vt:lpstr>Úrovně činnosti</vt:lpstr>
      <vt:lpstr>Úrovně činnosti</vt:lpstr>
      <vt:lpstr>Teorie sítí aktérů (ANT)</vt:lpstr>
      <vt:lpstr>Teorie sítí aktérů (ANT)</vt:lpstr>
      <vt:lpstr>Teorie sítí aktérů (ANT)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činnosti, sociologie objektů, teorie sítí aktérů</dc:title>
  <dc:creator>Michal</dc:creator>
  <cp:lastModifiedBy>Michal</cp:lastModifiedBy>
  <cp:revision>12</cp:revision>
  <dcterms:created xsi:type="dcterms:W3CDTF">2012-03-28T06:42:25Z</dcterms:created>
  <dcterms:modified xsi:type="dcterms:W3CDTF">2012-04-09T08:21:33Z</dcterms:modified>
</cp:coreProperties>
</file>