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75" r:id="rId2"/>
    <p:sldId id="288" r:id="rId3"/>
    <p:sldId id="257" r:id="rId4"/>
    <p:sldId id="258" r:id="rId5"/>
    <p:sldId id="259" r:id="rId6"/>
    <p:sldId id="276" r:id="rId7"/>
    <p:sldId id="277" r:id="rId8"/>
    <p:sldId id="278" r:id="rId9"/>
    <p:sldId id="279" r:id="rId10"/>
    <p:sldId id="262" r:id="rId11"/>
    <p:sldId id="260" r:id="rId12"/>
    <p:sldId id="280" r:id="rId13"/>
    <p:sldId id="281" r:id="rId14"/>
    <p:sldId id="266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69" r:id="rId23"/>
    <p:sldId id="290" r:id="rId24"/>
    <p:sldId id="261" r:id="rId25"/>
    <p:sldId id="263" r:id="rId26"/>
    <p:sldId id="264" r:id="rId27"/>
    <p:sldId id="265" r:id="rId28"/>
    <p:sldId id="270" r:id="rId29"/>
    <p:sldId id="271" r:id="rId30"/>
    <p:sldId id="273" r:id="rId31"/>
    <p:sldId id="274" r:id="rId32"/>
    <p:sldId id="272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57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991" y="0"/>
            <a:ext cx="2972392" cy="457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1AF7D-71FA-4194-AB71-91ADDECBA871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109"/>
            <a:ext cx="2972393" cy="457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991" y="8685109"/>
            <a:ext cx="2972392" cy="457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31E2-4EAA-479E-8997-50A940C36C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112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19CA-E5DE-4392-AD6A-C7373D943FCA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DDA6-01A8-43B0-A1F7-37A8D0A0CB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4672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19CA-E5DE-4392-AD6A-C7373D943FCA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DDA6-01A8-43B0-A1F7-37A8D0A0CB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926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19CA-E5DE-4392-AD6A-C7373D943FCA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DDA6-01A8-43B0-A1F7-37A8D0A0CB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095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19CA-E5DE-4392-AD6A-C7373D943FCA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DDA6-01A8-43B0-A1F7-37A8D0A0CB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541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19CA-E5DE-4392-AD6A-C7373D943FCA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DDA6-01A8-43B0-A1F7-37A8D0A0CB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299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19CA-E5DE-4392-AD6A-C7373D943FCA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DDA6-01A8-43B0-A1F7-37A8D0A0CB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763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19CA-E5DE-4392-AD6A-C7373D943FCA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DDA6-01A8-43B0-A1F7-37A8D0A0CB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315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19CA-E5DE-4392-AD6A-C7373D943FCA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DDA6-01A8-43B0-A1F7-37A8D0A0CB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508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19CA-E5DE-4392-AD6A-C7373D943FCA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DDA6-01A8-43B0-A1F7-37A8D0A0CB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292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19CA-E5DE-4392-AD6A-C7373D943FCA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DDA6-01A8-43B0-A1F7-37A8D0A0CB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757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19CA-E5DE-4392-AD6A-C7373D943FCA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DDA6-01A8-43B0-A1F7-37A8D0A0CB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00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19CA-E5DE-4392-AD6A-C7373D943FCA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2DDA6-01A8-43B0-A1F7-37A8D0A0CB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5897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historie – průzkum trajektorie artefaktů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303565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572000" y="2780928"/>
            <a:ext cx="385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Tradiční kvazi-lineární pohled na vývojový proces  kola </a:t>
            </a:r>
            <a:r>
              <a:rPr lang="en-US" dirty="0" smtClean="0"/>
              <a:t>Penny Farthing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Plná čára – úspěšný vývoj</a:t>
            </a:r>
          </a:p>
          <a:p>
            <a:endParaRPr lang="cs-CZ" dirty="0" smtClean="0"/>
          </a:p>
          <a:p>
            <a:r>
              <a:rPr lang="cs-CZ" dirty="0" smtClean="0"/>
              <a:t>Přerušovaná čára -  neúspěšný vývoj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4168" y="3212976"/>
            <a:ext cx="2880320" cy="1440160"/>
          </a:xfrm>
        </p:spPr>
        <p:txBody>
          <a:bodyPr>
            <a:normAutofit/>
          </a:bodyPr>
          <a:lstStyle/>
          <a:p>
            <a:r>
              <a:rPr lang="cs-CZ" sz="1800" dirty="0" err="1" smtClean="0"/>
              <a:t>Vícesměrný</a:t>
            </a:r>
            <a:r>
              <a:rPr lang="cs-CZ" sz="1800" dirty="0" smtClean="0"/>
              <a:t> pohled na vývojový proces kola </a:t>
            </a:r>
            <a:r>
              <a:rPr lang="en-US" sz="1800" dirty="0" smtClean="0"/>
              <a:t>Penny Farthing</a:t>
            </a:r>
            <a:endParaRPr lang="cs-CZ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568985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530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Sociální konstrukce technologie (SCOT)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proč některé varianty umírají a jiné přežívají?</a:t>
            </a:r>
          </a:p>
          <a:p>
            <a:r>
              <a:rPr lang="cs-CZ" dirty="0" smtClean="0"/>
              <a:t>průzkum </a:t>
            </a:r>
            <a:r>
              <a:rPr lang="cs-CZ" b="1" dirty="0" err="1" smtClean="0"/>
              <a:t>interpretativní</a:t>
            </a:r>
            <a:r>
              <a:rPr lang="cs-CZ" b="1" dirty="0" smtClean="0"/>
              <a:t> flexibility </a:t>
            </a:r>
            <a:r>
              <a:rPr lang="cs-CZ" dirty="0" smtClean="0"/>
              <a:t>artefaktu</a:t>
            </a:r>
          </a:p>
          <a:p>
            <a:pPr>
              <a:buNone/>
            </a:pPr>
            <a:r>
              <a:rPr lang="cs-CZ" dirty="0" smtClean="0"/>
              <a:t>– jaké jsou problémy a jejich řešení v konkrétní moment? </a:t>
            </a:r>
          </a:p>
          <a:p>
            <a:pPr>
              <a:buNone/>
            </a:pPr>
            <a:r>
              <a:rPr lang="cs-CZ" dirty="0" smtClean="0"/>
              <a:t>– problém – </a:t>
            </a:r>
            <a:r>
              <a:rPr lang="cs-CZ" dirty="0" smtClean="0"/>
              <a:t>je problémem vždy </a:t>
            </a:r>
            <a:r>
              <a:rPr lang="cs-CZ" dirty="0" smtClean="0"/>
              <a:t>pro </a:t>
            </a:r>
            <a:r>
              <a:rPr lang="cs-CZ" dirty="0" smtClean="0"/>
              <a:t>někoho - skupina</a:t>
            </a:r>
            <a:r>
              <a:rPr lang="cs-CZ" dirty="0" smtClean="0"/>
              <a:t>, která vytváří a definuje problém</a:t>
            </a:r>
          </a:p>
          <a:p>
            <a:pPr>
              <a:buNone/>
            </a:pPr>
            <a:r>
              <a:rPr lang="cs-CZ" dirty="0" smtClean="0"/>
              <a:t>– problém výsledkem významu, který dává skupina artefaktu </a:t>
            </a:r>
            <a:r>
              <a:rPr lang="cs-CZ" dirty="0" smtClean="0"/>
              <a:t>– </a:t>
            </a:r>
            <a:r>
              <a:rPr lang="cs-CZ" dirty="0" smtClean="0"/>
              <a:t>technický obsah</a:t>
            </a:r>
          </a:p>
          <a:p>
            <a:pPr>
              <a:buFont typeface="Symbol"/>
              <a:buChar char="®"/>
            </a:pPr>
            <a:r>
              <a:rPr lang="cs-CZ" dirty="0" smtClean="0">
                <a:sym typeface="Symbol"/>
              </a:rPr>
              <a:t>je třeba </a:t>
            </a:r>
            <a:r>
              <a:rPr lang="cs-CZ" dirty="0" smtClean="0">
                <a:sym typeface="Symbol"/>
              </a:rPr>
              <a:t>určit relevantní skupiny</a:t>
            </a:r>
          </a:p>
          <a:p>
            <a:pPr>
              <a:buFont typeface="Symbol"/>
              <a:buChar char="®"/>
            </a:pPr>
            <a:r>
              <a:rPr lang="cs-CZ" dirty="0" smtClean="0">
                <a:sym typeface="Symbol"/>
              </a:rPr>
              <a:t>jejich problémy a význam artefaktu</a:t>
            </a:r>
          </a:p>
          <a:p>
            <a:pPr>
              <a:buFont typeface="Symbol"/>
              <a:buChar char="®"/>
            </a:pPr>
            <a:r>
              <a:rPr lang="cs-CZ" dirty="0" smtClean="0">
                <a:sym typeface="Symbol"/>
              </a:rPr>
              <a:t>varianty navržené </a:t>
            </a:r>
            <a:r>
              <a:rPr lang="cs-CZ" dirty="0" smtClean="0">
                <a:sym typeface="Symbol"/>
              </a:rPr>
              <a:t>k </a:t>
            </a:r>
            <a:r>
              <a:rPr lang="cs-CZ" dirty="0" smtClean="0">
                <a:sym typeface="Symbol"/>
              </a:rPr>
              <a:t>řešení problémů 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 relevantní sociální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Relevantní sociální skupina může být:</a:t>
            </a:r>
          </a:p>
          <a:p>
            <a:pPr>
              <a:buFont typeface="Symbol"/>
              <a:buChar char="®"/>
            </a:pPr>
            <a:r>
              <a:rPr lang="cs-CZ" dirty="0" smtClean="0"/>
              <a:t>instituce </a:t>
            </a:r>
            <a:r>
              <a:rPr lang="cs-CZ" dirty="0" smtClean="0"/>
              <a:t>či organizace (např. vojenská či komerční</a:t>
            </a:r>
            <a:r>
              <a:rPr lang="cs-CZ" dirty="0" smtClean="0"/>
              <a:t>)</a:t>
            </a:r>
          </a:p>
          <a:p>
            <a:pPr>
              <a:buFont typeface="Symbol"/>
              <a:buChar char="®"/>
            </a:pPr>
            <a:r>
              <a:rPr lang="cs-CZ" dirty="0" smtClean="0"/>
              <a:t>organizovaná </a:t>
            </a:r>
            <a:r>
              <a:rPr lang="cs-CZ" dirty="0" smtClean="0"/>
              <a:t>či neorganizovaná skupina jedinců</a:t>
            </a:r>
          </a:p>
          <a:p>
            <a:r>
              <a:rPr lang="cs-CZ" dirty="0" smtClean="0"/>
              <a:t>všichni členové sociální skupiny musí sdílet stejnou množinu významů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323339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95536" y="32129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vztah artefakt – relevantní sociální skupina</a:t>
            </a: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2611933" cy="25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4788024" y="3212976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vztah jedna sociální skupina - problém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629426"/>
            <a:ext cx="2736304" cy="259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203848" y="630932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vztah jeden problém - řešení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1. Identifikace relevantní skupiny</a:t>
            </a:r>
          </a:p>
          <a:p>
            <a:r>
              <a:rPr lang="cs-CZ" dirty="0" smtClean="0"/>
              <a:t>určení relevantní skupiny – má artefakt pro všechny členy zkoumané skupiny nějaký význam? – př. skupina konzumentů či uživatelů artefaktu (př. uživatelé kola – cyklisti)</a:t>
            </a:r>
          </a:p>
          <a:p>
            <a:r>
              <a:rPr lang="cs-CZ" dirty="0" smtClean="0"/>
              <a:t>zahrňte i skrytější sociální skupiny (př. </a:t>
            </a:r>
            <a:r>
              <a:rPr lang="cs-CZ" dirty="0" err="1" smtClean="0"/>
              <a:t>anti</a:t>
            </a:r>
            <a:r>
              <a:rPr lang="cs-CZ" dirty="0" smtClean="0"/>
              <a:t>-cyklisti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určete, zda je skupina významově homogenní, pokud je heterogenní, určete menší sociální skupiny (př. ženy-cyklistky)</a:t>
            </a:r>
          </a:p>
          <a:p>
            <a:r>
              <a:rPr lang="cs-CZ" dirty="0" smtClean="0"/>
              <a:t>detailněji popište určené skupiny s ohledem na funkci artefaktu pro skupinu. Mohou se objevit aspekty jako např. ekonomická síla</a:t>
            </a:r>
          </a:p>
          <a:p>
            <a:r>
              <a:rPr lang="cs-CZ" dirty="0" smtClean="0"/>
              <a:t>Př. sociální skupina cyklistů – skládala se z profesionálů, úředníků,  učitelů a vysokoškolských profesorů. Funkce kola – sport, spíše než transport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2. Identifikace problémů a variant řešení</a:t>
            </a:r>
          </a:p>
          <a:p>
            <a:r>
              <a:rPr lang="cs-CZ" dirty="0" smtClean="0"/>
              <a:t>urči problémy, které má každá skupina s artefaktem</a:t>
            </a:r>
          </a:p>
          <a:p>
            <a:r>
              <a:rPr lang="cs-CZ" dirty="0" smtClean="0"/>
              <a:t>urči navrhované varianty, jak problém řešit</a:t>
            </a:r>
          </a:p>
          <a:p>
            <a:r>
              <a:rPr lang="cs-CZ" b="1" dirty="0" smtClean="0"/>
              <a:t>všímej si všech druhů konfliktů</a:t>
            </a:r>
            <a:r>
              <a:rPr lang="cs-CZ" dirty="0" smtClean="0"/>
              <a:t>:</a:t>
            </a:r>
          </a:p>
          <a:p>
            <a:r>
              <a:rPr lang="cs-CZ" dirty="0" smtClean="0"/>
              <a:t>technické požadavky různých skupin (př. požadavek rychlosti, požadavek bezpečnosti)</a:t>
            </a:r>
          </a:p>
          <a:p>
            <a:r>
              <a:rPr lang="cs-CZ" dirty="0" smtClean="0"/>
              <a:t>konfliktní řešení stejného problému (</a:t>
            </a:r>
            <a:r>
              <a:rPr lang="cs-CZ" dirty="0" err="1" smtClean="0"/>
              <a:t>bezpečníky</a:t>
            </a:r>
            <a:r>
              <a:rPr lang="cs-CZ" dirty="0" smtClean="0"/>
              <a:t> s nízkými kola x běžné </a:t>
            </a:r>
            <a:r>
              <a:rPr lang="cs-CZ" dirty="0" err="1" smtClean="0"/>
              <a:t>bezpečníky</a:t>
            </a:r>
            <a:r>
              <a:rPr lang="cs-CZ" dirty="0" smtClean="0"/>
              <a:t>)</a:t>
            </a:r>
          </a:p>
          <a:p>
            <a:r>
              <a:rPr lang="cs-CZ" dirty="0" smtClean="0"/>
              <a:t>morální konflikty (ženy se sukněmi či s kalhoty na vysokých kolech)</a:t>
            </a:r>
          </a:p>
          <a:p>
            <a:r>
              <a:rPr lang="cs-CZ" dirty="0" smtClean="0"/>
              <a:t>3. sleduj stoupající a klesající stupeň </a:t>
            </a:r>
            <a:r>
              <a:rPr lang="cs-CZ" b="1" dirty="0" smtClean="0"/>
              <a:t>stabilizace </a:t>
            </a:r>
            <a:r>
              <a:rPr lang="cs-CZ" dirty="0" smtClean="0"/>
              <a:t>různých artefaktů tvořících celkový design artefaktu</a:t>
            </a:r>
          </a:p>
          <a:p>
            <a:r>
              <a:rPr lang="cs-CZ" dirty="0" smtClean="0"/>
              <a:t>bezpečné kolo se ustálilo na několika základních náležitostech:  nízká podoba,  řetězový převod, a nafukovací duše, kosočtverečný tvar rámu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s-CZ" dirty="0" smtClean="0"/>
              <a:t>Interpretační flexibilita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různé prokázané vědecké interpretace přírody prokazují, že příroda sama neposkytuje určující závěr vědecké debaty</a:t>
            </a:r>
          </a:p>
          <a:p>
            <a:r>
              <a:rPr lang="cs-CZ" dirty="0" smtClean="0"/>
              <a:t>flexibilita v lidském myšlení, interpretaci artefaktů, v designu artefaktů</a:t>
            </a:r>
          </a:p>
          <a:p>
            <a:r>
              <a:rPr lang="cs-CZ" dirty="0" smtClean="0"/>
              <a:t>neexistuje pouze jeden možný nebo nejlepší způsob, jak navrhnout </a:t>
            </a:r>
            <a:r>
              <a:rPr lang="cs-CZ" dirty="0" err="1" smtClean="0"/>
              <a:t>atrefakt</a:t>
            </a:r>
            <a:endParaRPr lang="cs-CZ" dirty="0" smtClean="0"/>
          </a:p>
          <a:p>
            <a:r>
              <a:rPr lang="cs-CZ" dirty="0" smtClean="0"/>
              <a:t>možné zkoumat pomocí </a:t>
            </a:r>
            <a:r>
              <a:rPr lang="cs-CZ" b="1" dirty="0" smtClean="0"/>
              <a:t>interview</a:t>
            </a:r>
            <a:r>
              <a:rPr lang="cs-CZ" dirty="0" smtClean="0"/>
              <a:t> s vědci zapojenými do sporů a řešení návrhu artefaktu, průzkumem historických zdrojů</a:t>
            </a:r>
          </a:p>
          <a:p>
            <a:r>
              <a:rPr lang="cs-CZ" dirty="0" smtClean="0"/>
              <a:t>př. problém nafukovacích duší – pro některé inženýry řešení problému chvění, pro jiné způsob, jak jet rychleji, pro jiné škaredě vypadající způsob, jak udělat nízká kola méně bezpečnými</a:t>
            </a:r>
          </a:p>
          <a:p>
            <a:r>
              <a:rPr lang="cs-CZ" dirty="0" smtClean="0"/>
              <a:t>byly navrženy i jiné artefakty řešící problém s chvěním (pružinové konstrukce rámu, sedátka, řídící páky)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Interpretační flexibilita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jiná metoda – </a:t>
            </a:r>
            <a:r>
              <a:rPr lang="cs-CZ" b="1" dirty="0" smtClean="0"/>
              <a:t>radikální diference</a:t>
            </a:r>
            <a:r>
              <a:rPr lang="cs-CZ" dirty="0" smtClean="0"/>
              <a:t>: ukázání jiných interpretací artefaktu v různých sociálních skupinách</a:t>
            </a:r>
          </a:p>
          <a:p>
            <a:r>
              <a:rPr lang="cs-CZ" dirty="0" smtClean="0"/>
              <a:t>různé interpretace </a:t>
            </a:r>
            <a:r>
              <a:rPr lang="cs-CZ" dirty="0" smtClean="0">
                <a:sym typeface="Symbol"/>
              </a:rPr>
              <a:t> různé řetězy problémů a jejich řešení  různý vývoj v budoucnosti</a:t>
            </a:r>
          </a:p>
          <a:p>
            <a:r>
              <a:rPr lang="cs-CZ" dirty="0" smtClean="0">
                <a:sym typeface="Symbol"/>
              </a:rPr>
              <a:t>př. variace vysokých kol – verze „macho“ a verze „nebezpečná“ </a:t>
            </a:r>
          </a:p>
          <a:p>
            <a:r>
              <a:rPr lang="cs-CZ" dirty="0" smtClean="0">
                <a:sym typeface="Symbol"/>
              </a:rPr>
              <a:t>sportovci - význam kola - mužné, vysokorychlostní – vývoj větších předních kol, vzpřímenější rádius rámu</a:t>
            </a:r>
            <a:endParaRPr lang="cs-CZ" dirty="0" smtClean="0"/>
          </a:p>
          <a:p>
            <a:r>
              <a:rPr lang="cs-CZ" dirty="0" smtClean="0"/>
              <a:t>ženy a starší muži – význam nedostatek bezpečnosti – znik nízkého předního kola, upozadění sedátka, přední vidlice v méně vzpřímené pozici</a:t>
            </a:r>
          </a:p>
          <a:p>
            <a:r>
              <a:rPr lang="cs-CZ" dirty="0" err="1" smtClean="0"/>
              <a:t>interpretativní</a:t>
            </a:r>
            <a:r>
              <a:rPr lang="cs-CZ" dirty="0" smtClean="0"/>
              <a:t> flexibilita kola </a:t>
            </a:r>
            <a:r>
              <a:rPr lang="en-US" dirty="0" smtClean="0"/>
              <a:t>Penny Farthing</a:t>
            </a:r>
            <a:r>
              <a:rPr lang="cs-CZ" dirty="0" smtClean="0"/>
              <a:t> je materializována v různých </a:t>
            </a:r>
            <a:r>
              <a:rPr lang="cs-CZ" dirty="0" smtClean="0"/>
              <a:t>liniích </a:t>
            </a:r>
            <a:r>
              <a:rPr lang="cs-CZ" dirty="0" smtClean="0"/>
              <a:t>designu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Stabilizace artefaktu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mapování mechanismu ukončení </a:t>
            </a:r>
            <a:r>
              <a:rPr lang="cs-CZ" dirty="0" smtClean="0"/>
              <a:t>debat</a:t>
            </a:r>
          </a:p>
          <a:p>
            <a:r>
              <a:rPr lang="cs-CZ" b="1" dirty="0" smtClean="0"/>
              <a:t>rétorické </a:t>
            </a:r>
            <a:r>
              <a:rPr lang="cs-CZ" b="1" dirty="0" smtClean="0"/>
              <a:t>uzavření debaty </a:t>
            </a:r>
            <a:r>
              <a:rPr lang="cs-CZ" dirty="0" smtClean="0"/>
              <a:t>– zmizení problému, uzavření technických </a:t>
            </a:r>
            <a:r>
              <a:rPr lang="cs-CZ" dirty="0" smtClean="0"/>
              <a:t>pří</a:t>
            </a:r>
          </a:p>
          <a:p>
            <a:r>
              <a:rPr lang="cs-CZ" dirty="0" smtClean="0"/>
              <a:t>problém nemusí být vyřešený v tradičním smyslu, stačí že relevantní </a:t>
            </a:r>
            <a:r>
              <a:rPr lang="cs-CZ" dirty="0" smtClean="0"/>
              <a:t>sociální skupina </a:t>
            </a:r>
            <a:r>
              <a:rPr lang="cs-CZ" dirty="0" smtClean="0"/>
              <a:t>chápe problém </a:t>
            </a:r>
            <a:r>
              <a:rPr lang="cs-CZ" dirty="0" smtClean="0"/>
              <a:t>jako </a:t>
            </a:r>
            <a:r>
              <a:rPr lang="cs-CZ" dirty="0" smtClean="0"/>
              <a:t>vyřešený</a:t>
            </a:r>
          </a:p>
          <a:p>
            <a:r>
              <a:rPr lang="cs-CZ" dirty="0" smtClean="0"/>
              <a:t>roli může hrát reklama – ovlivňuje význam, který dává sociální skupina artefaktu</a:t>
            </a:r>
          </a:p>
          <a:p>
            <a:r>
              <a:rPr lang="cs-CZ" dirty="0" smtClean="0"/>
              <a:t>př. pokus uzavřít spor o bezpečnost vysokých kol prohlášením, že je kolo naprosto bezpečné – rétorický manévr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7035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Trajektorie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základem trajektorie artefaktů či systémů - </a:t>
            </a:r>
            <a:r>
              <a:rPr lang="cs-CZ" dirty="0" err="1" smtClean="0"/>
              <a:t>konfigurovatelnost</a:t>
            </a:r>
            <a:r>
              <a:rPr lang="cs-CZ" dirty="0" smtClean="0"/>
              <a:t> </a:t>
            </a:r>
            <a:r>
              <a:rPr lang="cs-CZ" dirty="0" smtClean="0"/>
              <a:t>komponent </a:t>
            </a:r>
            <a:endParaRPr lang="cs-CZ" dirty="0" smtClean="0"/>
          </a:p>
          <a:p>
            <a:r>
              <a:rPr lang="cs-CZ" dirty="0" smtClean="0"/>
              <a:t>trajektorie – jakýkoli definovatelný komponent může být chápán jako vyvíjející se série produktů (verzí)</a:t>
            </a:r>
          </a:p>
          <a:p>
            <a:r>
              <a:rPr lang="cs-CZ" dirty="0" smtClean="0"/>
              <a:t>artefakty mají historii a budoucnost</a:t>
            </a:r>
          </a:p>
          <a:p>
            <a:r>
              <a:rPr lang="cs-CZ" dirty="0" smtClean="0"/>
              <a:t>vysokou schopnost konfigurování má ICT, včetně mobilních zařízení jako e-čtečky</a:t>
            </a:r>
          </a:p>
          <a:p>
            <a:r>
              <a:rPr lang="cs-CZ" dirty="0" smtClean="0"/>
              <a:t>i vývoj ICT systémů se skládá z technického pokroku stejně jako ze sociální historie</a:t>
            </a:r>
          </a:p>
          <a:p>
            <a:r>
              <a:rPr lang="cs-CZ" dirty="0" smtClean="0"/>
              <a:t>artefakty jsou formovány sociálními strukturami a politickými silami – obtížné rozluštit</a:t>
            </a:r>
          </a:p>
          <a:p>
            <a:r>
              <a:rPr lang="cs-CZ" dirty="0" smtClean="0"/>
              <a:t>těžká předpověditelnost – setkání a interakce mnoha událostí</a:t>
            </a:r>
          </a:p>
          <a:p>
            <a:r>
              <a:rPr lang="cs-CZ" dirty="0" smtClean="0"/>
              <a:t>trajektorie mají tendenci upřednostňovat status quo 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Stabilizace artefaktu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uzavření debaty redefinováním problému</a:t>
            </a:r>
          </a:p>
          <a:p>
            <a:r>
              <a:rPr lang="cs-CZ" dirty="0" smtClean="0"/>
              <a:t>spor o nafukovací duše:</a:t>
            </a:r>
          </a:p>
          <a:p>
            <a:pPr>
              <a:buNone/>
            </a:pPr>
            <a:r>
              <a:rPr lang="cs-CZ" dirty="0" smtClean="0"/>
              <a:t>– inženýři – teoretická a praktická obludnost</a:t>
            </a:r>
          </a:p>
          <a:p>
            <a:pPr>
              <a:buNone/>
            </a:pPr>
            <a:r>
              <a:rPr lang="cs-CZ" dirty="0" smtClean="0"/>
              <a:t>–</a:t>
            </a:r>
            <a:r>
              <a:rPr lang="cs-CZ" dirty="0" smtClean="0"/>
              <a:t> všeobecná veřejnost – esteticky příšerný doplněk</a:t>
            </a:r>
          </a:p>
          <a:p>
            <a:pPr>
              <a:buNone/>
            </a:pPr>
            <a:r>
              <a:rPr lang="cs-CZ" dirty="0" smtClean="0"/>
              <a:t>– protagonisté – řešení problému chvění</a:t>
            </a:r>
          </a:p>
          <a:p>
            <a:pPr>
              <a:buNone/>
            </a:pPr>
            <a:r>
              <a:rPr lang="cs-CZ" dirty="0" smtClean="0"/>
              <a:t>– sportovní cyklisté – neuznávali, že chvění je problém</a:t>
            </a:r>
          </a:p>
          <a:p>
            <a:r>
              <a:rPr lang="cs-CZ" dirty="0" smtClean="0"/>
              <a:t>3 důležité skupiny proti řešení, posívají se mu</a:t>
            </a:r>
          </a:p>
          <a:p>
            <a:r>
              <a:rPr lang="cs-CZ" dirty="0" smtClean="0"/>
              <a:t>změna, když duše použity pro závodní kolo – mnohem rychlejší než ostatní soupeři</a:t>
            </a:r>
          </a:p>
          <a:p>
            <a:r>
              <a:rPr lang="cs-CZ" dirty="0" smtClean="0"/>
              <a:t>veřejnost a závodní cyklisti vnímají uzavření debaty – ne však problému chvění, ale problému rychlosti (translace významu artefaktu)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Sociopolitický kontext vývoje artefaktu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spojení artefaktu a širšího sociopolitického prostředí – zaměření na relevantní sociální skupiny</a:t>
            </a:r>
          </a:p>
          <a:p>
            <a:r>
              <a:rPr lang="cs-CZ" dirty="0" smtClean="0"/>
              <a:t>identifikace </a:t>
            </a:r>
            <a:r>
              <a:rPr lang="cs-CZ" dirty="0" err="1" smtClean="0"/>
              <a:t>sociokulturní</a:t>
            </a:r>
            <a:r>
              <a:rPr lang="cs-CZ" dirty="0" smtClean="0"/>
              <a:t> a politické situace sociálních skupin, jejich normy a hodnoty – vliv na význam, který skupina přičítá artefaktu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991" y="0"/>
            <a:ext cx="47264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552" y="3501008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Některé relevantní sociální skupiny, problémy a řešení ve vývojového procesu kola Penny </a:t>
            </a:r>
            <a:r>
              <a:rPr lang="cs-CZ" dirty="0" err="1" smtClean="0"/>
              <a:t>Farthing</a:t>
            </a:r>
            <a:endParaRPr lang="cs-CZ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PINCH, </a:t>
            </a:r>
            <a:r>
              <a:rPr lang="cs-CZ" dirty="0" err="1" smtClean="0"/>
              <a:t>Trevor</a:t>
            </a:r>
            <a:r>
              <a:rPr lang="cs-CZ" dirty="0" smtClean="0"/>
              <a:t> J. – BIJKER, </a:t>
            </a:r>
            <a:r>
              <a:rPr lang="cs-CZ" dirty="0" err="1" smtClean="0"/>
              <a:t>Wiebe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Construction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Facts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Artifacts</a:t>
            </a:r>
            <a:r>
              <a:rPr lang="cs-CZ" dirty="0" smtClean="0"/>
              <a:t>. In </a:t>
            </a:r>
            <a:r>
              <a:rPr lang="cs-CZ" i="1" dirty="0" smtClean="0"/>
              <a:t>Technology </a:t>
            </a:r>
            <a:r>
              <a:rPr lang="cs-CZ" i="1" dirty="0" err="1" smtClean="0"/>
              <a:t>and</a:t>
            </a:r>
            <a:r>
              <a:rPr lang="cs-CZ" i="1" dirty="0" smtClean="0"/>
              <a:t> Society: </a:t>
            </a:r>
            <a:r>
              <a:rPr lang="cs-CZ" i="1" dirty="0" err="1" smtClean="0"/>
              <a:t>Building</a:t>
            </a:r>
            <a:r>
              <a:rPr lang="cs-CZ" i="1" dirty="0" smtClean="0"/>
              <a:t> </a:t>
            </a:r>
            <a:r>
              <a:rPr lang="cs-CZ" i="1" dirty="0" err="1" smtClean="0"/>
              <a:t>Our</a:t>
            </a:r>
            <a:r>
              <a:rPr lang="cs-CZ" i="1" dirty="0" smtClean="0"/>
              <a:t> </a:t>
            </a:r>
            <a:r>
              <a:rPr lang="cs-CZ" i="1" dirty="0" err="1" smtClean="0"/>
              <a:t>Sociotechnical</a:t>
            </a:r>
            <a:r>
              <a:rPr lang="cs-CZ" i="1" dirty="0" smtClean="0"/>
              <a:t> </a:t>
            </a:r>
            <a:r>
              <a:rPr lang="cs-CZ" i="1" dirty="0" err="1" smtClean="0"/>
              <a:t>Future</a:t>
            </a:r>
            <a:r>
              <a:rPr lang="cs-CZ" dirty="0" smtClean="0"/>
              <a:t>. Cambridge: MIT, 2009, s. 107 – 139. ISBN 978-0-262-60073-6.</a:t>
            </a:r>
          </a:p>
          <a:p>
            <a:r>
              <a:rPr lang="cs-CZ" dirty="0" smtClean="0"/>
              <a:t>Z tohoto zdroje pocházejí také </a:t>
            </a:r>
            <a:r>
              <a:rPr lang="cs-CZ" b="1" dirty="0" smtClean="0"/>
              <a:t>všechny obrazové přílohy</a:t>
            </a:r>
            <a:r>
              <a:rPr lang="cs-CZ" dirty="0" smtClean="0"/>
              <a:t>.</a:t>
            </a:r>
          </a:p>
          <a:p>
            <a:r>
              <a:rPr lang="en-US" dirty="0" smtClean="0"/>
              <a:t>KLING, Rob – ROSENBAUM, Howard – SEWYER, Steve. </a:t>
            </a:r>
            <a:r>
              <a:rPr lang="en-US" i="1" dirty="0" smtClean="0"/>
              <a:t>Understanding and Communicating Social Informatics: A Framework for Studying and Teaching the Human Contexts of Information and Communication Technologies. 1 ed. </a:t>
            </a:r>
            <a:r>
              <a:rPr lang="en-US" i="1" dirty="0" smtClean="0"/>
              <a:t>Medford: </a:t>
            </a:r>
            <a:r>
              <a:rPr lang="en-US" i="1" dirty="0" smtClean="0"/>
              <a:t>Information Today, </a:t>
            </a:r>
            <a:r>
              <a:rPr lang="en-US" i="1" dirty="0" smtClean="0"/>
              <a:t>2005</a:t>
            </a:r>
            <a:r>
              <a:rPr lang="cs-CZ" i="1" dirty="0" smtClean="0"/>
              <a:t>,</a:t>
            </a:r>
            <a:r>
              <a:rPr lang="en-US" i="1" dirty="0" smtClean="0"/>
              <a:t> </a:t>
            </a:r>
            <a:r>
              <a:rPr lang="en-US" i="1" dirty="0" smtClean="0"/>
              <a:t>216 s. ISBN 1-57387-228-8.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648496" cy="54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475656" y="609329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typical Penny Farthing, the </a:t>
            </a:r>
            <a:r>
              <a:rPr lang="en-US" dirty="0" err="1" smtClean="0"/>
              <a:t>Bayliss</a:t>
            </a:r>
            <a:r>
              <a:rPr lang="en-US" dirty="0" smtClean="0"/>
              <a:t>-Thomson Ordinary (1878)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5760640" cy="490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915816" y="6021288"/>
            <a:ext cx="331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American Star bicycle (1885)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5496180" cy="451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491880" y="6165304"/>
            <a:ext cx="2126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Facile</a:t>
            </a:r>
            <a:r>
              <a:rPr lang="cs-CZ" dirty="0" smtClean="0"/>
              <a:t> </a:t>
            </a:r>
            <a:r>
              <a:rPr lang="cs-CZ" dirty="0" err="1" smtClean="0"/>
              <a:t>bicycle</a:t>
            </a:r>
            <a:r>
              <a:rPr lang="cs-CZ" dirty="0" smtClean="0"/>
              <a:t> (1874)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770226" cy="45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987824" y="5877272"/>
            <a:ext cx="378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form of the Kangaroo bicycle (1878)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965819" cy="397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275856" y="5661248"/>
            <a:ext cx="2699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Lawson’s</a:t>
            </a:r>
            <a:r>
              <a:rPr lang="cs-CZ" dirty="0" smtClean="0"/>
              <a:t> </a:t>
            </a:r>
            <a:r>
              <a:rPr lang="cs-CZ" dirty="0" err="1" smtClean="0"/>
              <a:t>Bicyclette</a:t>
            </a:r>
            <a:r>
              <a:rPr lang="cs-CZ" dirty="0" smtClean="0"/>
              <a:t> (1879)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616624" cy="466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915816" y="6165304"/>
            <a:ext cx="295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Whippet </a:t>
            </a:r>
            <a:r>
              <a:rPr lang="cs-CZ" dirty="0" err="1" smtClean="0"/>
              <a:t>spring</a:t>
            </a:r>
            <a:r>
              <a:rPr lang="cs-CZ" dirty="0" smtClean="0"/>
              <a:t> </a:t>
            </a:r>
            <a:r>
              <a:rPr lang="cs-CZ" dirty="0" err="1" smtClean="0"/>
              <a:t>frame</a:t>
            </a:r>
            <a:r>
              <a:rPr lang="cs-CZ" dirty="0" smtClean="0"/>
              <a:t> (1885)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Studia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studia inovací , </a:t>
            </a:r>
            <a:r>
              <a:rPr lang="cs-CZ" dirty="0" smtClean="0"/>
              <a:t>historie </a:t>
            </a:r>
            <a:r>
              <a:rPr lang="cs-CZ" dirty="0" smtClean="0"/>
              <a:t>technologie, sociologie technologie </a:t>
            </a:r>
          </a:p>
          <a:p>
            <a:r>
              <a:rPr lang="cs-CZ" b="1" dirty="0" smtClean="0"/>
              <a:t>studia inovací </a:t>
            </a:r>
            <a:r>
              <a:rPr lang="cs-CZ" dirty="0" smtClean="0"/>
              <a:t>– ekonomická analýza </a:t>
            </a:r>
            <a:r>
              <a:rPr lang="cs-CZ" dirty="0" smtClean="0"/>
              <a:t>technických </a:t>
            </a:r>
            <a:r>
              <a:rPr lang="cs-CZ" dirty="0" smtClean="0"/>
              <a:t>inovací – zahrnuje všechny aspekty, který by mohly ovlivnit inovace včetně jakékoli diskuze technologie samotné</a:t>
            </a:r>
          </a:p>
          <a:p>
            <a:r>
              <a:rPr lang="cs-CZ" dirty="0" smtClean="0"/>
              <a:t>s technologií často zacházeno jako s černou skříňkou </a:t>
            </a:r>
            <a:r>
              <a:rPr lang="cs-CZ" dirty="0" smtClean="0">
                <a:sym typeface="Wingdings 3"/>
              </a:rPr>
              <a:t> jednoduché lineární modely procesu inovací</a:t>
            </a:r>
          </a:p>
          <a:p>
            <a:r>
              <a:rPr lang="cs-CZ" dirty="0" smtClean="0">
                <a:sym typeface="Wingdings 3"/>
              </a:rPr>
              <a:t>pomáhá při pochopení podmínek ekonomického úspěchu </a:t>
            </a:r>
            <a:r>
              <a:rPr lang="cs-CZ" dirty="0" smtClean="0">
                <a:sym typeface="Wingdings 3"/>
              </a:rPr>
              <a:t>technických </a:t>
            </a:r>
            <a:r>
              <a:rPr lang="cs-CZ" dirty="0" smtClean="0">
                <a:sym typeface="Wingdings 3"/>
              </a:rPr>
              <a:t>inovací, ignoruje technický obsah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443132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835593" cy="47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131840" y="5733256"/>
            <a:ext cx="3404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Singer</a:t>
            </a:r>
            <a:r>
              <a:rPr lang="cs-CZ" dirty="0" smtClean="0"/>
              <a:t> </a:t>
            </a:r>
            <a:r>
              <a:rPr lang="cs-CZ" dirty="0" err="1" smtClean="0"/>
              <a:t>Xtraordinary</a:t>
            </a:r>
            <a:r>
              <a:rPr lang="cs-CZ" dirty="0" smtClean="0"/>
              <a:t> </a:t>
            </a:r>
            <a:r>
              <a:rPr lang="cs-CZ" dirty="0" err="1" smtClean="0"/>
              <a:t>bicycle</a:t>
            </a:r>
            <a:r>
              <a:rPr lang="cs-CZ" dirty="0" smtClean="0"/>
              <a:t> (1878)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157506" cy="403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275856" y="5733256"/>
            <a:ext cx="2807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Geared</a:t>
            </a:r>
            <a:r>
              <a:rPr lang="cs-CZ" dirty="0" smtClean="0"/>
              <a:t> </a:t>
            </a:r>
            <a:r>
              <a:rPr lang="cs-CZ" dirty="0" err="1" smtClean="0"/>
              <a:t>Facile</a:t>
            </a:r>
            <a:r>
              <a:rPr lang="cs-CZ" dirty="0" smtClean="0"/>
              <a:t> </a:t>
            </a:r>
            <a:r>
              <a:rPr lang="cs-CZ" dirty="0" err="1" smtClean="0"/>
              <a:t>bicycle</a:t>
            </a:r>
            <a:r>
              <a:rPr lang="cs-CZ" dirty="0" smtClean="0"/>
              <a:t> (1888)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793" y="476672"/>
            <a:ext cx="3855083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915816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 solution to the women’s dressing problem with respect to the high-wheeled Ordinary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56"/>
            <a:ext cx="8229600" cy="1143000"/>
          </a:xfrm>
        </p:spPr>
        <p:txBody>
          <a:bodyPr/>
          <a:lstStyle/>
          <a:p>
            <a:r>
              <a:rPr lang="cs-CZ" dirty="0" smtClean="0"/>
              <a:t>Studia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historie technologie </a:t>
            </a:r>
            <a:r>
              <a:rPr lang="cs-CZ" dirty="0" smtClean="0"/>
              <a:t>– studie vývoje konkrétní technologie</a:t>
            </a:r>
          </a:p>
          <a:p>
            <a:r>
              <a:rPr lang="cs-CZ" dirty="0" smtClean="0"/>
              <a:t>dva problémy: </a:t>
            </a:r>
          </a:p>
          <a:p>
            <a:r>
              <a:rPr lang="cs-CZ" dirty="0" smtClean="0"/>
              <a:t>deskriptivní historiografie je </a:t>
            </a:r>
            <a:r>
              <a:rPr lang="cs-CZ" b="1" dirty="0" smtClean="0"/>
              <a:t>endemická</a:t>
            </a:r>
            <a:r>
              <a:rPr lang="cs-CZ" dirty="0" smtClean="0"/>
              <a:t>, jen pár vědců se věnuje </a:t>
            </a:r>
            <a:r>
              <a:rPr lang="cs-CZ" dirty="0" smtClean="0"/>
              <a:t>zevšeobecněním přesahujícím </a:t>
            </a:r>
            <a:r>
              <a:rPr lang="cs-CZ" dirty="0" smtClean="0"/>
              <a:t>hranici historických případů</a:t>
            </a:r>
          </a:p>
          <a:p>
            <a:r>
              <a:rPr lang="cs-CZ" b="1" dirty="0" smtClean="0"/>
              <a:t>asymetrické zaměření </a:t>
            </a:r>
            <a:r>
              <a:rPr lang="cs-CZ" dirty="0" smtClean="0"/>
              <a:t>analýzy – mnohem méně pozornosti věnováno studiu případů selhání technické inovace</a:t>
            </a:r>
          </a:p>
          <a:p>
            <a:r>
              <a:rPr lang="cs-CZ" dirty="0" smtClean="0"/>
              <a:t>implicitní přijetí lineární struktury vývoje technologie </a:t>
            </a:r>
            <a:r>
              <a:rPr lang="cs-CZ" dirty="0" smtClean="0">
                <a:sym typeface="Wingdings 3"/>
              </a:rPr>
              <a:t> </a:t>
            </a:r>
            <a:r>
              <a:rPr lang="cs-CZ" dirty="0" smtClean="0"/>
              <a:t>historie technického vývoje sleduje racionální cestu </a:t>
            </a:r>
          </a:p>
          <a:p>
            <a:r>
              <a:rPr lang="cs-CZ" dirty="0" smtClean="0"/>
              <a:t>předpoklad, že úspěch artefaktu je vysvětlením následného vývoje</a:t>
            </a:r>
          </a:p>
          <a:p>
            <a:r>
              <a:rPr lang="cs-CZ" dirty="0" smtClean="0"/>
              <a:t>Př. syntetické plasty – popis začíná technicky lákavými vlastnostmi bakelitu </a:t>
            </a:r>
            <a:r>
              <a:rPr lang="cs-CZ" dirty="0" smtClean="0">
                <a:sym typeface="Wingdings 3"/>
              </a:rPr>
              <a:t> základ úspěchu bakelitu</a:t>
            </a:r>
          </a:p>
          <a:p>
            <a:r>
              <a:rPr lang="cs-CZ" dirty="0" smtClean="0">
                <a:sym typeface="Wingdings 3"/>
              </a:rPr>
              <a:t>bakelit nebyl zpočátku pokládán za nijak zvlášť úžasný (prvních 10 let)</a:t>
            </a:r>
          </a:p>
          <a:p>
            <a:r>
              <a:rPr lang="cs-CZ" dirty="0" smtClean="0">
                <a:sym typeface="Wingdings 3"/>
              </a:rPr>
              <a:t>dumping válečných zásob fenolu používaného k výrobě bakelitu po 1. světové válce umožnil konkurovat ostatním plastům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868271"/>
            <a:ext cx="7704856" cy="98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157559" y="5733256"/>
            <a:ext cx="19864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Šestifázový model procesu inovace</a:t>
            </a:r>
          </a:p>
        </p:txBody>
      </p:sp>
    </p:spTree>
    <p:extLst>
      <p:ext uri="{BB962C8B-B14F-4D97-AF65-F5344CB8AC3E}">
        <p14:creationId xmlns:p14="http://schemas.microsoft.com/office/powerpoint/2010/main" xmlns="" val="240784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/>
              <a:t>Studia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sociologie technologie </a:t>
            </a:r>
            <a:r>
              <a:rPr lang="cs-CZ" dirty="0" smtClean="0"/>
              <a:t>– pochopení technologických artefaktů jako sociálního konstruktu</a:t>
            </a:r>
          </a:p>
          <a:p>
            <a:r>
              <a:rPr lang="cs-CZ" dirty="0" smtClean="0"/>
              <a:t>úspěch a efektivnost technologie představují pro sociální konstruktivismus </a:t>
            </a:r>
            <a:r>
              <a:rPr lang="cs-CZ" dirty="0" smtClean="0"/>
              <a:t>problém: praktická </a:t>
            </a:r>
            <a:r>
              <a:rPr lang="cs-CZ" dirty="0" smtClean="0"/>
              <a:t>efektivita technologií demonstruje upřednostňovanou epistemologii vědy </a:t>
            </a:r>
            <a:r>
              <a:rPr lang="cs-CZ" dirty="0" smtClean="0">
                <a:sym typeface="Wingdings 3"/>
              </a:rPr>
              <a:t></a:t>
            </a:r>
            <a:r>
              <a:rPr lang="cs-CZ" dirty="0" smtClean="0"/>
              <a:t> sociální vysvětlení není třeba</a:t>
            </a:r>
          </a:p>
          <a:p>
            <a:r>
              <a:rPr lang="cs-CZ" dirty="0" smtClean="0"/>
              <a:t>odmítnutí postoje </a:t>
            </a:r>
            <a:r>
              <a:rPr lang="cs-CZ" dirty="0" err="1" smtClean="0"/>
              <a:t>Mulkay</a:t>
            </a:r>
            <a:r>
              <a:rPr lang="cs-CZ" dirty="0" smtClean="0"/>
              <a:t>: </a:t>
            </a:r>
          </a:p>
          <a:p>
            <a:r>
              <a:rPr lang="cs-CZ" dirty="0" smtClean="0"/>
              <a:t>1. věda objevuje, </a:t>
            </a:r>
            <a:r>
              <a:rPr lang="cs-CZ" dirty="0" smtClean="0"/>
              <a:t>technika </a:t>
            </a:r>
            <a:r>
              <a:rPr lang="cs-CZ" dirty="0" smtClean="0"/>
              <a:t>aplikuje</a:t>
            </a:r>
          </a:p>
          <a:p>
            <a:r>
              <a:rPr lang="cs-CZ" dirty="0" smtClean="0"/>
              <a:t>2. i nesprávnou či částečně nesprávnou teorii lze použít k vytvoření úspěšné praktické aplikace </a:t>
            </a:r>
            <a:r>
              <a:rPr lang="cs-CZ" dirty="0" smtClean="0">
                <a:sym typeface="Wingdings 3"/>
              </a:rPr>
              <a:t> úspěch </a:t>
            </a:r>
            <a:r>
              <a:rPr lang="cs-CZ" dirty="0" smtClean="0">
                <a:sym typeface="Wingdings 3"/>
              </a:rPr>
              <a:t>techniky </a:t>
            </a:r>
            <a:r>
              <a:rPr lang="cs-CZ" dirty="0" smtClean="0">
                <a:sym typeface="Wingdings 3"/>
              </a:rPr>
              <a:t>nesouvisí s pravdivostí vědecké znalosti</a:t>
            </a:r>
          </a:p>
          <a:p>
            <a:endParaRPr lang="cs-CZ" dirty="0" smtClean="0"/>
          </a:p>
          <a:p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623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Studia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>
                <a:sym typeface="Wingdings 3"/>
              </a:rPr>
              <a:t>Pinch</a:t>
            </a:r>
            <a:r>
              <a:rPr lang="cs-CZ" dirty="0" smtClean="0">
                <a:sym typeface="Wingdings 3"/>
              </a:rPr>
              <a:t> - </a:t>
            </a:r>
            <a:r>
              <a:rPr lang="cs-CZ" dirty="0" err="1" smtClean="0">
                <a:sym typeface="Wingdings 3"/>
              </a:rPr>
              <a:t>Bijker</a:t>
            </a:r>
            <a:r>
              <a:rPr lang="cs-CZ" dirty="0" smtClean="0">
                <a:sym typeface="Wingdings 3"/>
              </a:rPr>
              <a:t>: odmítají 2. argument </a:t>
            </a:r>
            <a:r>
              <a:rPr lang="cs-CZ" dirty="0" err="1" smtClean="0">
                <a:sym typeface="Wingdings 3"/>
              </a:rPr>
              <a:t>Mulkaye</a:t>
            </a:r>
            <a:r>
              <a:rPr lang="cs-CZ" dirty="0" smtClean="0">
                <a:sym typeface="Wingdings 3"/>
              </a:rPr>
              <a:t> – úspěch technologie zůstává nevysvětlený </a:t>
            </a:r>
          </a:p>
          <a:p>
            <a:r>
              <a:rPr lang="cs-CZ" dirty="0" smtClean="0">
                <a:sym typeface="Wingdings 3"/>
              </a:rPr>
              <a:t>sociálním konstruktem není jen technologie, ale i věda</a:t>
            </a:r>
          </a:p>
          <a:p>
            <a:r>
              <a:rPr lang="cs-CZ" dirty="0" smtClean="0">
                <a:sym typeface="Wingdings 3"/>
              </a:rPr>
              <a:t>téměř vše je vyjednáváno – co je a co není jisté, kdo je vědec a kdo je technolog, co je technologické a co sociální, kdo se může podílet na polemice</a:t>
            </a:r>
          </a:p>
          <a:p>
            <a:r>
              <a:rPr lang="cs-CZ" dirty="0" smtClean="0">
                <a:sym typeface="Wingdings 3"/>
              </a:rPr>
              <a:t>př. </a:t>
            </a:r>
            <a:r>
              <a:rPr lang="cs-CZ" dirty="0" err="1" smtClean="0">
                <a:sym typeface="Wingdings 3"/>
              </a:rPr>
              <a:t>Lazonick</a:t>
            </a:r>
            <a:r>
              <a:rPr lang="cs-CZ" dirty="0" smtClean="0">
                <a:sym typeface="Wingdings 3"/>
              </a:rPr>
              <a:t> – ukazuje, že</a:t>
            </a:r>
          </a:p>
          <a:p>
            <a:pPr>
              <a:buNone/>
            </a:pPr>
            <a:r>
              <a:rPr lang="cs-CZ" dirty="0" smtClean="0">
                <a:sym typeface="Wingdings 3"/>
              </a:rPr>
              <a:t>    vývoj </a:t>
            </a:r>
            <a:r>
              <a:rPr lang="cs-CZ" dirty="0" smtClean="0">
                <a:sym typeface="Wingdings 3"/>
              </a:rPr>
              <a:t>techniky </a:t>
            </a:r>
            <a:r>
              <a:rPr lang="cs-CZ" dirty="0" smtClean="0">
                <a:sym typeface="Wingdings 3"/>
              </a:rPr>
              <a:t>lze pochopit </a:t>
            </a:r>
          </a:p>
          <a:p>
            <a:pPr>
              <a:buNone/>
            </a:pPr>
            <a:r>
              <a:rPr lang="cs-CZ" dirty="0" smtClean="0">
                <a:sym typeface="Wingdings 3"/>
              </a:rPr>
              <a:t>    ne jako vnitřní logiku </a:t>
            </a:r>
          </a:p>
          <a:p>
            <a:pPr>
              <a:buNone/>
            </a:pPr>
            <a:r>
              <a:rPr lang="cs-CZ" dirty="0" smtClean="0">
                <a:sym typeface="Wingdings 3"/>
              </a:rPr>
              <a:t>    technologického vývoje, </a:t>
            </a:r>
          </a:p>
          <a:p>
            <a:pPr>
              <a:buNone/>
            </a:pPr>
            <a:r>
              <a:rPr lang="cs-CZ" dirty="0" smtClean="0">
                <a:sym typeface="Wingdings 3"/>
              </a:rPr>
              <a:t>    ale jako výrobní vztahy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214" y="4149080"/>
            <a:ext cx="405478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Empirický program relativismu - EPOR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demonstrace sociální konstrukce vědeckých znalostí v přírodních vědách, snaha pochopit obsah přírodních věd v termínech sociální konstrukce</a:t>
            </a:r>
          </a:p>
          <a:p>
            <a:r>
              <a:rPr lang="cs-CZ" dirty="0" smtClean="0"/>
              <a:t>studium současného vědeckého vývoje nebo vědeckých kontroverzí</a:t>
            </a:r>
          </a:p>
          <a:p>
            <a:r>
              <a:rPr lang="cs-CZ" dirty="0" smtClean="0"/>
              <a:t>tři fáze vysvětlování vědeckého vývoje:</a:t>
            </a:r>
          </a:p>
          <a:p>
            <a:r>
              <a:rPr lang="cs-CZ" b="1" dirty="0" smtClean="0"/>
              <a:t>1. </a:t>
            </a:r>
            <a:r>
              <a:rPr lang="cs-CZ" b="1" dirty="0" err="1" smtClean="0"/>
              <a:t>interpretativní</a:t>
            </a:r>
            <a:r>
              <a:rPr lang="cs-CZ" b="1" dirty="0" smtClean="0"/>
              <a:t> flexibilita </a:t>
            </a:r>
            <a:r>
              <a:rPr lang="cs-CZ" dirty="0" smtClean="0"/>
              <a:t>(</a:t>
            </a:r>
            <a:r>
              <a:rPr lang="cs-CZ" dirty="0" err="1" smtClean="0"/>
              <a:t>interpretative</a:t>
            </a:r>
            <a:r>
              <a:rPr lang="cs-CZ" dirty="0" smtClean="0"/>
              <a:t> flexibility) vědeckých objevů – vědecké objevy jsou otevřeny více než jen jedné interpretaci – posun vysvětlení vědeckého vývoje z přírodního světa do světa sociálního </a:t>
            </a:r>
          </a:p>
          <a:p>
            <a:r>
              <a:rPr lang="cs-CZ" b="1" dirty="0" smtClean="0"/>
              <a:t>2. mechanismus uzavření debaty </a:t>
            </a:r>
            <a:r>
              <a:rPr lang="cs-CZ" dirty="0" smtClean="0"/>
              <a:t>(</a:t>
            </a:r>
            <a:r>
              <a:rPr lang="cs-CZ" dirty="0" err="1" smtClean="0"/>
              <a:t>closure</a:t>
            </a:r>
            <a:r>
              <a:rPr lang="cs-CZ" dirty="0" smtClean="0"/>
              <a:t> </a:t>
            </a:r>
            <a:r>
              <a:rPr lang="cs-CZ" dirty="0" err="1" smtClean="0"/>
              <a:t>mechanism</a:t>
            </a:r>
            <a:r>
              <a:rPr lang="cs-CZ" dirty="0" smtClean="0"/>
              <a:t>) - omezení </a:t>
            </a:r>
            <a:r>
              <a:rPr lang="cs-CZ" dirty="0" err="1" smtClean="0"/>
              <a:t>interpretativní</a:t>
            </a:r>
            <a:r>
              <a:rPr lang="cs-CZ" dirty="0" smtClean="0"/>
              <a:t> flexibility a vědeckých sporů – objevení vědeckého konsenzu, co je pravda</a:t>
            </a:r>
          </a:p>
          <a:p>
            <a:r>
              <a:rPr lang="cs-CZ" b="1" dirty="0" smtClean="0"/>
              <a:t>3. spojení </a:t>
            </a:r>
            <a:r>
              <a:rPr lang="cs-CZ" dirty="0" smtClean="0"/>
              <a:t>mechanismu uzavření debaty a </a:t>
            </a:r>
            <a:r>
              <a:rPr lang="cs-CZ" b="1" dirty="0" smtClean="0"/>
              <a:t>širšího sociálně-kulturního prostředí</a:t>
            </a:r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 zájmové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EPOR studia vědeckých kontroverzí – metodologicky výhodné, srovnáním se lehce odhalí </a:t>
            </a:r>
            <a:r>
              <a:rPr lang="cs-CZ" dirty="0" err="1" smtClean="0"/>
              <a:t>interpretativní</a:t>
            </a:r>
            <a:r>
              <a:rPr lang="cs-CZ" dirty="0" smtClean="0"/>
              <a:t> </a:t>
            </a:r>
            <a:r>
              <a:rPr lang="cs-CZ" dirty="0" smtClean="0"/>
              <a:t>flexibilita </a:t>
            </a:r>
            <a:r>
              <a:rPr lang="cs-CZ" dirty="0" smtClean="0"/>
              <a:t>vědeckých výsledků</a:t>
            </a:r>
          </a:p>
          <a:p>
            <a:r>
              <a:rPr lang="cs-CZ" b="1" dirty="0" err="1" smtClean="0"/>
              <a:t>Core</a:t>
            </a:r>
            <a:r>
              <a:rPr lang="cs-CZ" b="1" dirty="0" smtClean="0"/>
              <a:t> set </a:t>
            </a:r>
            <a:r>
              <a:rPr lang="cs-CZ" dirty="0" smtClean="0"/>
              <a:t>– skupina zapojená do kontroverzních výzkumných témat, velký význam ve vědě</a:t>
            </a:r>
          </a:p>
          <a:p>
            <a:r>
              <a:rPr lang="cs-CZ" dirty="0" smtClean="0"/>
              <a:t>jádro definováno ve vztahu k produkci znalostí ve vědě </a:t>
            </a:r>
          </a:p>
          <a:p>
            <a:r>
              <a:rPr lang="cs-CZ" dirty="0" smtClean="0"/>
              <a:t>je možné monitorovat výsledný konsenzus</a:t>
            </a:r>
          </a:p>
          <a:p>
            <a:r>
              <a:rPr lang="cs-CZ" dirty="0" smtClean="0"/>
              <a:t>stejnou skupinu vědců lze studovat v první i druhé fázi </a:t>
            </a:r>
            <a:r>
              <a:rPr lang="cs-CZ" dirty="0" smtClean="0"/>
              <a:t>vědeckého vývoje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Sociální konstrukce technologie (SCOT)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proces vývoje technického artefaktu popsán jako změna variací a selekce – </a:t>
            </a:r>
            <a:r>
              <a:rPr lang="cs-CZ" dirty="0" err="1" smtClean="0"/>
              <a:t>vícesměrný</a:t>
            </a:r>
            <a:r>
              <a:rPr lang="cs-CZ" dirty="0" smtClean="0"/>
              <a:t> model</a:t>
            </a:r>
          </a:p>
          <a:p>
            <a:r>
              <a:rPr lang="cs-CZ" dirty="0" smtClean="0"/>
              <a:t>retrospektivně se může </a:t>
            </a:r>
            <a:r>
              <a:rPr lang="cs-CZ" dirty="0" err="1" smtClean="0"/>
              <a:t>vícesměrný</a:t>
            </a:r>
            <a:r>
              <a:rPr lang="cs-CZ" dirty="0" smtClean="0"/>
              <a:t> model splasknout do jednoduchého lineárního modelu – chybí v něm argument, že úspěšná fáze vývoje není jediná možná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1553</Words>
  <Application>Microsoft Office PowerPoint</Application>
  <PresentationFormat>Předvádění na obrazovce (4:3)</PresentationFormat>
  <Paragraphs>145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Sociální historie – průzkum trajektorie artefaktů</vt:lpstr>
      <vt:lpstr>Trajektorie</vt:lpstr>
      <vt:lpstr>Studia technologií</vt:lpstr>
      <vt:lpstr>Studia technologií</vt:lpstr>
      <vt:lpstr>Studia technologií</vt:lpstr>
      <vt:lpstr>Studia technologií</vt:lpstr>
      <vt:lpstr>Empirický program relativismu - EPOR</vt:lpstr>
      <vt:lpstr>Jádro zájmové skupiny</vt:lpstr>
      <vt:lpstr>Sociální konstrukce technologie (SCOT)</vt:lpstr>
      <vt:lpstr>Snímek 10</vt:lpstr>
      <vt:lpstr>Vícesměrný pohled na vývojový proces kola Penny Farthing</vt:lpstr>
      <vt:lpstr>Sociální konstrukce technologie (SCOT)</vt:lpstr>
      <vt:lpstr>Koncept relevantní sociální skupiny</vt:lpstr>
      <vt:lpstr>Snímek 14</vt:lpstr>
      <vt:lpstr>Postup</vt:lpstr>
      <vt:lpstr>Postup</vt:lpstr>
      <vt:lpstr>Interpretační flexibilita</vt:lpstr>
      <vt:lpstr>Interpretační flexibilita</vt:lpstr>
      <vt:lpstr>Stabilizace artefaktu</vt:lpstr>
      <vt:lpstr>Stabilizace artefaktu</vt:lpstr>
      <vt:lpstr>Sociopolitický kontext vývoje artefaktu</vt:lpstr>
      <vt:lpstr>Snímek 22</vt:lpstr>
      <vt:lpstr>LITERATURA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Lorenz</dc:creator>
  <cp:lastModifiedBy>Michal</cp:lastModifiedBy>
  <cp:revision>39</cp:revision>
  <cp:lastPrinted>2012-04-05T10:08:21Z</cp:lastPrinted>
  <dcterms:created xsi:type="dcterms:W3CDTF">2012-04-04T14:27:08Z</dcterms:created>
  <dcterms:modified xsi:type="dcterms:W3CDTF">2012-04-05T19:32:12Z</dcterms:modified>
</cp:coreProperties>
</file>