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40" r:id="rId2"/>
    <p:sldId id="284" r:id="rId3"/>
    <p:sldId id="275" r:id="rId4"/>
    <p:sldId id="307" r:id="rId5"/>
    <p:sldId id="311" r:id="rId6"/>
    <p:sldId id="302" r:id="rId7"/>
    <p:sldId id="309" r:id="rId8"/>
    <p:sldId id="312" r:id="rId9"/>
    <p:sldId id="273" r:id="rId10"/>
    <p:sldId id="260" r:id="rId11"/>
    <p:sldId id="288" r:id="rId12"/>
    <p:sldId id="304" r:id="rId13"/>
    <p:sldId id="305" r:id="rId14"/>
    <p:sldId id="313" r:id="rId15"/>
    <p:sldId id="314" r:id="rId16"/>
    <p:sldId id="323" r:id="rId17"/>
    <p:sldId id="324" r:id="rId18"/>
    <p:sldId id="315" r:id="rId19"/>
    <p:sldId id="322" r:id="rId20"/>
    <p:sldId id="316" r:id="rId21"/>
    <p:sldId id="319" r:id="rId22"/>
    <p:sldId id="334" r:id="rId23"/>
    <p:sldId id="318" r:id="rId24"/>
    <p:sldId id="336" r:id="rId25"/>
    <p:sldId id="335" r:id="rId26"/>
    <p:sldId id="337" r:id="rId27"/>
    <p:sldId id="332" r:id="rId28"/>
    <p:sldId id="330" r:id="rId29"/>
    <p:sldId id="267" r:id="rId30"/>
    <p:sldId id="338" r:id="rId31"/>
    <p:sldId id="331" r:id="rId32"/>
    <p:sldId id="258" r:id="rId33"/>
    <p:sldId id="268"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94660"/>
  </p:normalViewPr>
  <p:slideViewPr>
    <p:cSldViewPr>
      <p:cViewPr>
        <p:scale>
          <a:sx n="50" d="100"/>
          <a:sy n="50" d="100"/>
        </p:scale>
        <p:origin x="-2724" y="-12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1EA9-D66C-4831-8578-BAF1F8440716}"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458A6-F0F7-4D3A-B849-280C5249FBBF}" type="slidenum">
              <a:rPr lang="en-US" smtClean="0"/>
              <a:pPr/>
              <a:t>‹#›</a:t>
            </a:fld>
            <a:endParaRPr lang="en-US"/>
          </a:p>
        </p:txBody>
      </p:sp>
    </p:spTree>
    <p:extLst>
      <p:ext uri="{BB962C8B-B14F-4D97-AF65-F5344CB8AC3E}">
        <p14:creationId xmlns:p14="http://schemas.microsoft.com/office/powerpoint/2010/main" xmlns="" val="5191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96706-BD9E-47A5-8983-4181D2528DF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96706-BD9E-47A5-8983-4181D2528DFF}"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6615D-EF6E-4F69-8B60-8D718B6EF98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6615D-EF6E-4F69-8B60-8D718B6EF98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6615D-EF6E-4F69-8B60-8D718B6EF98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6615D-EF6E-4F69-8B60-8D718B6EF98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6615D-EF6E-4F69-8B60-8D718B6EF98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6615D-EF6E-4F69-8B60-8D718B6EF986}"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6615D-EF6E-4F69-8B60-8D718B6EF986}"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6615D-EF6E-4F69-8B60-8D718B6EF986}"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6615D-EF6E-4F69-8B60-8D718B6EF986}"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6615D-EF6E-4F69-8B60-8D718B6EF986}"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6615D-EF6E-4F69-8B60-8D718B6EF986}"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86EF-B4D0-4A6B-B421-3DB73E95EC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6615D-EF6E-4F69-8B60-8D718B6EF986}"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86EF-B4D0-4A6B-B421-3DB73E95EC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Bloomsbury_Grou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28600" y="152400"/>
            <a:ext cx="3124200" cy="6709529"/>
          </a:xfrm>
          <a:prstGeom prst="rect">
            <a:avLst/>
          </a:prstGeom>
        </p:spPr>
        <p:txBody>
          <a:bodyPr wrap="square">
            <a:spAutoFit/>
          </a:bodyPr>
          <a:lstStyle/>
          <a:p>
            <a:r>
              <a:rPr lang="en-US" sz="3200" b="1" dirty="0" smtClean="0"/>
              <a:t>The</a:t>
            </a:r>
            <a:r>
              <a:rPr lang="en-US" sz="3200" dirty="0" smtClean="0"/>
              <a:t> </a:t>
            </a:r>
            <a:r>
              <a:rPr lang="en-US" sz="3200" b="1" dirty="0" smtClean="0"/>
              <a:t>Bloomsbury Group</a:t>
            </a:r>
            <a:r>
              <a:rPr lang="en-US" sz="3200" dirty="0" smtClean="0"/>
              <a:t> </a:t>
            </a:r>
            <a:r>
              <a:rPr lang="en-US" dirty="0" smtClean="0"/>
              <a:t>was an group of writers, intellectuals, philosophers and artists who held informal discussions in Bloomsbury.</a:t>
            </a:r>
            <a:r>
              <a:rPr lang="en-US" baseline="30000" dirty="0" smtClean="0"/>
              <a:t> </a:t>
            </a:r>
            <a:r>
              <a:rPr lang="en-US" dirty="0" smtClean="0"/>
              <a:t> This collective of friends and relatives lived, worked or studied near Bloomsbury in London during the first half of the twentieth century. Their work deeply influenced literature, aesthetics, criticism, and economics as well as modern attitudes towards feminism, pacifism, and sexuality. Its best known members were </a:t>
            </a:r>
          </a:p>
          <a:p>
            <a:r>
              <a:rPr lang="en-US" sz="2400" b="1" dirty="0" smtClean="0"/>
              <a:t>Virginia Woolf, </a:t>
            </a:r>
          </a:p>
          <a:p>
            <a:r>
              <a:rPr lang="en-US" sz="2400" b="1" dirty="0" smtClean="0"/>
              <a:t>John Maynard Keynes, </a:t>
            </a:r>
          </a:p>
          <a:p>
            <a:r>
              <a:rPr lang="en-US" sz="2400" b="1" dirty="0" smtClean="0"/>
              <a:t>E. M. Forster </a:t>
            </a:r>
          </a:p>
          <a:p>
            <a:r>
              <a:rPr lang="en-US" sz="2400" b="1" dirty="0" smtClean="0"/>
              <a:t>and Lytton Strachey.</a:t>
            </a:r>
            <a:endParaRPr lang="en-US" sz="2400" b="1" dirty="0"/>
          </a:p>
        </p:txBody>
      </p:sp>
      <p:pic>
        <p:nvPicPr>
          <p:cNvPr id="2050" name="Picture 2"/>
          <p:cNvPicPr>
            <a:picLocks noChangeAspect="1" noChangeArrowheads="1"/>
          </p:cNvPicPr>
          <p:nvPr/>
        </p:nvPicPr>
        <p:blipFill>
          <a:blip r:embed="rId3" cstate="print"/>
          <a:srcRect/>
          <a:stretch>
            <a:fillRect/>
          </a:stretch>
        </p:blipFill>
        <p:spPr bwMode="auto">
          <a:xfrm>
            <a:off x="3657600" y="152400"/>
            <a:ext cx="1506443" cy="2209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410200" y="4495800"/>
            <a:ext cx="3352800" cy="2062609"/>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410200" y="152400"/>
            <a:ext cx="3242511" cy="2464308"/>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5486400" y="2590800"/>
            <a:ext cx="2992582" cy="18288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3886200" y="2713966"/>
            <a:ext cx="1362075" cy="1781834"/>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3429000" y="4800600"/>
            <a:ext cx="1305070" cy="1832651"/>
          </a:xfrm>
          <a:prstGeom prst="rect">
            <a:avLst/>
          </a:prstGeom>
          <a:noFill/>
          <a:ln w="9525">
            <a:noFill/>
            <a:miter lim="800000"/>
            <a:headEnd/>
            <a:tailEnd/>
          </a:ln>
          <a:effectLst/>
        </p:spPr>
      </p:pic>
      <p:sp>
        <p:nvSpPr>
          <p:cNvPr id="10" name="Rectangle 9"/>
          <p:cNvSpPr/>
          <p:nvPr/>
        </p:nvSpPr>
        <p:spPr>
          <a:xfrm>
            <a:off x="3733800" y="2362200"/>
            <a:ext cx="1485291" cy="276999"/>
          </a:xfrm>
          <a:prstGeom prst="rect">
            <a:avLst/>
          </a:prstGeom>
        </p:spPr>
        <p:txBody>
          <a:bodyPr wrap="square">
            <a:spAutoFit/>
          </a:bodyPr>
          <a:lstStyle/>
          <a:p>
            <a:pPr algn="ctr"/>
            <a:r>
              <a:rPr lang="en-US" sz="1200" dirty="0" smtClean="0"/>
              <a:t>Virginia Woolf </a:t>
            </a:r>
            <a:endParaRPr lang="en-US" sz="1200" dirty="0"/>
          </a:p>
        </p:txBody>
      </p:sp>
      <p:sp>
        <p:nvSpPr>
          <p:cNvPr id="11" name="Rectangle 10"/>
          <p:cNvSpPr/>
          <p:nvPr/>
        </p:nvSpPr>
        <p:spPr>
          <a:xfrm>
            <a:off x="4114800" y="4495800"/>
            <a:ext cx="952248" cy="276999"/>
          </a:xfrm>
          <a:prstGeom prst="rect">
            <a:avLst/>
          </a:prstGeom>
        </p:spPr>
        <p:txBody>
          <a:bodyPr wrap="none">
            <a:spAutoFit/>
          </a:bodyPr>
          <a:lstStyle/>
          <a:p>
            <a:r>
              <a:rPr lang="en-US" sz="1200" dirty="0" smtClean="0"/>
              <a:t>J.M. Keynes </a:t>
            </a:r>
            <a:endParaRPr lang="en-US" sz="1200" dirty="0"/>
          </a:p>
        </p:txBody>
      </p:sp>
      <p:sp>
        <p:nvSpPr>
          <p:cNvPr id="12" name="Rectangle 11"/>
          <p:cNvSpPr/>
          <p:nvPr/>
        </p:nvSpPr>
        <p:spPr>
          <a:xfrm>
            <a:off x="3733800" y="6581001"/>
            <a:ext cx="942759" cy="276999"/>
          </a:xfrm>
          <a:prstGeom prst="rect">
            <a:avLst/>
          </a:prstGeom>
        </p:spPr>
        <p:txBody>
          <a:bodyPr wrap="square">
            <a:spAutoFit/>
          </a:bodyPr>
          <a:lstStyle/>
          <a:p>
            <a:r>
              <a:rPr lang="en-US" sz="1200" dirty="0" smtClean="0"/>
              <a:t>E.M. Forster</a:t>
            </a:r>
            <a:endParaRPr lang="en-US" sz="1200" dirty="0"/>
          </a:p>
        </p:txBody>
      </p:sp>
      <p:sp>
        <p:nvSpPr>
          <p:cNvPr id="13" name="Rectangle 12"/>
          <p:cNvSpPr/>
          <p:nvPr/>
        </p:nvSpPr>
        <p:spPr>
          <a:xfrm>
            <a:off x="5791200" y="6550223"/>
            <a:ext cx="2544799" cy="307777"/>
          </a:xfrm>
          <a:prstGeom prst="rect">
            <a:avLst/>
          </a:prstGeom>
        </p:spPr>
        <p:txBody>
          <a:bodyPr wrap="none">
            <a:spAutoFit/>
          </a:bodyPr>
          <a:lstStyle/>
          <a:p>
            <a:r>
              <a:rPr lang="en-US" sz="1400" dirty="0" smtClean="0"/>
              <a:t>Virginia Woolf &amp; Lytton Strachey</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228600" y="304800"/>
            <a:ext cx="2590800" cy="5601533"/>
          </a:xfrm>
          <a:prstGeom prst="rect">
            <a:avLst/>
          </a:prstGeom>
        </p:spPr>
        <p:txBody>
          <a:bodyPr wrap="square">
            <a:spAutoFit/>
          </a:bodyPr>
          <a:lstStyle/>
          <a:p>
            <a:r>
              <a:rPr lang="en-US" sz="1600" dirty="0"/>
              <a:t>The male members of the Bloomsbury Group, except Duncan Grant, were educated at </a:t>
            </a:r>
            <a:r>
              <a:rPr lang="en-US" b="1" dirty="0"/>
              <a:t>Cambridge at either Trinity or King’s </a:t>
            </a:r>
            <a:r>
              <a:rPr lang="en-US" b="1" dirty="0" smtClean="0"/>
              <a:t>College</a:t>
            </a:r>
            <a:r>
              <a:rPr lang="en-US" sz="1600" dirty="0"/>
              <a:t>.</a:t>
            </a:r>
            <a:r>
              <a:rPr lang="en-US" sz="1600" dirty="0" smtClean="0"/>
              <a:t> </a:t>
            </a:r>
            <a:r>
              <a:rPr lang="en-US" sz="1600" dirty="0"/>
              <a:t>Most of them, except Clive Bell and the Stephen brothers, were members of "the exclusive Cambridge society, the 'Apostles</a:t>
            </a:r>
            <a:r>
              <a:rPr lang="en-US" sz="1600" dirty="0" smtClean="0"/>
              <a:t>'".</a:t>
            </a:r>
            <a:r>
              <a:rPr lang="en-US" sz="1600" baseline="30000" dirty="0" smtClean="0"/>
              <a:t> </a:t>
            </a:r>
            <a:r>
              <a:rPr lang="en-US" sz="1600" dirty="0" smtClean="0"/>
              <a:t> At </a:t>
            </a:r>
            <a:r>
              <a:rPr lang="en-US" sz="1600" dirty="0"/>
              <a:t>Trinity in 1899 </a:t>
            </a:r>
            <a:r>
              <a:rPr lang="en-US" sz="1600" b="1" dirty="0"/>
              <a:t>Lytton </a:t>
            </a:r>
            <a:r>
              <a:rPr lang="en-US" sz="1600" b="1" dirty="0" smtClean="0"/>
              <a:t>Strachey</a:t>
            </a:r>
            <a:r>
              <a:rPr lang="en-US" sz="1600" dirty="0" smtClean="0"/>
              <a:t>, </a:t>
            </a:r>
            <a:r>
              <a:rPr lang="en-US" sz="1600" b="1" dirty="0" smtClean="0"/>
              <a:t>Leonard Woolf</a:t>
            </a:r>
            <a:r>
              <a:rPr lang="en-US" sz="1600" dirty="0" smtClean="0"/>
              <a:t>, </a:t>
            </a:r>
            <a:r>
              <a:rPr lang="en-US" sz="1600" dirty="0"/>
              <a:t> Saxon Sydney-Turner and </a:t>
            </a:r>
            <a:r>
              <a:rPr lang="en-US" sz="1600" b="1" dirty="0"/>
              <a:t>Clive Bell </a:t>
            </a:r>
            <a:r>
              <a:rPr lang="en-US" sz="1600" dirty="0"/>
              <a:t>became good friends with </a:t>
            </a:r>
            <a:r>
              <a:rPr lang="en-US" sz="1600" b="1" dirty="0" err="1"/>
              <a:t>Thoby</a:t>
            </a:r>
            <a:r>
              <a:rPr lang="en-US" sz="1600" b="1" dirty="0"/>
              <a:t> Stephen</a:t>
            </a:r>
            <a:r>
              <a:rPr lang="en-US" sz="1600" dirty="0"/>
              <a:t>, and it was through </a:t>
            </a:r>
            <a:r>
              <a:rPr lang="en-US" sz="1600" dirty="0" err="1"/>
              <a:t>Thoby</a:t>
            </a:r>
            <a:r>
              <a:rPr lang="en-US" sz="1600" dirty="0"/>
              <a:t> and Adrian Stephen's </a:t>
            </a:r>
            <a:r>
              <a:rPr lang="en-US" sz="1600" dirty="0" smtClean="0"/>
              <a:t>sisters Vanessa</a:t>
            </a:r>
            <a:r>
              <a:rPr lang="en-US" sz="1600" dirty="0"/>
              <a:t> and Virginia that the men met the women of Bloomsbury when they came down to London</a:t>
            </a:r>
            <a:r>
              <a:rPr lang="en-US" sz="1600" dirty="0" smtClean="0"/>
              <a:t>.</a:t>
            </a:r>
            <a:r>
              <a:rPr lang="en-US" sz="1600" baseline="30000" dirty="0" smtClean="0">
                <a:hlinkClick r:id="rId2"/>
              </a:rPr>
              <a:t>[</a:t>
            </a:r>
            <a:endParaRPr lang="en-US" sz="1600" dirty="0"/>
          </a:p>
        </p:txBody>
      </p:sp>
      <p:sp>
        <p:nvSpPr>
          <p:cNvPr id="38914" name="AutoShape 2" descr="data:image/jpeg;base64,/9j/4AAQSkZJRgABAQAAAQABAAD/2wCEAAkGBxQTEhUUExQVFhQVFxUXFRcYGBcYGBUUFBYXFxcVFxgYHCggGBolHBcXITEhJSkrLi4uGB8zODMtNygtLiwBCgoKDg0OGhAQGywkHyQsLCwsLCwsLCwsLCwsLCwsLCwsLCwsLCwsLCwsLCwsLCwsLCwsLCwsLCwsLCwsLCwsLP/AABEIALYBFQMBIgACEQEDEQH/xAAbAAABBQEBAAAAAAAAAAAAAAADAAECBAUGB//EAEEQAAIBAgQDBgMHAQYGAgMAAAECEQADBBIhMQVBUQYTImFxkTKBoRRCUrHB0fAjM1NicpLhFSRDotLxB6Rjc5P/xAAZAQADAQEBAAAAAAAAAAAAAAAAAQIDBAX/xAAnEQACAgEEAgEDBQAAAAAAAAAAAQIRIQMSEzFBUSJxgZEyQmGh0f/aAAwDAQACEQMRAD8AuqaKDQBT567aMrDhqkDQVNTDUAWFNEBqupogakMKDUgKEKIlAEqkKQqarQIeKcUopUhklWjC2KCppy9ABDbEUI2RUS1SVqAAvaioMnWrhNQK07EVBboF4corRZaqutNMTRnsANhvSt2uZA9Ku90KTW6reLaVmHSpIDUzToKVjodbU1M2ooqU7tU2MAq08U7NQXuUASJoLtUHu0B7lAWSd6Az1B7lCZ6pIVk2ehF6iWqM1QrHLUqjSpgM+OYnQVbwoJEnnVHCqDuda07IA2q50sIzhbyW7SUWKihoq1gbEIqQqeSmyUgJA0VWoIqYakBYWiAVXFypd5SANmps1CBp4oALmFQLU6pRVQUDAiaIoooNKiwIgUmIqRoLimIg9wUBrgqdyeVU76seQ9atRJbDNeHWod+KycXbcHlH83p8GGJg7VrxKrsz5HdGrnBp1pW7Y50bMBWLNUQM0J7lEu3aqXGoSCxPdoLXKkEmpG1TqhFV3oZNWzaoTW6dgVGqBFWWWgsKYgUUstFApstMREClUgtKgZPDYaOVXbaAVb+zgc6C60pTsFGiSMKKGquKkDWZQfPUXc/lQ89Et2nYSgkKfFttGo1586TGKafNUgs0u6oAQqazTC0akKAD20owQVWR6MtykAQCpAVAPTh6ACCnoeakWoAkTTETyqBuChm+aYBTb61BrflUe/NM1wnnTEU8UsnTlQsPb8oq8ymhGxV7sUTtyQZgKqXcTzqxcw3maC9kU40J2UcTiifhqC3m51ZLDyFCvMCN63VdUYv6hku61aBmsUt0mrWGvsNIJqZaXkcdQ0ls1B7dGtXNKZwKwZuilcs6A9SR7R+9DWxPKtF7Yy+hP1A/aq5YgaaUrCgD4aKVvDT0pEGlkPOnYBPso60qrknrSoA2AacgGpMw86qXL3Ssyyd5FUEkgDqdvrUMKqsgYGQRuKEt12IURrMzpGm+1KzbuLoQQs7qdhMSBlrGeptnkuMbiGuoFEkEDzjrB2PKuPx/F79u7d7vEX0CXAFCswTUgMMuzdZIPw9K67j13LZuEMwIQbs5+hJHvXmjYy5ml7Vsh2XQd6NZUAyLkbkf6azjqOXZTgkeidnr7PYUuxZs1wEkAfDcdQIAGwAFaaOK5Xsfx1rk22tqsmbfij/pq7KQRvLbydWPSunuYUxJS2JzE6nmebR9IirlrKKRK07YVrwmP35edRLisvBCUtsw8Wo11I0fnHp0/fQgVrCW5WRJUT0qYAoBYAgTqdvOKfvKoQcmKiblCz0MPM+Rj6A/rQBZzU81XmlmoAMTUZqIepqaoVjZopu8qZaob00hNhBdody+aNbtzUwkUYFkoXFc8qdOD3H10HqSa2MHbB1rXwaCh6zj0PjT7OctdmhuzE/Sj/8ABra7KPz/ADrprlsVQxLAVm9aT8lLTivBz13DqvIe1VGcSQOWp+daGKbMdKo4S0rnvAMwAAd80ZQNWXLkOaJ5HnSnq7UmxxhfREGpgUVcp1UyNpgjUbggiRTCT8IP805+dVyRasW13QnCqjMdgQfo37VNcKxHwjeOenny0qnxBSbF0agkehHgf2rJwwBGY6/1VEkyTp8JJid9h8+RrDW1HGtrNdOCfZq38ymGEGqxqDnu7DGPhVjp0BJ8uVWbeKt6/wBJ92GpUHQeUjQba03r7YpvyJadt0AFqno1KuhMzLINMbc0u7P8NINUDFbTLJ6K35VVt8RJv3LcaACDDTOdcw2jL/UBGvWtC0oMg7EEdN9Ky7FgnEXTJHIHxEaG2euU/Dy1+tcmt+o30+h+1OKYLcTKMvdK5advGq5YjU6zvWThcBYyNmZZZVKHMB3Z7pFAOaPvDN6zWv2qQ9zcmDEDYidvOqvAstm3nd2BYW8s85knKIk7r9PniusFeSGE4fZz2mQiVnMf6ZjMkSACZ1Uaa7Vv4y+qKgJMspVIUmSFLchpoCflWYLP2i6jK+a2MuYAKQSDcLKZEg6KK0u5ItJKSUTSSubVChMbAwSNDzNJv2NGG98iyjqBIuFRvyVpP/bH60JOMPzCn0kfqasYfL9nTOP6btcnKpZgzd4NVA0I8jUEfCQma7bGUQ4ZSmcbAiWlTp+daR1GuiXBMIvEJXOViNBB189wKiOKKeo9v3o6WlNi4lp7bFiIZWlFGcEByNjAjzihN2flhDtlKklsysFaRAA0LLE+e1XHXaIemidvFg+INoJEbSTHX+a0+Hx0tByw3MEGSNNvahNw4rh3Qg94XGUbmC4WQAYbwifKTVM8IuBioYaDN94Bl1nfmNNPOjmbdhswboJk9NI/WnrHv2WFmxkmWJEDqdY9eXKCKqi7fUkeOViZkxOomdq1jrryQ9NnRq2sdI+vSiCsa7jLi2rbyDmLAyOhnYQdoPzoScdI3UH0MfvVx1o+SXBnR2wDVlEFYNzigt5ZUjOA+n+L2mi2uKI3izMAm+h+9oJAmnyxa7DYzcFodaRUCssY1GBCXFzRpPX0O9WTcESpBgHnVbl7FRfW4E/WhXuLQdKoFCdSaCbIzRroAfeefy/KlgZoNx1zVc4pm1moIi8tY0+dBxt/IAVEnNH/AGknYjWBSbSVjVsM+JC7n9/kNz6CsS9xJlA7onwuzFTpmQM1tg2n4mgb/CK1HtllJzQ+pUQT8S8uvpReG8LtwWloC20URcBGXcknf4veeY05NTVUjaEGitZxoA1BX4pkHRgdQYnnz286mouITN0qsz4IMEsDkBgamRvyNX8dg51H3GYf2bNqQDKxroWbpufMmobeUsBE5SqzIAc/Dm0iCZ0EbwKzeo2qK2pMocYxLW8MzZyWaFbMR4QSQDIG4kc6z8C39In/APQ3X7vOREe3qapcVtk2bneMM4XNpMEkyIBM7QPkat8IA7rX+7tE6/5Rp5ihttUyklZunCG7bua6E3E0BMalRtygisvCHkd+8PP8Sfz/AHpY3MCwVmAkjQkHUTrHOT9aWEQ5mhdO8tnpyI8v50pOTaoajWTQg01RS6YHoPypq9OPSON9lW5xdwVBtrDGB4tD9TAmkeLHMAbepE/EdgCZ28qzsPxvCMVTusWSW0lifEY//LVvEKlnvbt8XGtq6rbygF1XKGJcvEasPPeuHll7OjjRZTi4LFThjcI1ykzziQMm9FwXE0ZlyYZVGYKXGUZD9JmQI89KFwi3avsWRsQuXMMxS0NVgMuYA6jz8+lVcNj0W6luzedi1xFdWshZAZcxlUABGhnzHzzlO+ylCi92vxC5LqhoeASOYEbxVDurffIt242UW16BoEqAci6DOD57dJq/2mw65WufefIh6ZVzMB7san2m7Ld6UZCltURVBkoQZuMYIHMsPapi7QNGVg37u4e5YRlnxBm0BEEjwtz0J5Ezsa6vEXItmSASmnsdqq9l+yq2UcXSHZ2UzJOiAwJ9S2lWOLYVWVWP/TViB1lSB7b/ACFKXY10V+Gs9vuw4C2zbuOsxv4CSfLx1mHtnadxFh3QTD8x4WMqvQqGroroGawDsMPd/KxpXl9ixlWJ07ph/wDVcfrVJWJuj0rELbuW1K2s1u+VD5VHwyNXAG0SPKsQ4jhfeZAMsErmTMqT0JWAa6B0C4RwAf7O4fOe739a80wIgATugHL71u2Pn8R96UVYN0ehXeHWkXIrOFvMmU53bYqfCWJg70C1g1Nwpbxzz+Amy7T/AKZ/Wr2Ptd3hHy/ctXCv+EhDqOkVwXCeHgvbAAGY29dcwJFskgjXePc0LKB9nb3OH3NEF1C5JYs6ZgU5DIGEGY18jUfsGJEn/l2JBDN40JHQkBtNOvOhdr0IsFgSLmazbzgwcr3FDAeoMfOsvsRbYOQjHKERmBJKsWMTB2OhOnU0eLGXhh7kKHthilzwolyFUZQdGYLm6QetBuYec4bDXlzakgW2yyN1ykxov0roxb/qFtZByxIgyAdfauMwfHMU2J+Ma3CgtZRlgG3oTvMOfF5Ci2FGhxG1bbKboKjIQn9K4ckMfE0AC3v8J0PyqGH7gi4iMhDKGJnKEVSslidVGp1HI86udpcZdsrnt5WzlVyuNFAEk6HxakaetFwGLa9bGdVV1FwQCchVGAYrIkbER6UJiozsNw22GDq4cK06EMckbmANQdIH+1Rt8IOYOD4ZVtwdCdYIJ2EH0PUEVPg/Ebd9yHwttIMq0I5zIFIzGJDbQR08qDiHsnEG29q6lwsM7KzKnjYGZVgTo6nNGk+tPcw2j38PdDE2y+UuQupAPMeRB2zbTRVe8LYbUtnZCIDHwgkjzjKdqNd4e73Ha3cuIM0ROggAGAZEGDy50+LLWU1xJLZgAbmRsqAfDlRRO489Ka1GLYgZ4gbeXOsh1DSJ0JJ35cqzO0+KvBLT2MgDXQZYZjMZVIB0jQyD5VovjlAWb1hiMuYhTyaQFCt4Qu/qPPTO4jxNT3KyrHvQCU70BFJABAZRIMyST4Y6TWi1G1RO1LJj3f8AiDjxX7wB1PdpkHukVrYDs5cyKzYvECRJm84A84mPrzrkO013E2r4bOyksQq7AEE5I6ysGfM9K3e2GLdsJYW3cCsWUOB4cxY5VAbSF0ckjTToKimVg2x2ZzCDibhHlcLEbaEzv8qy07O4m2yizi7w5AZ2K8tImB7Vkf8Ax3dvK7FnItBu7a2ZJzkSCo5EaDSZzRG1WeHX7w4ldLt/TkkhjA7tp7oZWIIaQNInfrSp+wLeNwt11uhnXwWwW0lmjcDKIGUeWsH52uBS1mYn+kvuHHL5UDHd+iXQXDM6HM3iBKAspWc+uq85001ovZdibKb/ANlcAA6i4wgHz02pPopdmnjWzbA/Dr8wp5eRA+VCs3ILEwuts6kKGgmdzrvVfjNgkoATJTMfhCLltgtnZmAUALPPY9KpcTwHdt4CXWWXMCGBZTBWABBBBBFLb5G5Vg1MTxLLlAhtBMMg5DXxMKaq/CeHWWTPfJl5KiG0CsyHXrKkR5CmroWpMxaiUeEdm8QmKtMUGQXXdyGXRTbRVMT1B0E10/aPBtesXbarJa8oMckhAxOnSetY+D7Uh3CKcZJJHw2DtBMyOUj3FWcdxQ4aTcvYhg9xguRLGmUazKCT5+Vc7lnJslg1exuCe1aZbi5WN268eT3GZdvIiuctcNu28RcvMjKpe8QZA/tHwwUiDI+B+XI+U6WB46LqsyXsUoUE+JMOM0RoPAZOooJ4t3y5RcvMJUnOloCJkSVUEHT6edS32GAPG8ahtuods1sBiDnIWFOxIy+1TxPE79+zbysYuOUUXMhBKDUtCKQBr122oXHsKq4a4yg5rgOYkzPgIGlWMFdCJbtBfGl27cz5YjvGdlAzEEGHGscqSfxQ2ssJw7jOItlbJJnTKqKhALESCWafiO88prY73MuVrzSZUCF1G0/DE+XnXP4W+vepcKQtsKNF3GvSQNx02rewdkNluNobYbLsB/U+ItpPIVLeUVXZJ7Hd4htWM2HOsCPGRpAGkAVwN10yjQnwTo0b2AeankR/NK7/AIneVr7ENOXDMNDmg5iYJBrz1sO8CVb4F+6f7i2I29RW0DGR6dxAM2HYK2WfCZEyrLBHlvvXnOGCFUMsJVOh2t2D5dR716TZYd007j9v9q8x4aWhAykGAIg6QuHWNfJTSgOR6fxZGfDOiR4ldTP4WUgkeetcXwS4puWoJ+K3uo/Db8z1H1rurdxe6bUc/rppXnXZjXumOhPdkg8tF/nypQ6HI7PtXbZrKgDw57TM34ctxSJis7sWAGaCD/St6eL8TGdR51rdpbuXBs3QA9Ji4prF7Cr4iTBJtp9LlwD8qIv4g+zo7jkGIJlxr+GFETXI8Ks/80mqR3jGM6SdcONpnl06V119gEYg694Br1OX9DXGcOH/ADS/53/PDClFjNvtk/gVRvIbpIlBp+3pVjhXhsKWAGmJM+t1unyqPbEgYdfNrQ/7lk1Ps6R3dseeJ06/8wQT/OtCeAZi9irRz3MykSDBYEckB5ULFGeJKBsSPPXKs/lFWOyBHf3tAP6jjY6jNb1ouMXJxFACQCqsRtJL5Z/7aLAD2guMzG0gOXMC7axE5V25TJ+XlWcnBj3gU/ASdRv8JbLHImI+Yrp8clsLddrrgW2h8tvNlMBhAyEvAYGRP0NBR8pQPdusLtzKhVFGjAFc8LI31J6fKmpJCpmPheAyWzRE5UgjU6gtr06ee9ULvCLi907g5e9tzoRAF1Br6ztXX4VLdy5ct/8AMA2okszBWmfhYNrt5b1gcXvqbmQJiLZtOhJdyyXR3igR4zP4hPTqKpSsTiZ/brgKA2sgCIbyW4XQAOwAOU6T8W1B7UcGQYXBBh4km2SNyudQ0x7zWl20vqxZTZgpew57wwRcDTIjkBoD1q12hwzmzhxh4UrcvKBBjJnIjTbaqTJow+xGHVLroA0faCF1kQjDKCDvpOvlV/DYO0eKnwgjIwYELHeZ31030C6nWh9liTfcMSSl0KGO5CafX8zUcHiG/wCL3Qx0VyF8lyzHuaS7ZT6BcTxavbZszsQGBZQAg1MiUE6knRjzovZTWzb8XiAuCOR1nU8v/dec3rr2r91kZlIuXRoSNM5kHqPKu67D4oslsaDW4NAuvh6kdfOnJUCdnUnFLbQhwxkAAooLCQytv5aT61WbidrMpGGvHJOXSyB4gAxPjkkwPap4pDlQgmAvi0WC0t01rJ4hw5iwdC3/AE2I7wR/aJm8JP4VfT/F6VipO6Ro4+WalrjRAlLBytLauv3yWJjlJJJ8zTUHCRlEwYAGsctP0pVD1HZSgiPCezd5LisxBGYkwTsSp5/5fzqPaXCZlXxCRcvHxGJBzLAgUHh1zE96M+JuMo1IAST4mUbDbwk1l9teI5EQrqGa8Z1LeG4xiZ0EHaPatWvkZP8ATgyzjDBA0IMxtvv8qbA8RYCZAmNAdDqCDBO+lZNnEG6snTXQbQJ/FtyPtRHuxECYIHQztHrzqtpy5s6dseLtggkhjoZZiOg0+6PSszjfaOXYWlXQkF2XMzQejyFHy9qq4XEyDOgGk6iPI+dYWIzZgiKczNCjckkgAAdSTFEYG0Zusnb9m+Id8rJAD6SVlQY2lRoOZ000iu04daIAzBjoNBqsNoZ89NPWuD7GcKvJ3hurkNxGyeKG/psykwNR4tjXePw9s1q53nhA+GWEnNI02MD0351lqKpG8XcQeMsouLICwptgwpy7kfhO9HF5hMO+n+N/3qtxdLlvFAuILWQwkrOXMNYB0EyNelM+KQA/QUpWgVNFq3fvKw8CnMfiOZ9SAczSwy6gaCay8Txx1N1riqqW9WcqY8UAQO8BBPIR050TEXmbuchYHvk1BgEBTmETDacjzisLtjgj9nxF2SDcGHBQgzNpgCxO2szFXElmtwzj/fANbUMHYW9FYQxHMG9pyPrBida17WLYsRplBgQoGYRvBLESZ3JnfnXH9hsJnsAlgvd4kvrzAsxHlqQZ8q6vFXst4L91rSuIEGQSpkctMtKdrCHFJ9k8fxHwZD4sokzrox0B5ECRpBFGs5xscu2oW2DzO4X19653j1t2zkLp3T7mDCqZPuK4tOJXtjeuyYkBzBPvSV0ZTntZ6Xi8awPdsx0ZXnQHXJE8vp086u28CqnMAunPJbmTEmckz4V9hXA8KxrOrZvFoyyeZCyJPkAPrWRw3tBiEIy3HAWIUklYmSCDIAmnTFyJZPR+LYoM1u23iBZQNB0nM3nMRoKpccx9zD90tsqEJYHkRLd4dvxGa57HcUa7adohsvUyNBMa+X5VhcPW411AxIRp8Ua7EiCeRMCfOhJsUp+j0GzfNnDvft5cwBJBAknNsSI10rOfiNwIcU4DXQF+IHKuZiQPCAQBtHWuV4mLqX7qqxy7ESdV0iYrQ4/iGXDKB8LZc0DSLckAH1j28qKDe/wCftNibhctcOU6lQYAJhYgaxpMbaeZnuOx/EO/tL3rAuGIBkAkoVK6DYxl9da8243ww4W+9gurkBSHQGCGUMRv5/Suo7MuEsWjcVPBdt3EMgaM2Usxk5YyltQPgFW9PwghJ3k7TGcUtWVuXCRmXwlfvEzKiNd53865zFcdTEkIiHvHa1qcuozLpOh3iDrWPxHh3fX79y14UUXBcYS39RXJAYA/ExO+sRrVTs3bCYlFM5wwJWDmVgUYKxePYbRSUXdlSbujteMcPa+hW4gUlkbMrqDKEkLOUzrNX0wFxlVmVYDsyxc0/qS3O3trTXy7nVdxscuvqKv4a+y2gCjELAnw8gBMZqoowbXBTZuG5bBLXLqky8gFjl/uwY186r43gL28S2IAHeE5iO88OoCaDu/KfeumuA6HKfiBGqiSGBjeh4tmZtUI5CWAiNZGh601gHlHh3aqz3WKv2+ecsecd5D76T8Vb3YC8YtjSBc13kSQND5/pS/+QOEXWxTlLeYOEuEyujBchUEwYhQY8/KtPsFwcBVDZ1eWZtoBtsvh255vpVSXxJWGbmK+FDO5fn/in5771QxXEUttlZbpMA5lQFYK5pmeQBn09K2+N8MAyQQCSyqSds5Uk66/dHPmazeJJhli3fcF2BU5XIy5lykmBpp1rm2q8m0p0sBsBhS4McmYfLM0UqyD2jt2LjrOcHYr0zPrr609DhknlJXOKXShE4dW5Fc4jXyGu596yOJ4Vr1so1yzPjykBxBfcnQzsPSK0VxDnYD2WpLduentRyGO6znsNwVkQKLtrTfVvFJP+DTenucEYkw9sbRDPpHXw9a6LPc/F9QKYi4f+o3v/tRysn7GHY4CQkFkBIgkZo+oqeE7LqtxbjXCxRg4UL4fC2YKeeXSNIrXKXf70+5H5VDJd/vB/qanzse7+C5wW0bFxWksqhxlOZgc7s+5naQJMnT51vXONO1xCFy2gCGTKDmaGylW+7GmkVyZ7wbsT6En9aj3z9W/00nq27ZXJ4o6LChlvNdeWJzABp2JDTr7RWgeKGIFtfcR7Vx32ojn9DSGMNJ6rE5r0dQvELmdWYLlRsyooRRmjKGmc0x06mq/ELy3kZLlkOrbg3CBo2bkw561hDHHz96IvED/AIvc0uQOQ6Dhl9bS5EsIils2jbtEA/FRL3FLhcMLayFyAyD4Z95rnRj/ACb2FEGPPn7U+RD5E0bx4te/Ag36c/QVzL9nkH3Svozf+J6VaGN9PrTrjT5Ub17Byi+wODwi2vhBO58QuHcRr4YquOFWh9yP/wCs1qLjD/CamMX/ACaNy9i+Pso4W3bt5gsDMCGlXaVO4IZqPexqm6LwaHT+zYIfAJMAAEDSTyq0Mf6+9SXiX+b6frTU0umHx9mXiLtpzLwxMam2s6CBJJ6VG41pkCGCi6qpVMoJO4BBA1J962F4iOZb2FIY9fxH2pY9hS9nOCzathiqlpjTwQSBAjwmKq3rrudLbRKyACfhkgnKOpPsK7AY5fx+4P6LSGLX+8/MfKqvy2bac4w7Sf1MDscWUXTdBW2HuEqRqzKAzZmOk76EH4RWu9kZs4V8wbMDFw6hQokxB0UcuU1H7Na8XjBFyc4JnNmXLJnXYfyavC70dPcdPWtXNPonzkh9ucETM6fcePyoV3tUE0DHQzAXn5TVnvT1X3qDw26o3rrUWUjJudsmHwBon7xjzPKI39qd+2Ln7pPTlpptAq/cwqHe1bPyH7UE4S1/cj5T+lBbn6iv7/0yMV2jZtTaJIEaluv5eVVL/GWPwAp/lZiD7/KugbB2f7o+7fvQ/sdj8B/1N+9JpsFqNftX4OdHFbp5sf8AVRbXE3J1BHnr+tbZwVjo3+o1A8Psfif6f+NLYyZzlP8AavsqM/7cfxGlV7/htrk7+y/+NNS42c3HMxPnU1uMPvfU1XAqSqazJstriG6g0QYoc6pZTUgOtIC8MUvOaMlxTsRWXFICkBrxT7cqzkJGx/OiC63X6Uhlwt61D5UJb/Ue37UUXF6n5ikIWX/CPamKDpUwwNL5UrED7vzIpdy34qLJqQSnYysbL8iPpUDYuefuKuFKcDpQBR7l/OkUP8NX8xpZuuvtQIoBW6n3NPDfiNXWA/kVDKOlMKK4LfiP0qYY/wAiiaVFgDRY6HUnoKnnI+6KrMh/F9BQmVvxfU0WBf7/AMqf7SOdZZV/WoEN0oFZq/bFqJxy/wAFZXi6UjNMdmk2LH8FQ+1jr+dUKkLfrTCy39s/xfnSOIP4vrVcWhzP1p4QcxRY7Yc3z+I+9JbrHnQg68pPoCf0qwlhzPhj1j8qpWUrHDPSqf2S5yKn/V+1Kr2yKyZAapTVd7Lp8QPrGk9KVu50qHGjMsmlp8/lQi871BrlILRZjyqU1TDmnDmfXYfsOdCi3hC3It5/5NOtyqgbWOfTn7VOPP8AOhwawwTLXeinN0fw1VBNPPrS2jLQvelTF/zqkSOpqXeUbR0WvtRHP8qkMcegPvVPU1IWzzpUIu/bhzHtTHHDzHyqr9n/AJNTXD/zWigphvtU8xTm6aD9mnn70jaA/wDdKgphe986bv6HpyJpBwPWnQqC97SDnpQhcnYE+QBPnUkDn4U/KPz09aNrCmFVZ6VJrQ60kwrlZJUHkJMxPp+tSPDtdXMAwSBA203NUtORagwUD0qDZetaVrhaiZBOv3iQfZekVMYNQB4U/wBIJnkSd/OKpaT8j42Y5YctY6Cp9y/JGnoRH0Nat21ykR5GP0OnlUxhQBtJHnP+3v05VS0kPjRjLh3O5VfWf2o6cOzbsx/yr+R/m1a6qNwoHL9PekbmwnTlvBLbyOv89GoIrZEoYfhCg6oToPibWeoAj6zVyxg0XWE+Q1+Z8ulMb2m4jz89Pz/gqBugwBEctf5p+1WkiqXgOyggATHIydhtEf7UFoBzAmecsTHLUNNRZtdBppP+3l/POmVj6+389qYBFvAz+n6xGtKoIhHUeQ/90qqgsjefMDIkRHSCTuI5zWZiuFgKGUxOgkzyMz7edNSoaTJasyypBjSiAUqVc8lkxaphp6VC+swOcNG0TprqD1pUqrSe2VoGsEbdgBumkDbafJRrqNddqtWgOYp6VPVm5O2OCpBEsidOdGbDacqVKsbNF0QuWhAoRtAfOlSqbJkSR42qLXutKlQiG2AOM1iKJhnZ9BHzMcvIUqVaqKZUVZYHDbhaMyjUj7x2/wDVEThWks5Ok6ADy/M01KtFCJptQT/hSiBvPMk6+0VYscO0MKgjUaZvz/enpU+ikkWbNvbaRqNI6+elLuhG3X6a9KVKmAZbUgnTTQ6dBy+tJbe8+scvfrpSpUhkUgyQIge/WnVeZJ2I+ca+uu1KlQAKPD1GgEz8qi79Z021Omv+wpUqBkEfTQDSd99SPYeVQFud/T5co6c95pUqBBO7B9Rsf560mtdY/nrSpU0J4EIGwqOY0qVaEitmZ8qVKlV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data:image/jpeg;base64,/9j/4AAQSkZJRgABAQAAAQABAAD/2wCEAAkGBxQTEhUUExQVFhQVFxUXFRcYGBcYGBUUFBYXFxcVFxgYHCggGBolHBcXITEhJSkrLi4uGB8zODMtNygtLiwBCgoKDg0OGhAQGywkHyQsLCwsLCwsLCwsLCwsLCwsLCwsLCwsLCwsLCwsLCwsLCwsLCwsLCwsLCwsLCwsLCwsLP/AABEIALYBFQMBIgACEQEDEQH/xAAbAAABBQEBAAAAAAAAAAAAAAADAAECBAUGB//EAEEQAAIBAgQDBgMHAQYGAgMAAAECEQADBBIhMQVBUQYTImFxkTKBoRRCUrHB0fAjM1NicpLhFSRDotLxB6Rjc5P/xAAZAQADAQEBAAAAAAAAAAAAAAAAAQIDBAX/xAAnEQACAgEEAgEDBQAAAAAAAAAAAQIRIQMSEzFBUSJxgZEyQmGh0f/aAAwDAQACEQMRAD8AuqaKDQBT567aMrDhqkDQVNTDUAWFNEBqupogakMKDUgKEKIlAEqkKQqarQIeKcUopUhklWjC2KCppy9ABDbEUI2RUS1SVqAAvaioMnWrhNQK07EVBboF4corRZaqutNMTRnsANhvSt2uZA9Ku90KTW6reLaVmHSpIDUzToKVjodbU1M2ooqU7tU2MAq08U7NQXuUASJoLtUHu0B7lAWSd6Az1B7lCZ6pIVk2ehF6iWqM1QrHLUqjSpgM+OYnQVbwoJEnnVHCqDuda07IA2q50sIzhbyW7SUWKihoq1gbEIqQqeSmyUgJA0VWoIqYakBYWiAVXFypd5SANmps1CBp4oALmFQLU6pRVQUDAiaIoooNKiwIgUmIqRoLimIg9wUBrgqdyeVU76seQ9atRJbDNeHWod+KycXbcHlH83p8GGJg7VrxKrsz5HdGrnBp1pW7Y50bMBWLNUQM0J7lEu3aqXGoSCxPdoLXKkEmpG1TqhFV3oZNWzaoTW6dgVGqBFWWWgsKYgUUstFApstMREClUgtKgZPDYaOVXbaAVb+zgc6C60pTsFGiSMKKGquKkDWZQfPUXc/lQ89Et2nYSgkKfFttGo1586TGKafNUgs0u6oAQqazTC0akKAD20owQVWR6MtykAQCpAVAPTh6ACCnoeakWoAkTTETyqBuChm+aYBTb61BrflUe/NM1wnnTEU8UsnTlQsPb8oq8ymhGxV7sUTtyQZgKqXcTzqxcw3maC9kU40J2UcTiifhqC3m51ZLDyFCvMCN63VdUYv6hku61aBmsUt0mrWGvsNIJqZaXkcdQ0ls1B7dGtXNKZwKwZuilcs6A9SR7R+9DWxPKtF7Yy+hP1A/aq5YgaaUrCgD4aKVvDT0pEGlkPOnYBPso60qrknrSoA2AacgGpMw86qXL3Ssyyd5FUEkgDqdvrUMKqsgYGQRuKEt12IURrMzpGm+1KzbuLoQQs7qdhMSBlrGeptnkuMbiGuoFEkEDzjrB2PKuPx/F79u7d7vEX0CXAFCswTUgMMuzdZIPw9K67j13LZuEMwIQbs5+hJHvXmjYy5ml7Vsh2XQd6NZUAyLkbkf6azjqOXZTgkeidnr7PYUuxZs1wEkAfDcdQIAGwAFaaOK5Xsfx1rk22tqsmbfij/pq7KQRvLbydWPSunuYUxJS2JzE6nmebR9IirlrKKRK07YVrwmP35edRLisvBCUtsw8Wo11I0fnHp0/fQgVrCW5WRJUT0qYAoBYAgTqdvOKfvKoQcmKiblCz0MPM+Rj6A/rQBZzU81XmlmoAMTUZqIepqaoVjZopu8qZaob00hNhBdody+aNbtzUwkUYFkoXFc8qdOD3H10HqSa2MHbB1rXwaCh6zj0PjT7OctdmhuzE/Sj/8ABra7KPz/ADrprlsVQxLAVm9aT8lLTivBz13DqvIe1VGcSQOWp+daGKbMdKo4S0rnvAMwAAd80ZQNWXLkOaJ5HnSnq7UmxxhfREGpgUVcp1UyNpgjUbggiRTCT8IP805+dVyRasW13QnCqjMdgQfo37VNcKxHwjeOenny0qnxBSbF0agkehHgf2rJwwBGY6/1VEkyTp8JJid9h8+RrDW1HGtrNdOCfZq38ymGEGqxqDnu7DGPhVjp0BJ8uVWbeKt6/wBJ92GpUHQeUjQba03r7YpvyJadt0AFqno1KuhMzLINMbc0u7P8NINUDFbTLJ6K35VVt8RJv3LcaACDDTOdcw2jL/UBGvWtC0oMg7EEdN9Ky7FgnEXTJHIHxEaG2euU/Dy1+tcmt+o30+h+1OKYLcTKMvdK5advGq5YjU6zvWThcBYyNmZZZVKHMB3Z7pFAOaPvDN6zWv2qQ9zcmDEDYidvOqvAstm3nd2BYW8s85knKIk7r9PniusFeSGE4fZz2mQiVnMf6ZjMkSACZ1Uaa7Vv4y+qKgJMspVIUmSFLchpoCflWYLP2i6jK+a2MuYAKQSDcLKZEg6KK0u5ItJKSUTSSubVChMbAwSNDzNJv2NGG98iyjqBIuFRvyVpP/bH60JOMPzCn0kfqasYfL9nTOP6btcnKpZgzd4NVA0I8jUEfCQma7bGUQ4ZSmcbAiWlTp+daR1GuiXBMIvEJXOViNBB189wKiOKKeo9v3o6WlNi4lp7bFiIZWlFGcEByNjAjzihN2flhDtlKklsysFaRAA0LLE+e1XHXaIemidvFg+INoJEbSTHX+a0+Hx0tByw3MEGSNNvahNw4rh3Qg94XGUbmC4WQAYbwifKTVM8IuBioYaDN94Bl1nfmNNPOjmbdhswboJk9NI/WnrHv2WFmxkmWJEDqdY9eXKCKqi7fUkeOViZkxOomdq1jrryQ9NnRq2sdI+vSiCsa7jLi2rbyDmLAyOhnYQdoPzoScdI3UH0MfvVx1o+SXBnR2wDVlEFYNzigt5ZUjOA+n+L2mi2uKI3izMAm+h+9oJAmnyxa7DYzcFodaRUCssY1GBCXFzRpPX0O9WTcESpBgHnVbl7FRfW4E/WhXuLQdKoFCdSaCbIzRroAfeefy/KlgZoNx1zVc4pm1moIi8tY0+dBxt/IAVEnNH/AGknYjWBSbSVjVsM+JC7n9/kNz6CsS9xJlA7onwuzFTpmQM1tg2n4mgb/CK1HtllJzQ+pUQT8S8uvpReG8LtwWloC20URcBGXcknf4veeY05NTVUjaEGitZxoA1BX4pkHRgdQYnnz286mouITN0qsz4IMEsDkBgamRvyNX8dg51H3GYf2bNqQDKxroWbpufMmobeUsBE5SqzIAc/Dm0iCZ0EbwKzeo2qK2pMocYxLW8MzZyWaFbMR4QSQDIG4kc6z8C39In/APQ3X7vOREe3qapcVtk2bneMM4XNpMEkyIBM7QPkat8IA7rX+7tE6/5Rp5ihttUyklZunCG7bua6E3E0BMalRtygisvCHkd+8PP8Sfz/AHpY3MCwVmAkjQkHUTrHOT9aWEQ5mhdO8tnpyI8v50pOTaoajWTQg01RS6YHoPypq9OPSON9lW5xdwVBtrDGB4tD9TAmkeLHMAbepE/EdgCZ28qzsPxvCMVTusWSW0lifEY//LVvEKlnvbt8XGtq6rbygF1XKGJcvEasPPeuHll7OjjRZTi4LFThjcI1ykzziQMm9FwXE0ZlyYZVGYKXGUZD9JmQI89KFwi3avsWRsQuXMMxS0NVgMuYA6jz8+lVcNj0W6luzedi1xFdWshZAZcxlUABGhnzHzzlO+ylCi92vxC5LqhoeASOYEbxVDurffIt242UW16BoEqAci6DOD57dJq/2mw65WufefIh6ZVzMB7san2m7Ld6UZCltURVBkoQZuMYIHMsPapi7QNGVg37u4e5YRlnxBm0BEEjwtz0J5Ezsa6vEXItmSASmnsdqq9l+yq2UcXSHZ2UzJOiAwJ9S2lWOLYVWVWP/TViB1lSB7b/ACFKXY10V+Gs9vuw4C2zbuOsxv4CSfLx1mHtnadxFh3QTD8x4WMqvQqGroroGawDsMPd/KxpXl9ixlWJ07ph/wDVcfrVJWJuj0rELbuW1K2s1u+VD5VHwyNXAG0SPKsQ4jhfeZAMsErmTMqT0JWAa6B0C4RwAf7O4fOe739a80wIgATugHL71u2Pn8R96UVYN0ehXeHWkXIrOFvMmU53bYqfCWJg70C1g1Nwpbxzz+Amy7T/AKZ/Wr2Ptd3hHy/ctXCv+EhDqOkVwXCeHgvbAAGY29dcwJFskgjXePc0LKB9nb3OH3NEF1C5JYs6ZgU5DIGEGY18jUfsGJEn/l2JBDN40JHQkBtNOvOhdr0IsFgSLmazbzgwcr3FDAeoMfOsvsRbYOQjHKERmBJKsWMTB2OhOnU0eLGXhh7kKHthilzwolyFUZQdGYLm6QetBuYec4bDXlzakgW2yyN1ykxov0roxb/qFtZByxIgyAdfauMwfHMU2J+Ma3CgtZRlgG3oTvMOfF5Ci2FGhxG1bbKboKjIQn9K4ckMfE0AC3v8J0PyqGH7gi4iMhDKGJnKEVSslidVGp1HI86udpcZdsrnt5WzlVyuNFAEk6HxakaetFwGLa9bGdVV1FwQCchVGAYrIkbER6UJiozsNw22GDq4cK06EMckbmANQdIH+1Rt8IOYOD4ZVtwdCdYIJ2EH0PUEVPg/Ebd9yHwttIMq0I5zIFIzGJDbQR08qDiHsnEG29q6lwsM7KzKnjYGZVgTo6nNGk+tPcw2j38PdDE2y+UuQupAPMeRB2zbTRVe8LYbUtnZCIDHwgkjzjKdqNd4e73Ha3cuIM0ROggAGAZEGDy50+LLWU1xJLZgAbmRsqAfDlRRO489Ka1GLYgZ4gbeXOsh1DSJ0JJ35cqzO0+KvBLT2MgDXQZYZjMZVIB0jQyD5VovjlAWb1hiMuYhTyaQFCt4Qu/qPPTO4jxNT3KyrHvQCU70BFJABAZRIMyST4Y6TWi1G1RO1LJj3f8AiDjxX7wB1PdpkHukVrYDs5cyKzYvECRJm84A84mPrzrkO013E2r4bOyksQq7AEE5I6ysGfM9K3e2GLdsJYW3cCsWUOB4cxY5VAbSF0ckjTToKimVg2x2ZzCDibhHlcLEbaEzv8qy07O4m2yizi7w5AZ2K8tImB7Vkf8Ax3dvK7FnItBu7a2ZJzkSCo5EaDSZzRG1WeHX7w4ldLt/TkkhjA7tp7oZWIIaQNInfrSp+wLeNwt11uhnXwWwW0lmjcDKIGUeWsH52uBS1mYn+kvuHHL5UDHd+iXQXDM6HM3iBKAspWc+uq85001ovZdibKb/ANlcAA6i4wgHz02pPopdmnjWzbA/Dr8wp5eRA+VCs3ILEwuts6kKGgmdzrvVfjNgkoATJTMfhCLltgtnZmAUALPPY9KpcTwHdt4CXWWXMCGBZTBWABBBBBFLb5G5Vg1MTxLLlAhtBMMg5DXxMKaq/CeHWWTPfJl5KiG0CsyHXrKkR5CmroWpMxaiUeEdm8QmKtMUGQXXdyGXRTbRVMT1B0E10/aPBtesXbarJa8oMckhAxOnSetY+D7Uh3CKcZJJHw2DtBMyOUj3FWcdxQ4aTcvYhg9xguRLGmUazKCT5+Vc7lnJslg1exuCe1aZbi5WN268eT3GZdvIiuctcNu28RcvMjKpe8QZA/tHwwUiDI+B+XI+U6WB46LqsyXsUoUE+JMOM0RoPAZOooJ4t3y5RcvMJUnOloCJkSVUEHT6edS32GAPG8ahtuods1sBiDnIWFOxIy+1TxPE79+zbysYuOUUXMhBKDUtCKQBr122oXHsKq4a4yg5rgOYkzPgIGlWMFdCJbtBfGl27cz5YjvGdlAzEEGHGscqSfxQ2ssJw7jOItlbJJnTKqKhALESCWafiO88prY73MuVrzSZUCF1G0/DE+XnXP4W+vepcKQtsKNF3GvSQNx02rewdkNluNobYbLsB/U+ItpPIVLeUVXZJ7Hd4htWM2HOsCPGRpAGkAVwN10yjQnwTo0b2AeankR/NK7/AIneVr7ENOXDMNDmg5iYJBrz1sO8CVb4F+6f7i2I29RW0DGR6dxAM2HYK2WfCZEyrLBHlvvXnOGCFUMsJVOh2t2D5dR716TZYd007j9v9q8x4aWhAykGAIg6QuHWNfJTSgOR6fxZGfDOiR4ldTP4WUgkeetcXwS4puWoJ+K3uo/Db8z1H1rurdxe6bUc/rppXnXZjXumOhPdkg8tF/nypQ6HI7PtXbZrKgDw57TM34ctxSJis7sWAGaCD/St6eL8TGdR51rdpbuXBs3QA9Ji4prF7Cr4iTBJtp9LlwD8qIv4g+zo7jkGIJlxr+GFETXI8Ks/80mqR3jGM6SdcONpnl06V119gEYg694Br1OX9DXGcOH/ADS/53/PDClFjNvtk/gVRvIbpIlBp+3pVjhXhsKWAGmJM+t1unyqPbEgYdfNrQ/7lk1Ps6R3dseeJ06/8wQT/OtCeAZi9irRz3MykSDBYEckB5ULFGeJKBsSPPXKs/lFWOyBHf3tAP6jjY6jNb1ouMXJxFACQCqsRtJL5Z/7aLAD2guMzG0gOXMC7axE5V25TJ+XlWcnBj3gU/ASdRv8JbLHImI+Yrp8clsLddrrgW2h8tvNlMBhAyEvAYGRP0NBR8pQPdusLtzKhVFGjAFc8LI31J6fKmpJCpmPheAyWzRE5UgjU6gtr06ee9ULvCLi907g5e9tzoRAF1Br6ztXX4VLdy5ct/8AMA2okszBWmfhYNrt5b1gcXvqbmQJiLZtOhJdyyXR3igR4zP4hPTqKpSsTiZ/brgKA2sgCIbyW4XQAOwAOU6T8W1B7UcGQYXBBh4km2SNyudQ0x7zWl20vqxZTZgpew57wwRcDTIjkBoD1q12hwzmzhxh4UrcvKBBjJnIjTbaqTJow+xGHVLroA0faCF1kQjDKCDvpOvlV/DYO0eKnwgjIwYELHeZ31030C6nWh9liTfcMSSl0KGO5CafX8zUcHiG/wCL3Qx0VyF8lyzHuaS7ZT6BcTxavbZszsQGBZQAg1MiUE6knRjzovZTWzb8XiAuCOR1nU8v/dec3rr2r91kZlIuXRoSNM5kHqPKu67D4oslsaDW4NAuvh6kdfOnJUCdnUnFLbQhwxkAAooLCQytv5aT61WbidrMpGGvHJOXSyB4gAxPjkkwPap4pDlQgmAvi0WC0t01rJ4hw5iwdC3/AE2I7wR/aJm8JP4VfT/F6VipO6Ro4+WalrjRAlLBytLauv3yWJjlJJJ8zTUHCRlEwYAGsctP0pVD1HZSgiPCezd5LisxBGYkwTsSp5/5fzqPaXCZlXxCRcvHxGJBzLAgUHh1zE96M+JuMo1IAST4mUbDbwk1l9teI5EQrqGa8Z1LeG4xiZ0EHaPatWvkZP8ATgyzjDBA0IMxtvv8qbA8RYCZAmNAdDqCDBO+lZNnEG6snTXQbQJ/FtyPtRHuxECYIHQztHrzqtpy5s6dseLtggkhjoZZiOg0+6PSszjfaOXYWlXQkF2XMzQejyFHy9qq4XEyDOgGk6iPI+dYWIzZgiKczNCjckkgAAdSTFEYG0Zusnb9m+Id8rJAD6SVlQY2lRoOZ000iu04daIAzBjoNBqsNoZ89NPWuD7GcKvJ3hurkNxGyeKG/psykwNR4tjXePw9s1q53nhA+GWEnNI02MD0351lqKpG8XcQeMsouLICwptgwpy7kfhO9HF5hMO+n+N/3qtxdLlvFAuILWQwkrOXMNYB0EyNelM+KQA/QUpWgVNFq3fvKw8CnMfiOZ9SAczSwy6gaCay8Txx1N1riqqW9WcqY8UAQO8BBPIR050TEXmbuchYHvk1BgEBTmETDacjzisLtjgj9nxF2SDcGHBQgzNpgCxO2szFXElmtwzj/fANbUMHYW9FYQxHMG9pyPrBida17WLYsRplBgQoGYRvBLESZ3JnfnXH9hsJnsAlgvd4kvrzAsxHlqQZ8q6vFXst4L91rSuIEGQSpkctMtKdrCHFJ9k8fxHwZD4sokzrox0B5ECRpBFGs5xscu2oW2DzO4X19653j1t2zkLp3T7mDCqZPuK4tOJXtjeuyYkBzBPvSV0ZTntZ6Xi8awPdsx0ZXnQHXJE8vp086u28CqnMAunPJbmTEmckz4V9hXA8KxrOrZvFoyyeZCyJPkAPrWRw3tBiEIy3HAWIUklYmSCDIAmnTFyJZPR+LYoM1u23iBZQNB0nM3nMRoKpccx9zD90tsqEJYHkRLd4dvxGa57HcUa7adohsvUyNBMa+X5VhcPW411AxIRp8Ua7EiCeRMCfOhJsUp+j0GzfNnDvft5cwBJBAknNsSI10rOfiNwIcU4DXQF+IHKuZiQPCAQBtHWuV4mLqX7qqxy7ESdV0iYrQ4/iGXDKB8LZc0DSLckAH1j28qKDe/wCftNibhctcOU6lQYAJhYgaxpMbaeZnuOx/EO/tL3rAuGIBkAkoVK6DYxl9da8243ww4W+9gurkBSHQGCGUMRv5/Suo7MuEsWjcVPBdt3EMgaM2Usxk5YyltQPgFW9PwghJ3k7TGcUtWVuXCRmXwlfvEzKiNd53865zFcdTEkIiHvHa1qcuozLpOh3iDrWPxHh3fX79y14UUXBcYS39RXJAYA/ExO+sRrVTs3bCYlFM5wwJWDmVgUYKxePYbRSUXdlSbujteMcPa+hW4gUlkbMrqDKEkLOUzrNX0wFxlVmVYDsyxc0/qS3O3trTXy7nVdxscuvqKv4a+y2gCjELAnw8gBMZqoowbXBTZuG5bBLXLqky8gFjl/uwY186r43gL28S2IAHeE5iO88OoCaDu/KfeumuA6HKfiBGqiSGBjeh4tmZtUI5CWAiNZGh601gHlHh3aqz3WKv2+ecsecd5D76T8Vb3YC8YtjSBc13kSQND5/pS/+QOEXWxTlLeYOEuEyujBchUEwYhQY8/KtPsFwcBVDZ1eWZtoBtsvh255vpVSXxJWGbmK+FDO5fn/in5771QxXEUttlZbpMA5lQFYK5pmeQBn09K2+N8MAyQQCSyqSds5Uk66/dHPmazeJJhli3fcF2BU5XIy5lykmBpp1rm2q8m0p0sBsBhS4McmYfLM0UqyD2jt2LjrOcHYr0zPrr609DhknlJXOKXShE4dW5Fc4jXyGu596yOJ4Vr1so1yzPjykBxBfcnQzsPSK0VxDnYD2WpLduentRyGO6znsNwVkQKLtrTfVvFJP+DTenucEYkw9sbRDPpHXw9a6LPc/F9QKYi4f+o3v/tRysn7GHY4CQkFkBIgkZo+oqeE7LqtxbjXCxRg4UL4fC2YKeeXSNIrXKXf70+5H5VDJd/vB/qanzse7+C5wW0bFxWksqhxlOZgc7s+5naQJMnT51vXONO1xCFy2gCGTKDmaGylW+7GmkVyZ7wbsT6En9aj3z9W/00nq27ZXJ4o6LChlvNdeWJzABp2JDTr7RWgeKGIFtfcR7Vx32ojn9DSGMNJ6rE5r0dQvELmdWYLlRsyooRRmjKGmc0x06mq/ELy3kZLlkOrbg3CBo2bkw561hDHHz96IvED/AIvc0uQOQ6Dhl9bS5EsIils2jbtEA/FRL3FLhcMLayFyAyD4Z95rnRj/ACb2FEGPPn7U+RD5E0bx4te/Ag36c/QVzL9nkH3Svozf+J6VaGN9PrTrjT5Ub17Byi+wODwi2vhBO58QuHcRr4YquOFWh9yP/wCs1qLjD/CamMX/ACaNy9i+Pso4W3bt5gsDMCGlXaVO4IZqPexqm6LwaHT+zYIfAJMAAEDSTyq0Mf6+9SXiX+b6frTU0umHx9mXiLtpzLwxMam2s6CBJJ6VG41pkCGCi6qpVMoJO4BBA1J962F4iOZb2FIY9fxH2pY9hS9nOCzathiqlpjTwQSBAjwmKq3rrudLbRKyACfhkgnKOpPsK7AY5fx+4P6LSGLX+8/MfKqvy2bac4w7Sf1MDscWUXTdBW2HuEqRqzKAzZmOk76EH4RWu9kZs4V8wbMDFw6hQokxB0UcuU1H7Na8XjBFyc4JnNmXLJnXYfyavC70dPcdPWtXNPonzkh9ucETM6fcePyoV3tUE0DHQzAXn5TVnvT1X3qDw26o3rrUWUjJudsmHwBon7xjzPKI39qd+2Ln7pPTlpptAq/cwqHe1bPyH7UE4S1/cj5T+lBbn6iv7/0yMV2jZtTaJIEaluv5eVVL/GWPwAp/lZiD7/KugbB2f7o+7fvQ/sdj8B/1N+9JpsFqNftX4OdHFbp5sf8AVRbXE3J1BHnr+tbZwVjo3+o1A8Psfif6f+NLYyZzlP8AavsqM/7cfxGlV7/htrk7+y/+NNS42c3HMxPnU1uMPvfU1XAqSqazJstriG6g0QYoc6pZTUgOtIC8MUvOaMlxTsRWXFICkBrxT7cqzkJGx/OiC63X6Uhlwt61D5UJb/Ue37UUXF6n5ikIWX/CPamKDpUwwNL5UrED7vzIpdy34qLJqQSnYysbL8iPpUDYuefuKuFKcDpQBR7l/OkUP8NX8xpZuuvtQIoBW6n3NPDfiNXWA/kVDKOlMKK4LfiP0qYY/wAiiaVFgDRY6HUnoKnnI+6KrMh/F9BQmVvxfU0WBf7/AMqf7SOdZZV/WoEN0oFZq/bFqJxy/wAFZXi6UjNMdmk2LH8FQ+1jr+dUKkLfrTCy39s/xfnSOIP4vrVcWhzP1p4QcxRY7Yc3z+I+9JbrHnQg68pPoCf0qwlhzPhj1j8qpWUrHDPSqf2S5yKn/V+1Kr2yKyZAapTVd7Lp8QPrGk9KVu50qHGjMsmlp8/lQi871BrlILRZjyqU1TDmnDmfXYfsOdCi3hC3It5/5NOtyqgbWOfTn7VOPP8AOhwawwTLXeinN0fw1VBNPPrS2jLQvelTF/zqkSOpqXeUbR0WvtRHP8qkMcegPvVPU1IWzzpUIu/bhzHtTHHDzHyqr9n/AJNTXD/zWigphvtU8xTm6aD9mnn70jaA/wDdKgphe986bv6HpyJpBwPWnQqC97SDnpQhcnYE+QBPnUkDn4U/KPz09aNrCmFVZ6VJrQ60kwrlZJUHkJMxPp+tSPDtdXMAwSBA203NUtORagwUD0qDZetaVrhaiZBOv3iQfZekVMYNQB4U/wBIJnkSd/OKpaT8j42Y5YctY6Cp9y/JGnoRH0Nat21ykR5GP0OnlUxhQBtJHnP+3v05VS0kPjRjLh3O5VfWf2o6cOzbsx/yr+R/m1a6qNwoHL9PekbmwnTlvBLbyOv89GoIrZEoYfhCg6oToPibWeoAj6zVyxg0XWE+Q1+Z8ulMb2m4jz89Pz/gqBugwBEctf5p+1WkiqXgOyggATHIydhtEf7UFoBzAmecsTHLUNNRZtdBppP+3l/POmVj6+389qYBFvAz+n6xGtKoIhHUeQ/90qqgsjefMDIkRHSCTuI5zWZiuFgKGUxOgkzyMz7edNSoaTJasyypBjSiAUqVc8lkxaphp6VC+swOcNG0TprqD1pUqrSe2VoGsEbdgBumkDbafJRrqNddqtWgOYp6VPVm5O2OCpBEsidOdGbDacqVKsbNF0QuWhAoRtAfOlSqbJkSR42qLXutKlQiG2AOM1iKJhnZ9BHzMcvIUqVaqKZUVZYHDbhaMyjUj7x2/wDVEThWks5Ok6ADy/M01KtFCJptQT/hSiBvPMk6+0VYscO0MKgjUaZvz/enpU+ikkWbNvbaRqNI6+elLuhG3X6a9KVKmAZbUgnTTQ6dBy+tJbe8+scvfrpSpUhkUgyQIge/WnVeZJ2I+ca+uu1KlQAKPD1GgEz8qi79Z021Omv+wpUqBkEfTQDSd99SPYeVQFud/T5co6c95pUqBBO7B9Rsf560mtdY/nrSpU0J4EIGwqOY0qVaEitmZ8qVKlVo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8" name="Picture 6" descr="http://www.paultownend.com/photos/uk/cambridge2005/cambridge4.jpg"/>
          <p:cNvPicPr>
            <a:picLocks noChangeAspect="1" noChangeArrowheads="1"/>
          </p:cNvPicPr>
          <p:nvPr/>
        </p:nvPicPr>
        <p:blipFill>
          <a:blip r:embed="rId3" cstate="print"/>
          <a:srcRect/>
          <a:stretch>
            <a:fillRect/>
          </a:stretch>
        </p:blipFill>
        <p:spPr bwMode="auto">
          <a:xfrm>
            <a:off x="3048000" y="304800"/>
            <a:ext cx="5067801" cy="3320284"/>
          </a:xfrm>
          <a:prstGeom prst="rect">
            <a:avLst/>
          </a:prstGeom>
          <a:noFill/>
        </p:spPr>
      </p:pic>
      <p:sp>
        <p:nvSpPr>
          <p:cNvPr id="6" name="Rectangle 5"/>
          <p:cNvSpPr/>
          <p:nvPr/>
        </p:nvSpPr>
        <p:spPr>
          <a:xfrm>
            <a:off x="3200400" y="3810000"/>
            <a:ext cx="5105400" cy="2985433"/>
          </a:xfrm>
          <a:prstGeom prst="rect">
            <a:avLst/>
          </a:prstGeom>
        </p:spPr>
        <p:txBody>
          <a:bodyPr wrap="square">
            <a:spAutoFit/>
          </a:bodyPr>
          <a:lstStyle/>
          <a:p>
            <a:r>
              <a:rPr lang="en-US" sz="1600" b="1" dirty="0" smtClean="0"/>
              <a:t>In 1905 Vanessa began the "Friday Club" and </a:t>
            </a:r>
            <a:r>
              <a:rPr lang="en-US" sz="1600" b="1" dirty="0" err="1" smtClean="0"/>
              <a:t>Thoby</a:t>
            </a:r>
            <a:r>
              <a:rPr lang="en-US" sz="1600" b="1" dirty="0" smtClean="0"/>
              <a:t> ran "Thursday Evenings" which became the basis for the </a:t>
            </a:r>
            <a:r>
              <a:rPr lang="en-US" sz="2400" b="1" dirty="0" smtClean="0"/>
              <a:t>Bloomsbury Group</a:t>
            </a:r>
            <a:r>
              <a:rPr lang="en-US" sz="1600" b="1" dirty="0" smtClean="0"/>
              <a:t>, which to some "was </a:t>
            </a:r>
            <a:r>
              <a:rPr lang="en-US" sz="2000" b="1" dirty="0" smtClean="0"/>
              <a:t>really Cambridge in London". </a:t>
            </a:r>
          </a:p>
          <a:p>
            <a:endParaRPr lang="en-US" sz="1600" b="1" dirty="0" smtClean="0"/>
          </a:p>
          <a:p>
            <a:r>
              <a:rPr lang="en-US" sz="1600" dirty="0" err="1" smtClean="0"/>
              <a:t>Thoby's</a:t>
            </a:r>
            <a:r>
              <a:rPr lang="en-US" sz="1600" dirty="0" smtClean="0"/>
              <a:t> premature death in 1906 brought them more firmly </a:t>
            </a:r>
            <a:r>
              <a:rPr lang="en-US" sz="1600" dirty="0" err="1" smtClean="0"/>
              <a:t>togetherand</a:t>
            </a:r>
            <a:r>
              <a:rPr lang="en-US" sz="1600" dirty="0" smtClean="0"/>
              <a:t> they came what is now known as the "Old Bloomsbury" group who met in earnest beginning in 1912. In the 1920s and 1930s the group shifted when the original members died and the next generation had reached adulthood.</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AutoShape 2" descr="http://3.bp.blogspot.com/_EcfQTb3MMxw/SecIejuvhiI/AAAAAAAAGA0/PSPnBqjL5cM/s400/1-sisters-virginia-woolf-and-vanessa-bell-stephen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228600" y="394692"/>
            <a:ext cx="3352800" cy="6186309"/>
          </a:xfrm>
          <a:prstGeom prst="rect">
            <a:avLst/>
          </a:prstGeom>
        </p:spPr>
        <p:txBody>
          <a:bodyPr wrap="square">
            <a:spAutoFit/>
          </a:bodyPr>
          <a:lstStyle/>
          <a:p>
            <a:r>
              <a:rPr lang="en-GB" dirty="0">
                <a:solidFill>
                  <a:schemeClr val="bg1"/>
                </a:solidFill>
              </a:rPr>
              <a:t>In 1910, Horace de Vere Cole and five friends, including Virginia Stephen </a:t>
            </a:r>
            <a:r>
              <a:rPr lang="en-GB" dirty="0" smtClean="0">
                <a:solidFill>
                  <a:schemeClr val="bg1"/>
                </a:solidFill>
              </a:rPr>
              <a:t>and </a:t>
            </a:r>
            <a:r>
              <a:rPr lang="en-GB" dirty="0">
                <a:solidFill>
                  <a:schemeClr val="bg1"/>
                </a:solidFill>
              </a:rPr>
              <a:t>her brother Adrian Stephen </a:t>
            </a:r>
            <a:r>
              <a:rPr lang="en-GB" dirty="0" smtClean="0">
                <a:solidFill>
                  <a:schemeClr val="bg1"/>
                </a:solidFill>
              </a:rPr>
              <a:t>coordinated </a:t>
            </a:r>
            <a:r>
              <a:rPr lang="en-GB" dirty="0">
                <a:solidFill>
                  <a:schemeClr val="bg1"/>
                </a:solidFill>
              </a:rPr>
              <a:t>and successfully carried out an elaborate hoax against the Royal Navy</a:t>
            </a:r>
            <a:r>
              <a:rPr lang="en-GB" dirty="0" smtClean="0">
                <a:solidFill>
                  <a:schemeClr val="bg1"/>
                </a:solidFill>
              </a:rPr>
              <a:t>.</a:t>
            </a:r>
          </a:p>
          <a:p>
            <a:endParaRPr lang="en-GB" dirty="0">
              <a:solidFill>
                <a:schemeClr val="bg1"/>
              </a:solidFill>
            </a:endParaRPr>
          </a:p>
          <a:p>
            <a:r>
              <a:rPr lang="en-GB" dirty="0">
                <a:solidFill>
                  <a:schemeClr val="bg1"/>
                </a:solidFill>
              </a:rPr>
              <a:t>Cole began by sending a telegram to the HMS </a:t>
            </a:r>
            <a:r>
              <a:rPr lang="en-GB" i="1" dirty="0">
                <a:solidFill>
                  <a:schemeClr val="bg1"/>
                </a:solidFill>
              </a:rPr>
              <a:t>Dreadnought</a:t>
            </a:r>
            <a:r>
              <a:rPr lang="en-GB" dirty="0">
                <a:solidFill>
                  <a:schemeClr val="bg1"/>
                </a:solidFill>
              </a:rPr>
              <a:t>, moored in Dorset, telling the crew to expect a visit from a group of North African princes.</a:t>
            </a:r>
          </a:p>
          <a:p>
            <a:r>
              <a:rPr lang="en-GB" dirty="0">
                <a:solidFill>
                  <a:schemeClr val="bg1"/>
                </a:solidFill>
              </a:rPr>
              <a:t>Dressed as the “The Emperor of Abyssinia” and his attendants, the group was received by the </a:t>
            </a:r>
            <a:r>
              <a:rPr lang="en-GB" i="1" dirty="0">
                <a:solidFill>
                  <a:schemeClr val="bg1"/>
                </a:solidFill>
              </a:rPr>
              <a:t>Dreadnought</a:t>
            </a:r>
            <a:r>
              <a:rPr lang="en-GB" dirty="0">
                <a:solidFill>
                  <a:schemeClr val="bg1"/>
                </a:solidFill>
              </a:rPr>
              <a:t>‘s crew, and was given a tour of the ship. The group spoke to each other in broken Latin, and shouted made-up words to show their appreciation.</a:t>
            </a:r>
          </a:p>
        </p:txBody>
      </p:sp>
      <p:pic>
        <p:nvPicPr>
          <p:cNvPr id="12292" name="Picture 4" descr="https://encrypted-tbn2.gstatic.com/images?q=tbn:ANd9GcRMPXE89Uhts393FZNlLruG3VBXMj7CYG6O0uJ3MhtYhZb_dXA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381000"/>
            <a:ext cx="4189931" cy="316681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1.bp.blogspot.com/-SjhVL51xt0A/T8Ioj3FngcI/AAAAAAAACZg/3NPOlyMMttk/s1600/Virginia-Woolf+and+Bloomsberri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5600" y="4038600"/>
            <a:ext cx="4178300" cy="25069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39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1266" name="Picture 2" descr="Lytton Strachey and Virginia Wool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533400"/>
            <a:ext cx="7835900" cy="47015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191000" y="228600"/>
            <a:ext cx="3456844" cy="369332"/>
          </a:xfrm>
          <a:prstGeom prst="rect">
            <a:avLst/>
          </a:prstGeom>
        </p:spPr>
        <p:txBody>
          <a:bodyPr wrap="none">
            <a:spAutoFit/>
          </a:bodyPr>
          <a:lstStyle/>
          <a:p>
            <a:r>
              <a:rPr lang="en-GB" i="1" dirty="0">
                <a:solidFill>
                  <a:schemeClr val="bg1"/>
                </a:solidFill>
              </a:rPr>
              <a:t>Lytton Strachey and Virginia </a:t>
            </a:r>
            <a:r>
              <a:rPr lang="en-GB" i="1" dirty="0" smtClean="0">
                <a:solidFill>
                  <a:schemeClr val="bg1"/>
                </a:solidFill>
              </a:rPr>
              <a:t>Woolf</a:t>
            </a:r>
            <a:endParaRPr lang="en-GB" i="1" dirty="0">
              <a:solidFill>
                <a:schemeClr val="bg1"/>
              </a:solidFill>
            </a:endParaRPr>
          </a:p>
        </p:txBody>
      </p:sp>
      <p:sp>
        <p:nvSpPr>
          <p:cNvPr id="3" name="Rectangle 2"/>
          <p:cNvSpPr/>
          <p:nvPr/>
        </p:nvSpPr>
        <p:spPr>
          <a:xfrm>
            <a:off x="914400" y="5334000"/>
            <a:ext cx="7086600" cy="1292662"/>
          </a:xfrm>
          <a:prstGeom prst="rect">
            <a:avLst/>
          </a:prstGeom>
        </p:spPr>
        <p:txBody>
          <a:bodyPr wrap="square">
            <a:spAutoFit/>
          </a:bodyPr>
          <a:lstStyle/>
          <a:p>
            <a:r>
              <a:rPr lang="en-GB" b="1" dirty="0">
                <a:solidFill>
                  <a:schemeClr val="bg1"/>
                </a:solidFill>
              </a:rPr>
              <a:t>Another way of looking at the Bloomsbury group is to see it as the coming together of two extraordinary families, the Stephens and the </a:t>
            </a:r>
            <a:r>
              <a:rPr lang="en-GB" b="1" dirty="0" err="1">
                <a:solidFill>
                  <a:schemeClr val="bg1"/>
                </a:solidFill>
              </a:rPr>
              <a:t>Stracheys</a:t>
            </a:r>
            <a:r>
              <a:rPr lang="en-GB" b="1" dirty="0">
                <a:solidFill>
                  <a:schemeClr val="bg1"/>
                </a:solidFill>
              </a:rPr>
              <a:t>, around whose effulgence a constellation of others gathered. </a:t>
            </a:r>
            <a:endParaRPr lang="en-GB" b="1" dirty="0" smtClean="0">
              <a:solidFill>
                <a:schemeClr val="bg1"/>
              </a:solidFill>
            </a:endParaRPr>
          </a:p>
          <a:p>
            <a:endParaRPr lang="en-GB" sz="1200" b="1" dirty="0" smtClean="0">
              <a:solidFill>
                <a:schemeClr val="bg1"/>
              </a:solidFill>
            </a:endParaRPr>
          </a:p>
          <a:p>
            <a:r>
              <a:rPr lang="en-GB" sz="1200" b="1" dirty="0" smtClean="0">
                <a:solidFill>
                  <a:schemeClr val="bg1"/>
                </a:solidFill>
              </a:rPr>
              <a:t>http</a:t>
            </a:r>
            <a:r>
              <a:rPr lang="en-GB" sz="1200" b="1" dirty="0">
                <a:solidFill>
                  <a:schemeClr val="bg1"/>
                </a:solidFill>
              </a:rPr>
              <a:t>://</a:t>
            </a:r>
            <a:r>
              <a:rPr lang="en-GB" sz="1200" b="1" dirty="0" smtClean="0">
                <a:solidFill>
                  <a:schemeClr val="bg1"/>
                </a:solidFill>
              </a:rPr>
              <a:t>www.theguardian.com</a:t>
            </a:r>
            <a:endParaRPr lang="en-GB" b="1" dirty="0">
              <a:solidFill>
                <a:schemeClr val="bg1"/>
              </a:solidFill>
            </a:endParaRPr>
          </a:p>
        </p:txBody>
      </p:sp>
    </p:spTree>
    <p:extLst>
      <p:ext uri="{BB962C8B-B14F-4D97-AF65-F5344CB8AC3E}">
        <p14:creationId xmlns:p14="http://schemas.microsoft.com/office/powerpoint/2010/main" xmlns="" val="182095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7170" name="Picture 2" descr="http://www.smith.edu/libraries/libs/rarebook/exhibitions/images/penandpress/large/5d_vw_and_lw_19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38577"/>
            <a:ext cx="4179621" cy="54070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941620" y="4953000"/>
            <a:ext cx="4202380" cy="923330"/>
          </a:xfrm>
          <a:prstGeom prst="rect">
            <a:avLst/>
          </a:prstGeom>
        </p:spPr>
        <p:txBody>
          <a:bodyPr wrap="square">
            <a:spAutoFit/>
          </a:bodyPr>
          <a:lstStyle/>
          <a:p>
            <a:r>
              <a:rPr lang="en-GB" i="1" dirty="0"/>
              <a:t>Virginia and Leonard Woolf</a:t>
            </a:r>
            <a:r>
              <a:rPr lang="en-GB" dirty="0"/>
              <a:t>,</a:t>
            </a:r>
            <a:br>
              <a:rPr lang="en-GB" dirty="0"/>
            </a:br>
            <a:r>
              <a:rPr lang="en-GB" dirty="0"/>
              <a:t>23 July 1912 </a:t>
            </a:r>
            <a:br>
              <a:rPr lang="en-GB" dirty="0"/>
            </a:br>
            <a:r>
              <a:rPr lang="en-GB" dirty="0"/>
              <a:t>(modern print).</a:t>
            </a:r>
          </a:p>
        </p:txBody>
      </p:sp>
      <p:sp>
        <p:nvSpPr>
          <p:cNvPr id="3" name="Rectangle 2"/>
          <p:cNvSpPr/>
          <p:nvPr/>
        </p:nvSpPr>
        <p:spPr>
          <a:xfrm>
            <a:off x="4800600" y="533400"/>
            <a:ext cx="4114800" cy="3970318"/>
          </a:xfrm>
          <a:prstGeom prst="rect">
            <a:avLst/>
          </a:prstGeom>
        </p:spPr>
        <p:txBody>
          <a:bodyPr wrap="square">
            <a:spAutoFit/>
          </a:bodyPr>
          <a:lstStyle/>
          <a:p>
            <a:r>
              <a:rPr lang="en-GB" sz="1400" dirty="0"/>
              <a:t>Lytton Strachey and Virginia Woolf began their careers by writing reviews and literary essays for </a:t>
            </a:r>
            <a:r>
              <a:rPr lang="en-GB" sz="1400" i="1" dirty="0"/>
              <a:t>The Times Literary Supplement</a:t>
            </a:r>
            <a:r>
              <a:rPr lang="en-GB" sz="1400" dirty="0"/>
              <a:t> and </a:t>
            </a:r>
            <a:r>
              <a:rPr lang="en-GB" sz="1400" i="1" dirty="0"/>
              <a:t>The Spectator</a:t>
            </a:r>
            <a:r>
              <a:rPr lang="en-GB" sz="1400" dirty="0"/>
              <a:t>. A protracted discussion of literature and points of style fills their correspondence. </a:t>
            </a:r>
            <a:r>
              <a:rPr lang="en-GB" sz="1400" dirty="0" err="1" smtClean="0"/>
              <a:t>Strachehad</a:t>
            </a:r>
            <a:r>
              <a:rPr lang="en-GB" sz="1400" dirty="0" smtClean="0"/>
              <a:t> proposed marriage y was “all of a heap” because he to Virginia Woolf before writing the letter shown on the left. </a:t>
            </a:r>
          </a:p>
          <a:p>
            <a:endParaRPr lang="en-GB" sz="1400" dirty="0" smtClean="0"/>
          </a:p>
          <a:p>
            <a:r>
              <a:rPr lang="en-GB" sz="1400" dirty="0" smtClean="0"/>
              <a:t>He eventually withdrew the offer, and suggested to his friend Leonard Woolf that he pursue </a:t>
            </a:r>
            <a:r>
              <a:rPr lang="en-GB" sz="1400" dirty="0"/>
              <a:t>Virginia. Virginia and Leonard Woolf wrote a 6 June 1912 letter to Lytton announcing their engagement. </a:t>
            </a:r>
            <a:r>
              <a:rPr lang="en-GB" sz="1400" dirty="0" smtClean="0"/>
              <a:t>T</a:t>
            </a:r>
          </a:p>
          <a:p>
            <a:endParaRPr lang="en-GB" sz="1400" dirty="0" smtClean="0"/>
          </a:p>
          <a:p>
            <a:r>
              <a:rPr lang="en-GB" sz="1400" dirty="0" smtClean="0"/>
              <a:t>heir </a:t>
            </a:r>
            <a:r>
              <a:rPr lang="en-GB" sz="1400" dirty="0"/>
              <a:t>engagement photograph was taken at </a:t>
            </a:r>
            <a:r>
              <a:rPr lang="en-GB" sz="1400" dirty="0" err="1"/>
              <a:t>Dalingridge</a:t>
            </a:r>
            <a:r>
              <a:rPr lang="en-GB" sz="1400" dirty="0"/>
              <a:t> Place, the Sussex home of Virginia’s half-brother, George Duckworth. The wedding took place on 10 August 1912, and Virginia sent Lytton a postcard from </a:t>
            </a:r>
            <a:r>
              <a:rPr lang="en-GB" sz="1400" dirty="0" err="1"/>
              <a:t>Alfoxton</a:t>
            </a:r>
            <a:r>
              <a:rPr lang="en-GB" sz="1400" dirty="0"/>
              <a:t> House, </a:t>
            </a:r>
            <a:r>
              <a:rPr lang="en-GB" sz="1400" dirty="0" err="1"/>
              <a:t>Holford</a:t>
            </a:r>
            <a:r>
              <a:rPr lang="en-GB" sz="1400" dirty="0"/>
              <a:t>, on their honeymoon. </a:t>
            </a:r>
            <a:r>
              <a:rPr lang="en-GB" sz="1400" dirty="0" smtClean="0"/>
              <a:t>(</a:t>
            </a:r>
            <a:endParaRPr lang="en-GB" sz="1400" dirty="0"/>
          </a:p>
        </p:txBody>
      </p:sp>
    </p:spTree>
    <p:extLst>
      <p:ext uri="{BB962C8B-B14F-4D97-AF65-F5344CB8AC3E}">
        <p14:creationId xmlns:p14="http://schemas.microsoft.com/office/powerpoint/2010/main" xmlns="" val="313934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3314" name="Picture 2" descr="http://2.bp.blogspot.com/-n2DAadUsPAM/UwEU_8PhiyI/AAAAAAAAB-4/Xqewq2f6QzQ/s1600/Virginia_Woolf_Clive_Bell_Studland_Dorset_1909_II-227x3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1676400"/>
            <a:ext cx="2162175"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715000" y="4876800"/>
            <a:ext cx="3135858" cy="369332"/>
          </a:xfrm>
          <a:prstGeom prst="rect">
            <a:avLst/>
          </a:prstGeom>
        </p:spPr>
        <p:txBody>
          <a:bodyPr wrap="none">
            <a:spAutoFit/>
          </a:bodyPr>
          <a:lstStyle/>
          <a:p>
            <a:r>
              <a:rPr lang="en-GB" i="1" dirty="0"/>
              <a:t>Virginia Woolf &amp; Clive Bell 1909</a:t>
            </a:r>
            <a:endParaRPr lang="en-GB" dirty="0"/>
          </a:p>
        </p:txBody>
      </p:sp>
      <p:pic>
        <p:nvPicPr>
          <p:cNvPr id="13316" name="Picture 4" descr="http://theafterlifeofbooks.com/wp-content/uploads/2013/04/Virginia-Woolf-with-Clive-Bell-191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0994" y="381000"/>
            <a:ext cx="2354808" cy="329673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657600" y="4114800"/>
            <a:ext cx="2057400" cy="646331"/>
          </a:xfrm>
          <a:prstGeom prst="rect">
            <a:avLst/>
          </a:prstGeom>
        </p:spPr>
        <p:txBody>
          <a:bodyPr wrap="square">
            <a:spAutoFit/>
          </a:bodyPr>
          <a:lstStyle/>
          <a:p>
            <a:r>
              <a:rPr lang="en-GB" i="1" dirty="0"/>
              <a:t>Virginia Woolf with Clive Bell </a:t>
            </a:r>
            <a:r>
              <a:rPr lang="en-GB" i="1" dirty="0" smtClean="0"/>
              <a:t>in 1910</a:t>
            </a:r>
            <a:endParaRPr lang="en-GB" i="1" dirty="0"/>
          </a:p>
        </p:txBody>
      </p:sp>
      <p:pic>
        <p:nvPicPr>
          <p:cNvPr id="13318" name="Picture 6" descr="http://thegood.files.wordpress.com/2007/08/5-vanessa-be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219200"/>
            <a:ext cx="2971800" cy="441859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90600" y="5943600"/>
            <a:ext cx="1345176" cy="369332"/>
          </a:xfrm>
          <a:prstGeom prst="rect">
            <a:avLst/>
          </a:prstGeom>
        </p:spPr>
        <p:txBody>
          <a:bodyPr wrap="none">
            <a:spAutoFit/>
          </a:bodyPr>
          <a:lstStyle/>
          <a:p>
            <a:r>
              <a:rPr lang="en-GB" i="1" dirty="0" smtClean="0"/>
              <a:t>Vanessa Bell</a:t>
            </a:r>
            <a:endParaRPr lang="en-US" dirty="0"/>
          </a:p>
        </p:txBody>
      </p:sp>
    </p:spTree>
    <p:extLst>
      <p:ext uri="{BB962C8B-B14F-4D97-AF65-F5344CB8AC3E}">
        <p14:creationId xmlns:p14="http://schemas.microsoft.com/office/powerpoint/2010/main" xmlns="" val="45758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098" name="Picture 2" descr="File:SomeBloomsburymembe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09600"/>
            <a:ext cx="4259161" cy="25649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09600" y="3276600"/>
            <a:ext cx="4114800" cy="923330"/>
          </a:xfrm>
          <a:prstGeom prst="rect">
            <a:avLst/>
          </a:prstGeom>
        </p:spPr>
        <p:txBody>
          <a:bodyPr wrap="square">
            <a:spAutoFit/>
          </a:bodyPr>
          <a:lstStyle/>
          <a:p>
            <a:r>
              <a:rPr lang="en-GB" sz="1200" dirty="0" smtClean="0"/>
              <a:t>Above: A Bloomsbury gathering </a:t>
            </a:r>
            <a:r>
              <a:rPr lang="en-GB" sz="1200" dirty="0"/>
              <a:t>at </a:t>
            </a:r>
            <a:r>
              <a:rPr lang="en-GB" sz="1200" dirty="0" err="1"/>
              <a:t>Garsington</a:t>
            </a:r>
            <a:r>
              <a:rPr lang="en-GB" sz="1200" dirty="0"/>
              <a:t> Manor, country home of Lady </a:t>
            </a:r>
            <a:r>
              <a:rPr lang="en-GB" sz="1200" dirty="0" err="1"/>
              <a:t>Ottoline</a:t>
            </a:r>
            <a:r>
              <a:rPr lang="en-GB" sz="1200" dirty="0"/>
              <a:t> Morrell, near Oxford. Left to right: </a:t>
            </a:r>
            <a:r>
              <a:rPr lang="en-GB" sz="1400" b="1" dirty="0"/>
              <a:t>Lady </a:t>
            </a:r>
            <a:r>
              <a:rPr lang="en-GB" sz="1400" b="1" dirty="0" err="1"/>
              <a:t>Ottoline</a:t>
            </a:r>
            <a:r>
              <a:rPr lang="en-GB" sz="1400" b="1" dirty="0"/>
              <a:t> Morrell, </a:t>
            </a:r>
            <a:r>
              <a:rPr lang="en-GB" sz="1400" b="1" dirty="0" err="1"/>
              <a:t>Mrs.</a:t>
            </a:r>
            <a:r>
              <a:rPr lang="en-GB" sz="1400" b="1" dirty="0"/>
              <a:t> Aldous Huxley, Lytton Strachey, Duncan Grant, and Vanessa Bell</a:t>
            </a:r>
            <a:r>
              <a:rPr lang="en-GB" sz="1200" dirty="0"/>
              <a:t>.</a:t>
            </a:r>
          </a:p>
        </p:txBody>
      </p:sp>
      <p:pic>
        <p:nvPicPr>
          <p:cNvPr id="31746" name="Picture 2" descr="Family and friends of Vanessa Bell at Charleston"/>
          <p:cNvPicPr>
            <a:picLocks noChangeAspect="1" noChangeArrowheads="1"/>
          </p:cNvPicPr>
          <p:nvPr/>
        </p:nvPicPr>
        <p:blipFill>
          <a:blip r:embed="rId3" cstate="print"/>
          <a:srcRect/>
          <a:stretch>
            <a:fillRect/>
          </a:stretch>
        </p:blipFill>
        <p:spPr bwMode="auto">
          <a:xfrm>
            <a:off x="5257800" y="4191000"/>
            <a:ext cx="3095625" cy="2333626"/>
          </a:xfrm>
          <a:prstGeom prst="rect">
            <a:avLst/>
          </a:prstGeom>
          <a:noFill/>
        </p:spPr>
      </p:pic>
      <p:pic>
        <p:nvPicPr>
          <p:cNvPr id="31748" name="Picture 4" descr="http://4.bp.blogspot.com/-pIOyLy_iNjM/UN03gahl1qI/AAAAAAAAGVs/eIeeAjxWQ64/s1600/MonksHouseSocialising.jpg"/>
          <p:cNvPicPr>
            <a:picLocks noChangeAspect="1" noChangeArrowheads="1"/>
          </p:cNvPicPr>
          <p:nvPr/>
        </p:nvPicPr>
        <p:blipFill>
          <a:blip r:embed="rId4" cstate="print"/>
          <a:srcRect/>
          <a:stretch>
            <a:fillRect/>
          </a:stretch>
        </p:blipFill>
        <p:spPr bwMode="auto">
          <a:xfrm>
            <a:off x="4876800" y="533400"/>
            <a:ext cx="3669157" cy="2419350"/>
          </a:xfrm>
          <a:prstGeom prst="rect">
            <a:avLst/>
          </a:prstGeom>
          <a:noFill/>
        </p:spPr>
      </p:pic>
      <p:sp>
        <p:nvSpPr>
          <p:cNvPr id="6" name="Rectangle 5"/>
          <p:cNvSpPr/>
          <p:nvPr/>
        </p:nvSpPr>
        <p:spPr>
          <a:xfrm>
            <a:off x="4724400" y="3124200"/>
            <a:ext cx="4572000" cy="276999"/>
          </a:xfrm>
          <a:prstGeom prst="rect">
            <a:avLst/>
          </a:prstGeom>
        </p:spPr>
        <p:txBody>
          <a:bodyPr>
            <a:spAutoFit/>
          </a:bodyPr>
          <a:lstStyle/>
          <a:p>
            <a:r>
              <a:rPr lang="en-US" sz="1200" dirty="0" smtClean="0"/>
              <a:t>Above: Angelica/Vanessa/Clive Bell/Virginia Woolf, Maynard Keynes</a:t>
            </a:r>
            <a:endParaRPr lang="en-US" sz="1200" dirty="0"/>
          </a:p>
        </p:txBody>
      </p:sp>
      <p:pic>
        <p:nvPicPr>
          <p:cNvPr id="31750" name="Picture 6" descr="Bloomsbury Group Members"/>
          <p:cNvPicPr>
            <a:picLocks noChangeAspect="1" noChangeArrowheads="1"/>
          </p:cNvPicPr>
          <p:nvPr/>
        </p:nvPicPr>
        <p:blipFill>
          <a:blip r:embed="rId5" cstate="print"/>
          <a:srcRect/>
          <a:stretch>
            <a:fillRect/>
          </a:stretch>
        </p:blipFill>
        <p:spPr bwMode="auto">
          <a:xfrm>
            <a:off x="1524000" y="4495800"/>
            <a:ext cx="2476500" cy="1905000"/>
          </a:xfrm>
          <a:prstGeom prst="rect">
            <a:avLst/>
          </a:prstGeom>
          <a:noFill/>
        </p:spPr>
      </p:pic>
    </p:spTree>
    <p:extLst>
      <p:ext uri="{BB962C8B-B14F-4D97-AF65-F5344CB8AC3E}">
        <p14:creationId xmlns:p14="http://schemas.microsoft.com/office/powerpoint/2010/main" xmlns="" val="429061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6386" name="Picture 2" descr="http://3.bp.blogspot.com/_Qrvqtn11wsA/TSFZpbP0A5I/AAAAAAAABUc/nFYtzM7V52U/s1600/int.+w.+artist%2527s+d.3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609600"/>
            <a:ext cx="3461766" cy="426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765220" y="5105400"/>
            <a:ext cx="2968580" cy="830997"/>
          </a:xfrm>
          <a:prstGeom prst="rect">
            <a:avLst/>
          </a:prstGeom>
        </p:spPr>
        <p:txBody>
          <a:bodyPr wrap="square">
            <a:spAutoFit/>
          </a:bodyPr>
          <a:lstStyle/>
          <a:p>
            <a:pPr algn="ctr"/>
            <a:r>
              <a:rPr lang="en-GB" sz="1600" dirty="0"/>
              <a:t>Above: Vanessa Bell (1879-1961) "Interior with the Artist's Daughter", 1935-6</a:t>
            </a:r>
          </a:p>
        </p:txBody>
      </p:sp>
      <p:pic>
        <p:nvPicPr>
          <p:cNvPr id="16388" name="Picture 4" descr="http://3.bp.blogspot.com/_Qrvqtn11wsA/TSEvNQyh1DI/AAAAAAAABSY/ha-6a5rvhkI/s1600/x-the+stove-3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57200"/>
            <a:ext cx="3532632" cy="4648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191000" y="5410200"/>
            <a:ext cx="4572000" cy="954107"/>
          </a:xfrm>
          <a:prstGeom prst="rect">
            <a:avLst/>
          </a:prstGeom>
        </p:spPr>
        <p:txBody>
          <a:bodyPr>
            <a:spAutoFit/>
          </a:bodyPr>
          <a:lstStyle/>
          <a:p>
            <a:r>
              <a:rPr lang="en-GB" sz="1400" dirty="0"/>
              <a:t>Duncan Grant (1885-1978) "The Stove, Fitzroy Square", 1936. This is Duncan Grant's daughter Angelica reading by The stove in his studio. Duncan Grant was one of the central members of the Bloomsbury group.</a:t>
            </a:r>
          </a:p>
        </p:txBody>
      </p:sp>
    </p:spTree>
    <p:extLst>
      <p:ext uri="{BB962C8B-B14F-4D97-AF65-F5344CB8AC3E}">
        <p14:creationId xmlns:p14="http://schemas.microsoft.com/office/powerpoint/2010/main" xmlns="" val="107025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Clive Bell (1881–1964), and Famil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304800"/>
            <a:ext cx="3329408" cy="434340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ichef.bbci.co.uk/arts/yourpaintings/images/paintings/bkb/large/cdnii_bkb_26_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81000"/>
            <a:ext cx="3097499" cy="2434687"/>
          </a:xfrm>
          <a:prstGeom prst="rect">
            <a:avLst/>
          </a:prstGeom>
          <a:noFill/>
          <a:extLst>
            <a:ext uri="{909E8E84-426E-40DD-AFC4-6F175D3DCCD1}">
              <a14:hiddenFill xmlns:a14="http://schemas.microsoft.com/office/drawing/2010/main" xmlns="">
                <a:solidFill>
                  <a:srgbClr val="FFFFFF"/>
                </a:solidFill>
              </a14:hiddenFill>
            </a:ext>
          </a:extLst>
        </p:spPr>
      </p:pic>
      <p:pic>
        <p:nvPicPr>
          <p:cNvPr id="27650" name="Picture 2" descr="Grant, Self Portrait.jpg"/>
          <p:cNvPicPr>
            <a:picLocks noChangeAspect="1" noChangeArrowheads="1"/>
          </p:cNvPicPr>
          <p:nvPr/>
        </p:nvPicPr>
        <p:blipFill>
          <a:blip r:embed="rId4" cstate="print"/>
          <a:srcRect/>
          <a:stretch>
            <a:fillRect/>
          </a:stretch>
        </p:blipFill>
        <p:spPr bwMode="auto">
          <a:xfrm>
            <a:off x="1524000" y="3429000"/>
            <a:ext cx="2095500" cy="2771776"/>
          </a:xfrm>
          <a:prstGeom prst="rect">
            <a:avLst/>
          </a:prstGeom>
          <a:noFill/>
        </p:spPr>
      </p:pic>
      <p:sp>
        <p:nvSpPr>
          <p:cNvPr id="5" name="Rectangle 4"/>
          <p:cNvSpPr/>
          <p:nvPr/>
        </p:nvSpPr>
        <p:spPr>
          <a:xfrm>
            <a:off x="1600200" y="6324600"/>
            <a:ext cx="3281348" cy="369332"/>
          </a:xfrm>
          <a:prstGeom prst="rect">
            <a:avLst/>
          </a:prstGeom>
        </p:spPr>
        <p:txBody>
          <a:bodyPr wrap="none">
            <a:spAutoFit/>
          </a:bodyPr>
          <a:lstStyle/>
          <a:p>
            <a:r>
              <a:rPr lang="en-US" dirty="0" smtClean="0"/>
              <a:t>Duncan Grant</a:t>
            </a:r>
            <a:r>
              <a:rPr lang="en-US" i="1" dirty="0" smtClean="0"/>
              <a:t>, Self Portrait</a:t>
            </a:r>
            <a:r>
              <a:rPr lang="en-US" dirty="0" smtClean="0"/>
              <a:t>, 1920</a:t>
            </a:r>
            <a:endParaRPr lang="en-US" dirty="0"/>
          </a:p>
        </p:txBody>
      </p:sp>
      <p:sp>
        <p:nvSpPr>
          <p:cNvPr id="6" name="Rectangle 5"/>
          <p:cNvSpPr/>
          <p:nvPr/>
        </p:nvSpPr>
        <p:spPr>
          <a:xfrm>
            <a:off x="4537354" y="4953000"/>
            <a:ext cx="4606646" cy="369332"/>
          </a:xfrm>
          <a:prstGeom prst="rect">
            <a:avLst/>
          </a:prstGeom>
        </p:spPr>
        <p:txBody>
          <a:bodyPr wrap="none">
            <a:spAutoFit/>
          </a:bodyPr>
          <a:lstStyle/>
          <a:p>
            <a:r>
              <a:rPr lang="en-US" i="1" dirty="0" smtClean="0"/>
              <a:t>Vanessa Bell, painting of </a:t>
            </a:r>
            <a:r>
              <a:rPr lang="en-US" i="1" dirty="0" err="1" smtClean="0"/>
              <a:t>Clide</a:t>
            </a:r>
            <a:r>
              <a:rPr lang="en-US" i="1" dirty="0" smtClean="0"/>
              <a:t> Bell and Children</a:t>
            </a:r>
            <a:endParaRPr lang="en-US" dirty="0"/>
          </a:p>
        </p:txBody>
      </p:sp>
      <p:sp>
        <p:nvSpPr>
          <p:cNvPr id="7" name="Rectangle 6"/>
          <p:cNvSpPr/>
          <p:nvPr/>
        </p:nvSpPr>
        <p:spPr>
          <a:xfrm>
            <a:off x="0" y="2895600"/>
            <a:ext cx="5136727" cy="369332"/>
          </a:xfrm>
          <a:prstGeom prst="rect">
            <a:avLst/>
          </a:prstGeom>
        </p:spPr>
        <p:txBody>
          <a:bodyPr wrap="none">
            <a:spAutoFit/>
          </a:bodyPr>
          <a:lstStyle/>
          <a:p>
            <a:r>
              <a:rPr lang="en-US" i="1" dirty="0" smtClean="0"/>
              <a:t>Vanessa Bell, painting of </a:t>
            </a:r>
            <a:r>
              <a:rPr lang="en-US" i="1" dirty="0" err="1" smtClean="0"/>
              <a:t>Clide</a:t>
            </a:r>
            <a:r>
              <a:rPr lang="en-US" i="1" dirty="0" smtClean="0"/>
              <a:t> Bell and Duncan Grant</a:t>
            </a:r>
            <a:endParaRPr lang="en-US" dirty="0"/>
          </a:p>
        </p:txBody>
      </p:sp>
    </p:spTree>
    <p:extLst>
      <p:ext uri="{BB962C8B-B14F-4D97-AF65-F5344CB8AC3E}">
        <p14:creationId xmlns:p14="http://schemas.microsoft.com/office/powerpoint/2010/main" xmlns="" val="41963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8434" name="Picture 2" descr="http://1.bp.blogspot.com/_a1H7iZJ3LNc/TCTgLM-N52I/AAAAAAAAFdY/YertTQIA35k/s640/1915-vanessa+bel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57200"/>
            <a:ext cx="4410075" cy="6096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562600" y="990600"/>
            <a:ext cx="2895600" cy="1754326"/>
          </a:xfrm>
          <a:prstGeom prst="rect">
            <a:avLst/>
          </a:prstGeom>
        </p:spPr>
        <p:txBody>
          <a:bodyPr wrap="square">
            <a:spAutoFit/>
          </a:bodyPr>
          <a:lstStyle/>
          <a:p>
            <a:r>
              <a:rPr lang="en-GB" dirty="0" smtClean="0"/>
              <a:t>Vanessa was also involved in textile design, </a:t>
            </a:r>
            <a:r>
              <a:rPr lang="en-GB" dirty="0"/>
              <a:t>much of which was produced for Roger Fry's Omega Workshops, just before and during the First World War.</a:t>
            </a:r>
          </a:p>
        </p:txBody>
      </p:sp>
    </p:spTree>
    <p:extLst>
      <p:ext uri="{BB962C8B-B14F-4D97-AF65-F5344CB8AC3E}">
        <p14:creationId xmlns:p14="http://schemas.microsoft.com/office/powerpoint/2010/main" xmlns="" val="38422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038600" y="533400"/>
            <a:ext cx="4572000" cy="2585323"/>
          </a:xfrm>
          <a:prstGeom prst="rect">
            <a:avLst/>
          </a:prstGeom>
        </p:spPr>
        <p:txBody>
          <a:bodyPr>
            <a:spAutoFit/>
          </a:bodyPr>
          <a:lstStyle/>
          <a:p>
            <a:r>
              <a:rPr lang="en-GB" dirty="0" smtClean="0"/>
              <a:t>In 1911, Fry began an affair with Vanessa Bell, who was then experiencing a difficult recovery from the birth of her son Quentin. Fry offered her the tenderness and care she felt was lacking from her husband. They remained lifelong close friends, even though Fry's heart was broken in 1913 when Vanessa fell in love with Duncan Grant and decided to live permanently with him.</a:t>
            </a:r>
            <a:endParaRPr lang="en-GB" dirty="0"/>
          </a:p>
        </p:txBody>
      </p:sp>
      <p:pic>
        <p:nvPicPr>
          <p:cNvPr id="19458" name="Picture 2" descr="Roger Fry self-portra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054536"/>
            <a:ext cx="3143250" cy="3895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90600" y="5257800"/>
            <a:ext cx="2763257" cy="369332"/>
          </a:xfrm>
          <a:prstGeom prst="rect">
            <a:avLst/>
          </a:prstGeom>
        </p:spPr>
        <p:txBody>
          <a:bodyPr wrap="none">
            <a:spAutoFit/>
          </a:bodyPr>
          <a:lstStyle/>
          <a:p>
            <a:r>
              <a:rPr lang="en-GB" dirty="0"/>
              <a:t>1928 </a:t>
            </a:r>
            <a:r>
              <a:rPr lang="en-GB" dirty="0" smtClean="0"/>
              <a:t>self-portrait Roger Fry</a:t>
            </a:r>
            <a:endParaRPr lang="en-GB" dirty="0"/>
          </a:p>
        </p:txBody>
      </p:sp>
      <p:sp>
        <p:nvSpPr>
          <p:cNvPr id="4" name="Rectangle 3"/>
          <p:cNvSpPr/>
          <p:nvPr/>
        </p:nvSpPr>
        <p:spPr>
          <a:xfrm>
            <a:off x="4038600" y="3417735"/>
            <a:ext cx="4572000" cy="2862322"/>
          </a:xfrm>
          <a:prstGeom prst="rect">
            <a:avLst/>
          </a:prstGeom>
        </p:spPr>
        <p:txBody>
          <a:bodyPr>
            <a:spAutoFit/>
          </a:bodyPr>
          <a:lstStyle/>
          <a:p>
            <a:r>
              <a:rPr lang="en-GB" dirty="0"/>
              <a:t>Fry died very unexpectedly after a fall at his home in London. His death caused great sorrow among the members of </a:t>
            </a:r>
            <a:r>
              <a:rPr lang="en-GB" dirty="0" smtClean="0"/>
              <a:t>the Bloomsbury </a:t>
            </a:r>
            <a:r>
              <a:rPr lang="en-GB" dirty="0"/>
              <a:t>Group, who loved him for his generosity and warmth. Vanessa Bell decorated his casket before he was buried </a:t>
            </a:r>
            <a:r>
              <a:rPr lang="en-GB" dirty="0" smtClean="0"/>
              <a:t>at Kings </a:t>
            </a:r>
            <a:r>
              <a:rPr lang="en-GB" dirty="0"/>
              <a:t>College Chapel in Cambridge. Virginia Woolf, Vanessa's sister, novelist and a close friend of his as well, was entrusted with writing his biography, published in 1940.</a:t>
            </a:r>
          </a:p>
        </p:txBody>
      </p:sp>
    </p:spTree>
    <p:extLst>
      <p:ext uri="{BB962C8B-B14F-4D97-AF65-F5344CB8AC3E}">
        <p14:creationId xmlns:p14="http://schemas.microsoft.com/office/powerpoint/2010/main" xmlns="" val="88813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File:Virginia Woolf with her father, Sir Leslie Steph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3829050" cy="26955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52400" y="3124200"/>
            <a:ext cx="4572000" cy="923330"/>
          </a:xfrm>
          <a:prstGeom prst="rect">
            <a:avLst/>
          </a:prstGeom>
        </p:spPr>
        <p:txBody>
          <a:bodyPr>
            <a:spAutoFit/>
          </a:bodyPr>
          <a:lstStyle/>
          <a:p>
            <a:r>
              <a:rPr lang="en-GB" b="1" dirty="0"/>
              <a:t>Virginia Woolf </a:t>
            </a:r>
            <a:r>
              <a:rPr lang="en-GB" dirty="0"/>
              <a:t>with her father, Sir Leslie Stephen </a:t>
            </a:r>
            <a:r>
              <a:rPr lang="en-GB" dirty="0" smtClean="0"/>
              <a:t>1902  </a:t>
            </a:r>
            <a:r>
              <a:rPr lang="en-GB" dirty="0"/>
              <a:t>Sir </a:t>
            </a:r>
            <a:r>
              <a:rPr lang="en-GB" b="1" dirty="0"/>
              <a:t>Leslie Stephen</a:t>
            </a:r>
            <a:r>
              <a:rPr lang="en-GB" dirty="0"/>
              <a:t> </a:t>
            </a:r>
            <a:r>
              <a:rPr lang="en-GB" dirty="0" smtClean="0"/>
              <a:t>was </a:t>
            </a:r>
            <a:r>
              <a:rPr lang="en-GB" dirty="0"/>
              <a:t>a British historian , </a:t>
            </a:r>
            <a:r>
              <a:rPr lang="en-GB" dirty="0" smtClean="0"/>
              <a:t>writer, philosopher.</a:t>
            </a:r>
            <a:r>
              <a:rPr lang="en-GB" dirty="0"/>
              <a:t> </a:t>
            </a:r>
          </a:p>
        </p:txBody>
      </p:sp>
      <p:sp>
        <p:nvSpPr>
          <p:cNvPr id="4" name="Rectangle 3"/>
          <p:cNvSpPr/>
          <p:nvPr/>
        </p:nvSpPr>
        <p:spPr>
          <a:xfrm>
            <a:off x="4343400" y="762000"/>
            <a:ext cx="4572000" cy="2369880"/>
          </a:xfrm>
          <a:prstGeom prst="rect">
            <a:avLst/>
          </a:prstGeom>
        </p:spPr>
        <p:txBody>
          <a:bodyPr>
            <a:spAutoFit/>
          </a:bodyPr>
          <a:lstStyle/>
          <a:p>
            <a:r>
              <a:rPr lang="en-GB" b="1" dirty="0" smtClean="0"/>
              <a:t>Leslie Stephen was a historian and literary critic. </a:t>
            </a:r>
            <a:r>
              <a:rPr lang="en-GB" sz="1400" dirty="0" smtClean="0"/>
              <a:t>His first wife, Harriet Marian, was the daughter of the novelist William Makepeace Thackeray. His second wife, Julia </a:t>
            </a:r>
            <a:r>
              <a:rPr lang="en-GB" sz="1400" dirty="0" err="1" smtClean="0"/>
              <a:t>Prinsep</a:t>
            </a:r>
            <a:r>
              <a:rPr lang="en-GB" sz="1400" dirty="0" smtClean="0"/>
              <a:t> Jackson, was the niece of the pioneering photographer Julia Margaret Cameron.. With Julia, Leslie Stephen had four children: Vanessa, </a:t>
            </a:r>
            <a:r>
              <a:rPr lang="en-GB" sz="1400" dirty="0" err="1" smtClean="0"/>
              <a:t>Thoby</a:t>
            </a:r>
            <a:r>
              <a:rPr lang="en-GB" sz="1400" dirty="0" smtClean="0"/>
              <a:t>, Adrian and Virginia. Julia Jackson died young, and when Leslie Stephen died in 1904 the siblings moved to 46 Gordon Square, in Bloomsbury, London, where they began to receive guests "at home".</a:t>
            </a:r>
            <a:endParaRPr lang="en-GB" sz="1400" dirty="0"/>
          </a:p>
        </p:txBody>
      </p:sp>
      <p:pic>
        <p:nvPicPr>
          <p:cNvPr id="46082" name="Picture 2" descr="http://www.smith.edu/libraries/libs/rarebook/exhibitions/images/stephen/large25.jpg"/>
          <p:cNvPicPr>
            <a:picLocks noChangeAspect="1" noChangeArrowheads="1"/>
          </p:cNvPicPr>
          <p:nvPr/>
        </p:nvPicPr>
        <p:blipFill>
          <a:blip r:embed="rId3" cstate="print"/>
          <a:srcRect/>
          <a:stretch>
            <a:fillRect/>
          </a:stretch>
        </p:blipFill>
        <p:spPr bwMode="auto">
          <a:xfrm>
            <a:off x="990600" y="4038600"/>
            <a:ext cx="2036400" cy="2543175"/>
          </a:xfrm>
          <a:prstGeom prst="rect">
            <a:avLst/>
          </a:prstGeom>
          <a:noFill/>
        </p:spPr>
      </p:pic>
      <p:sp>
        <p:nvSpPr>
          <p:cNvPr id="6" name="Rectangle 5"/>
          <p:cNvSpPr/>
          <p:nvPr/>
        </p:nvSpPr>
        <p:spPr>
          <a:xfrm>
            <a:off x="4343400" y="3352800"/>
            <a:ext cx="4572000" cy="2062103"/>
          </a:xfrm>
          <a:prstGeom prst="rect">
            <a:avLst/>
          </a:prstGeom>
        </p:spPr>
        <p:txBody>
          <a:bodyPr>
            <a:spAutoFit/>
          </a:bodyPr>
          <a:lstStyle/>
          <a:p>
            <a:r>
              <a:rPr lang="en-US" sz="1600" dirty="0" smtClean="0"/>
              <a:t>Between 1850 and 1864, Leslie Stephen was a student, tutor, and a fellow at Cambridge. “I was a liberal after the fashion of those days: a follower of J. S. Mill... I read Comte, too, and became convinced among other things that Noah’s flood was a fiction... Upon my stating in the summer of 1862 that I could no longer take part in the chapel services, I resigned my tutorship.”</a:t>
            </a:r>
            <a:endParaRPr lang="en-US" sz="1600" dirty="0"/>
          </a:p>
        </p:txBody>
      </p:sp>
    </p:spTree>
    <p:extLst>
      <p:ext uri="{BB962C8B-B14F-4D97-AF65-F5344CB8AC3E}">
        <p14:creationId xmlns:p14="http://schemas.microsoft.com/office/powerpoint/2010/main" xmlns="" val="232893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0482" name="Picture 2" descr="File:Hogarth Press blue plaque, Richmond, Surre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8600"/>
            <a:ext cx="2581275" cy="24318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28600" y="2667000"/>
            <a:ext cx="5029200" cy="3908762"/>
          </a:xfrm>
          <a:prstGeom prst="rect">
            <a:avLst/>
          </a:prstGeom>
        </p:spPr>
        <p:txBody>
          <a:bodyPr wrap="square">
            <a:spAutoFit/>
          </a:bodyPr>
          <a:lstStyle/>
          <a:p>
            <a:r>
              <a:rPr lang="en-GB" sz="2400" b="1" dirty="0" smtClean="0">
                <a:solidFill>
                  <a:schemeClr val="bg1"/>
                </a:solidFill>
              </a:rPr>
              <a:t>The Hogarth Press</a:t>
            </a:r>
          </a:p>
          <a:p>
            <a:endParaRPr lang="en-GB" sz="1600" dirty="0" smtClean="0">
              <a:solidFill>
                <a:schemeClr val="bg1"/>
              </a:solidFill>
            </a:endParaRPr>
          </a:p>
          <a:p>
            <a:r>
              <a:rPr lang="en-GB" sz="1600" dirty="0" smtClean="0">
                <a:solidFill>
                  <a:schemeClr val="bg1"/>
                </a:solidFill>
              </a:rPr>
              <a:t>Printing </a:t>
            </a:r>
            <a:r>
              <a:rPr lang="en-GB" sz="1600" dirty="0">
                <a:solidFill>
                  <a:schemeClr val="bg1"/>
                </a:solidFill>
              </a:rPr>
              <a:t>was a hobby for the </a:t>
            </a:r>
            <a:r>
              <a:rPr lang="en-GB" sz="1600" dirty="0" err="1">
                <a:solidFill>
                  <a:schemeClr val="bg1"/>
                </a:solidFill>
              </a:rPr>
              <a:t>Woolfs</a:t>
            </a:r>
            <a:r>
              <a:rPr lang="en-GB" sz="1600" dirty="0">
                <a:solidFill>
                  <a:schemeClr val="bg1"/>
                </a:solidFill>
              </a:rPr>
              <a:t>, and it provided a diversion for Virginia when writing became too stressful. The couple bought a </a:t>
            </a:r>
            <a:r>
              <a:rPr lang="en-GB" sz="1600" dirty="0" err="1">
                <a:solidFill>
                  <a:schemeClr val="bg1"/>
                </a:solidFill>
              </a:rPr>
              <a:t>handpress</a:t>
            </a:r>
            <a:r>
              <a:rPr lang="en-GB" sz="1600" dirty="0">
                <a:solidFill>
                  <a:schemeClr val="bg1"/>
                </a:solidFill>
              </a:rPr>
              <a:t> in 1917 for £19 (equivalent to about £900 in 2012) and taught themselves how to use it. </a:t>
            </a:r>
            <a:endParaRPr lang="en-GB" sz="1600" dirty="0" smtClean="0">
              <a:solidFill>
                <a:schemeClr val="bg1"/>
              </a:solidFill>
            </a:endParaRPr>
          </a:p>
          <a:p>
            <a:endParaRPr lang="en-GB" sz="1600" dirty="0" smtClean="0">
              <a:solidFill>
                <a:schemeClr val="bg1"/>
              </a:solidFill>
            </a:endParaRPr>
          </a:p>
          <a:p>
            <a:r>
              <a:rPr lang="en-GB" sz="1600" dirty="0" smtClean="0">
                <a:solidFill>
                  <a:schemeClr val="bg1"/>
                </a:solidFill>
              </a:rPr>
              <a:t>The </a:t>
            </a:r>
            <a:r>
              <a:rPr lang="en-GB" sz="1600" dirty="0">
                <a:solidFill>
                  <a:schemeClr val="bg1"/>
                </a:solidFill>
              </a:rPr>
              <a:t>press was set up in the dining room of Hogarth House, where the </a:t>
            </a:r>
            <a:r>
              <a:rPr lang="en-GB" sz="1600" dirty="0" err="1">
                <a:solidFill>
                  <a:schemeClr val="bg1"/>
                </a:solidFill>
              </a:rPr>
              <a:t>Woolfs</a:t>
            </a:r>
            <a:r>
              <a:rPr lang="en-GB" sz="1600" dirty="0">
                <a:solidFill>
                  <a:schemeClr val="bg1"/>
                </a:solidFill>
              </a:rPr>
              <a:t> lived, lending its name to the publishing company they founded. </a:t>
            </a:r>
            <a:endParaRPr lang="en-GB" sz="1600" dirty="0" smtClean="0">
              <a:solidFill>
                <a:schemeClr val="bg1"/>
              </a:solidFill>
            </a:endParaRPr>
          </a:p>
          <a:p>
            <a:endParaRPr lang="en-GB" sz="1600" dirty="0" smtClean="0">
              <a:solidFill>
                <a:schemeClr val="bg1"/>
              </a:solidFill>
            </a:endParaRPr>
          </a:p>
          <a:p>
            <a:r>
              <a:rPr lang="en-GB" sz="1600" dirty="0" smtClean="0">
                <a:solidFill>
                  <a:schemeClr val="bg1"/>
                </a:solidFill>
              </a:rPr>
              <a:t>In </a:t>
            </a:r>
            <a:r>
              <a:rPr lang="en-GB" sz="1600" dirty="0">
                <a:solidFill>
                  <a:schemeClr val="bg1"/>
                </a:solidFill>
              </a:rPr>
              <a:t>July they published their first text, a book with one story written by Leonard and the other written by </a:t>
            </a:r>
            <a:r>
              <a:rPr lang="en-GB" sz="1600" dirty="0" smtClean="0">
                <a:solidFill>
                  <a:schemeClr val="bg1"/>
                </a:solidFill>
              </a:rPr>
              <a:t>Virginia.</a:t>
            </a:r>
            <a:r>
              <a:rPr lang="en-GB" sz="1600" dirty="0">
                <a:solidFill>
                  <a:schemeClr val="bg1"/>
                </a:solidFill>
              </a:rPr>
              <a:t> </a:t>
            </a:r>
            <a:r>
              <a:rPr lang="en-GB" sz="1600" dirty="0" smtClean="0">
                <a:solidFill>
                  <a:schemeClr val="bg1"/>
                </a:solidFill>
              </a:rPr>
              <a:t> Between </a:t>
            </a:r>
            <a:r>
              <a:rPr lang="en-GB" sz="1600" dirty="0">
                <a:solidFill>
                  <a:schemeClr val="bg1"/>
                </a:solidFill>
              </a:rPr>
              <a:t>1917 and 1946 the Press published 527 titles</a:t>
            </a:r>
            <a:r>
              <a:rPr lang="en-GB" sz="1600" dirty="0" smtClean="0">
                <a:solidFill>
                  <a:schemeClr val="bg1"/>
                </a:solidFill>
              </a:rPr>
              <a:t>.</a:t>
            </a:r>
            <a:endParaRPr lang="en-GB" sz="1600" dirty="0">
              <a:solidFill>
                <a:schemeClr val="bg1"/>
              </a:solidFill>
            </a:endParaRPr>
          </a:p>
        </p:txBody>
      </p:sp>
      <p:pic>
        <p:nvPicPr>
          <p:cNvPr id="20484" name="Picture 4" descr="http://languageandthinking.bard.edu/files/2011/04/woolfs-original-hogarth-pres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1066800"/>
            <a:ext cx="3429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16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4267200" cy="5478423"/>
          </a:xfrm>
          <a:prstGeom prst="rect">
            <a:avLst/>
          </a:prstGeom>
        </p:spPr>
        <p:txBody>
          <a:bodyPr wrap="square">
            <a:spAutoFit/>
          </a:bodyPr>
          <a:lstStyle/>
          <a:p>
            <a:r>
              <a:rPr lang="en-GB" sz="1400" b="1" dirty="0"/>
              <a:t>Through the beginning months of 1917, Virginia learned how to become a type compositor. Because Leonard was plagued with shaking hands, it was impossible for him to properly set type. Thus, while he ran the press machines, Virginia was responsible for the setting and distribution of type. </a:t>
            </a:r>
            <a:endParaRPr lang="en-GB" sz="1400" b="1" dirty="0" smtClean="0"/>
          </a:p>
          <a:p>
            <a:endParaRPr lang="en-GB" sz="1400" b="1" dirty="0" smtClean="0"/>
          </a:p>
          <a:p>
            <a:r>
              <a:rPr lang="en-GB" sz="1400" b="1" dirty="0" smtClean="0"/>
              <a:t>For </a:t>
            </a:r>
            <a:r>
              <a:rPr lang="en-GB" sz="1400" b="1" dirty="0"/>
              <a:t>each story printed at the Hogarth Press, Virginia needed to set each line, letter-by-letter, word-by-word. The line of type would need to fill the width of the composing stick, packed with differently sized pieces of spacing. Once an entire page was typeset, the block of lead pieces would need to be compressed together so that none of the words would fall out when the page was carried over to the nearby press. As self-taught beginners, the </a:t>
            </a:r>
            <a:r>
              <a:rPr lang="en-GB" sz="1400" b="1" dirty="0" err="1"/>
              <a:t>Woolfs</a:t>
            </a:r>
            <a:r>
              <a:rPr lang="en-GB" sz="1400" b="1" dirty="0"/>
              <a:t> had considerable problems. </a:t>
            </a:r>
            <a:endParaRPr lang="en-GB" sz="1400" b="1" dirty="0" smtClean="0"/>
          </a:p>
          <a:p>
            <a:endParaRPr lang="en-GB" sz="1400" b="1" dirty="0" smtClean="0"/>
          </a:p>
          <a:p>
            <a:r>
              <a:rPr lang="en-GB" sz="1400" b="1" dirty="0" smtClean="0"/>
              <a:t>In </a:t>
            </a:r>
            <a:r>
              <a:rPr lang="en-GB" sz="1400" b="1" dirty="0"/>
              <a:t>addition, both the first notice publicizing the establishment of the Hogarth press and their first publication, </a:t>
            </a:r>
            <a:r>
              <a:rPr lang="en-GB" sz="1400" b="1" i="1" dirty="0"/>
              <a:t>Two Stories</a:t>
            </a:r>
            <a:r>
              <a:rPr lang="en-GB" sz="1400" b="1" dirty="0"/>
              <a:t>, had irregular spacing and blotted ink, making their finished product amateurish. </a:t>
            </a:r>
            <a:endParaRPr lang="en-GB" sz="1400" b="1" dirty="0" smtClean="0"/>
          </a:p>
          <a:p>
            <a:endParaRPr lang="en-GB" sz="1400" b="1" dirty="0" smtClean="0"/>
          </a:p>
          <a:p>
            <a:r>
              <a:rPr lang="en-GB" sz="1400" b="1" dirty="0" smtClean="0"/>
              <a:t>Yet</a:t>
            </a:r>
            <a:r>
              <a:rPr lang="en-GB" sz="1400" b="1" dirty="0"/>
              <a:t>, as biographer Hermione Lee notes, these self-taught amateur printers quickly began to transform themselves into professional publishers. </a:t>
            </a:r>
          </a:p>
        </p:txBody>
      </p:sp>
      <p:pic>
        <p:nvPicPr>
          <p:cNvPr id="22530" name="Picture 2" descr="File:Two Stori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304800"/>
            <a:ext cx="3714750" cy="5705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8518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67588" name="Picture 4" descr="http://www.mantex.co.uk/wp-content/uploads/2009/10/hogarth_26.jpg"/>
          <p:cNvPicPr>
            <a:picLocks noChangeAspect="1" noChangeArrowheads="1"/>
          </p:cNvPicPr>
          <p:nvPr/>
        </p:nvPicPr>
        <p:blipFill>
          <a:blip r:embed="rId2" cstate="print"/>
          <a:srcRect/>
          <a:stretch>
            <a:fillRect/>
          </a:stretch>
        </p:blipFill>
        <p:spPr bwMode="auto">
          <a:xfrm>
            <a:off x="3048000" y="457200"/>
            <a:ext cx="1563388" cy="2362200"/>
          </a:xfrm>
          <a:prstGeom prst="rect">
            <a:avLst/>
          </a:prstGeom>
          <a:noFill/>
        </p:spPr>
      </p:pic>
      <p:sp>
        <p:nvSpPr>
          <p:cNvPr id="67590" name="AutoShape 6" descr="data:image/jpeg;base64,/9j/4AAQSkZJRgABAQAAAQABAAD/2wCEAAkGBxQSEhUUEhQWFhUXGRcZFxcYGRgcGhwYFxwXHBgYHRoYHSggGR0nIBgcITEhJSkrLi4uFx8zODMsNygtLisBCgoKDg0OFxAQFCwcFBwsLCwsLCwsLCwsLCwsLCwsLCwsLCwsNywsLCwsLCwsKyw3Kys3NysrLCw3KysrLCsrK//AABEIARIAuAMBIgACEQEDEQH/xAAbAAACAwEBAQAAAAAAAAAAAAAEBQIDBgABB//EAEAQAAIBAgQDBAcHAgYCAgMAAAECEQADBBIhMQVBURMiYXEGMoGRobHRFCNCUnKSwTPwJFNigrLhNPGiwhUWQ//EABgBAQEBAQEAAAAAAAAAAAAAAAEAAgME/8QAHhEBAQEAAgMBAQEAAAAAAAAAAAERAjEDIVESQWH/2gAMAwEAAhEDEQA/ANpxTil1i5DNAzZVUkTEwNOtY70cxGMuXGN67cthTrbLNz5CTsOorVMN/Oq7K+HWvL+r7/13wUt65zuP+5vrXpvv+d/3N9aiK9rGpIX3/O/7m+tedo/+Y/7m+tU/alFwW57xUsPJSAf+Qq6nQ8Nx/wA7/ub61Fix/G37m+tTNeGrb9SBzfnb3n61W1s/mb3ml/DOLNdxOIslVAtFcsbkHrTeKtv0hms+J99RGHHSaLy17FW36gv2Zfyiu+yr+UfGg/STiZw9kOgBcuiqDzzETt4A03Iq9/UDGFFccMKLiuy1bfqCfZ6j9nowrUStW36la2fE+8/WpGyPH3mpBakBVt+hQMIvQ+81E4VDp05Zjt76G49jTbt93RmMA9OprK2Ma9tsytB1E+dX6v0Wtvwu52V8ZGyyVVhOhBI5GuqnhjFmsMw1Jtk+8V1dOFtnYq/LVdvSgeDoVzgqRBXcEa5RIGpkDqKNTeuddBBFAcV4mtjsy/qs+ViASR3WIgDUmQBTA0q40SHw3Tt1n9r1APjMQiYm3dZsqCxdYkgjTNb5RPOmfDuI27wm2T1ysCrAdcp1ilnFOGpfxdoOTC2y4g7lblswRzH/AFVS4hsTiMQ1r1bNp7Kn811jJjyygU4jbDcYs3HKI8kHLOVspbXuhoyk6HQHlRxFZX0Z4cLtuwe1GSxB7BBEXIMm4ScxaZOw3rWFaLAxqXfs/FWDaLfQQeraAfFT7xWuFIfTLhDXra3LX9a0cyRuQNSvwn2UDc9NZRFtWmfEsCGt6jIw0M6a9Y98U9ppkx1s3DaDDtAASvODzq81hMTwvE4U28a7G7cBJvqI0QwIEcgNDHhTPiXpKLwSzgjmu3R63K2p3JnmPh7qvylNzEjFY4D/APhhZZidAX6+w/8AE0ws+mWEZyucgAE5ipymOhpR6QcHXD4WxZBORryds22YnmfDp0gU69JMFatYK8BbUBbbBdBpqI1331pxC8Pxuy5tBST2wYocpAOXcGdj50bi8QttGdjCqCT5CsticMbNjAXhtZa3n/RdADn40z42PtLjCqe7o99hyTdU8238hRiTxfpFbS3abK7PdAKWgJcz5bb1Zwbi3b5wbbW3SMyNvDCQfbSnG3Oxx7uUDN2KjDqSFB1hwCdBG/kT4Uy4HhcjXWuXFe++VrgWIVfwKB03151WIK/Fb169ds4YIotaPccE96YgKPLfwpnwkX8p+09mWnQpOo8QedLX4FZe492zfdHYnMbbiM3PTz5VPg+KuriLmHuP2qqiutyAGEmMrRoT9KrEZcQwS3kyt5gjkaS4D0dIabp0B0A/F59PKnfEsT2dp35gaefKskvGbwbNnk8xpHurAuNlYP3tv9a/MV1CcNxHaG05EFipj2ivK6cOlRjDU+dU2969S8CzCV3MQZMaSY867as1sQKjdKyobLJPdBjUjXQHmKktZj03Vk+z3xtaujN5MRr8I9tUjLVKo6a1XbZFkAoIIkDKO820gcz8amXAEzA68o61kOHC3c+8vhv8ViQ1qJ0FqezJPTu0psgoEwAJ38T1PWuJpDxL0ptWWdHW52ikAIF1cNsy8iKnxL0hS0QiJcu3Cofs0WSFMat08qkY4vGpaKB2C52CLPNjqBpU7GCtoSyIik7kKAT5kb0nvcetZGfsy3Z3bduGA0d8swTzXNr5UTjeMG1c7JrZLP8A0Yac5G4JI7hEyd9KkaXCIM7c/LnS3gfDrFpA1gAhu9n3LA6+t0+lVYbixY3bV1At22mdlBzKysJBDQNORBFBrxZ+xwy2LSC5eXMqnREUCSdBJAnQVe0d8RwCX7Zt3BKmPDUagg8jSe7wCylprDXrsXiqjO+YyuuVQdOWtXWOIX/tSWHRCOyz3HWdG1Gk8sw+NU+k5y3sG52W9B/3LAqiPLmGVkNtgChXKR4REe6ocP4fbsJltrA3Mkkk7SSdSY0q8GvLdwMAVIYHYgyPhQgvFMBavJF5QyrJk6R1IPLaquEYCxaSbCjK8HMDMjkZJ1pL6bcTaBhbX9S565n1U31PKYJPgDRHBOMWiLdhM0hQFLKVDqoEuukEfGn2hPEfRjD3mzsmVjuUOWT4xp7at4Vw/D2GZLIAcgMwklo1AJnlM16vGreYqcwAbJnykpm2K5wIBnShOGtmx+Kn8KWV8tCSKNQhsRbxdm4LTTBKzBHeEEeys7d4DeEaAzpodvPwqz0S4natWHQEdoGutl5kLEGeXIUX/wDsTZgWSEKzAMnXn/1Wb2LId2NHtjoV+YrqhaeblsjYlSPeK8rXFUv4bhDbvEZYiYOhgQREjaTrTfmKA4PdJe9OpkS2wJlx/HxFMbfKrl22vAqjiODW9ae0/quIP8H2HWiRQXFcb2KB8uYTBgjT3+OlDJBZw+KuW1wl1IQaXL4Ih7QIAVQNQxGh8KY8Uwjdrg1tociXCTGygIQPZr8Krt+ka5oZGA5HcxGmlPrNwMJB0O1M5atJr/DWfH27pWUS0Ybo5J95gmhPvMNiL79g91bxVla3lJECCjSdNq1FLfSDiAsWWf8AEe7bHNnOigdda1EzmFwly/ggUXvNijdZZGgF05tT0A+FaHGYVnxVh8spbW6S2nrMFVR7sxr3gGCNnD27basF736jq3xNHg0aiK7w+493GPGUvbW1aYkQQFMtp/qaPZQeIwF6z9juqhumyht3FQiYIHeE7xFapqjcuBRJIA8TVqZ3hF28+LZ7tk2gbUJOugc+sRoG8KZ8c4cMRZa3MHdT0ZdVPvobDcWPeuPpaLBbcDvbxMdKc0amNtYzE4v/AApU2sumJudQNMq+LVVc4i/DFuWSpdDLYdjsJ3VvLetqBUblhXEMoYbwQDqNt6dTI4bgjHC37pJuYi+jawRofwgGNx/A2q9D264MIjqbVxc+ZWGXIjSJI1mOVaylfE8axYWbXrn1m/KOtX6RHbvMMK2Ga3cF4kp6hynO/r5xpEd6mXDLRS7jbrAiXWCREqlsajrqTTDAYsl3tP6ynQ7ZlOx8+tVekgc4a4tpSzsMoA/1EAn2A0atIfRvhQOBJAHaXQzTz3OUfD40nNppiCNcvt6fGt3gsOLVpE5KoHuGtDHF2bjBcwJU5h0kdDzrN7Fj3DLle2OQKgewiuqy0PvUn8y/MV1b4qp4fDBC4UZVnT3CfjV9oa0LfxLDEpbA7jJcZjGxDKF19poq0NaK2IoPi+HFy0ykxzmJOmug66UZFDcSxfY2y8TEaeZj+aKyx63XcoE0yDusYB7upM+XKnXo69x7ju8nujyloOg8gKV4i/nMKyaZmzAZZ7TQjKfZt5089Fx3HOg7wEa6ZQPnv7azx7ZNcVazoyyQCIkb/wB/WlF4NbjtbYvKjKUcgFgTuQNYjrpTyuit40WLxiywJzxG4IM1YOKWYntFMdN/dvRVzDoQQyggkEyOY50Pdt27Oe7lAMSSN/Z0o9j25MX2ltms6nULm0BP0oROFtcH+Ict3gwVfVEDbXz+FMMBcV7asgAUiQNNPDSriKkGx3D0upkI0G0cvEUtwi38P3WAe0ATmG6gctd/KngNekVYivD8dsPHfyk8mBHx2oh+I2gJNxI86sv4S2wGZFIHUDnvSTBXLA7VhZgJuT3p10AnahCb/FXud3DoSTs5HdjnE/zReAweXvtrdIhjMz/f8URh7gZQQIBAIHnVtOIJxDBi6IJIMyGHrCPGrbawoEkwAJO58ataoGokPpViCEVFJGYmfEDl8azM5WBB2gjz/wDdbXiuCW8kHQjVT0P0pHguBHQuw0bYayB41lmy6fWf6idcy/MV1dZH3qR+dPmK6unDo1xxgF1LUaujPP6SoI/+Xwoq3yqk3EDKpjOVYr1yrlzQfMir7XKs1paKE4rbZrTBSo5nMJBA3B6edGRQHHcS1u0WUSZHKQBzkdOXtqDNYjAG2iuxQqxzBRJB8Aw5RymtLwQjsQ2ULMsY8zr7hSfEcOv3nE6WyFiD3QCBsOomtJZtBVVRsAB7qzxgVYHHJeXMnUgg70QWpff4PbZw4lCPyQJ8aqvcNtqHNy4+VjrLGBPluZ5mte1q3HcTVW7NQTcb1Y2k9T4b1HBcObNnvvneCAB6oBmRHOi8NhkRVCgabHc67mfGr5qz6SOzZuYZjkDPY0J2LeJAG58KPtcWtMYzhT0bun/5UfQuL4fbu+ugJ68/fvUBM0HjOK2rRhmE6SBqRI3I/vehX4dYtZS5O8DMxIJ5AjnFHLhkJLZQSwEnQzG1SBlrl+JXLZYSde8w6EcgaKs4REXIgAUzp5+dE12WrDhPhhcsEIVa5biQ6rJB5g67UTa4tabLDjvGB59D0o4ihr2EQgAopgyBHOgJ3L6gSzADxIrpnUGaScOvWbruvYqOeuu2nspxsIG1RgXiOOWyskSToAOdK8JxfMyjKADo2uxMwddxpUPSseof1eXKk+BtlriAfmHw1PwoG+2xw/8AWtz+dP8AkK8qeEEXre0Z0+Yrq6+PpVPE4RTdW6ZzIHUdIaJ+VWW9xQeMtOcTbYeoEvBjyklI+R91G2OVYrQg1RjMMLqMh0zCPLoavrykFOKxFyypEplVAELESxG+nWJ08qu4RxTtpGWCoE67nY6cta94m7L3u6VjQFSxz8tuWkUrtjK63LYIuQGuW4YAKdGgHfUz7KzoaWqcXhluIVYaH+KvoTiOL7JVMTLBd4AnmaSEw7Nh0IvPmQEBSASfIjpTCxeVwGUgg7EUlxHFmN0ZGAXNGUjVjH/EnSaP4PfLJD5Q4klRAIB2kCiUSjmuAcx76Fv8TtqYzS35Vkk+AgVbisGlyM6ho1E8qtVAAAAABsBpSSq5ws3T2l0wSpCpAhJ28zQvCsV9nIs3u7zRpkQeXhrT6q8Th0uKVdQQf70PKjBi4GpFqQi1iLOlsi7bnQN6wHnVy8UumR9nfMPHT3mrVpmaC4njRbAWCWbQR85iuN680gWwmmjM0ifIDWvcHhyinM2ZjqzH+9AKqlPD+HiyDBkkySYosUKOJ2ywUMCSY0kj30XQYpvWgwIYAjnPSqrC2yAbeWBMR1O/t0pB6QXibxEkhQNNY2k6c6C4fm7VMu+Yf9/CahrZ4Yfe2/1p8xXV2FP31v8AWv8AyFdXbx9KqcXjSMQlmNGS45P6SoHzNE4eq791BdVDHaMHK6fhEZteW4q+yu1c60Iihsde7Nc5MKoJI6n8I8NaKio3kBUhgCOYIke6qggtL2tlLt17kgkSm8SdwOkb0Li3ZWzi9oQACobvKNp5ZvD61PhWM7MklgLJPJDBLA6DmIii8bcz2C9mQM0lQo32JI+NYZW8BOQMr5wxIMsZEnkDO/hV/HsvYsGMTAX9XL+aTWrb3WgqFD5WzJpBMw2+usg15LMzW7mZwkA94AyDvruxnbzp30lVlVMNmnIAq6EHNEjMR+EHSac8G4YbXec98k7HTUc+vWlnA0zFss5s6SJ2tgzvz2iK1Bq4wwu4lintMraG1s/UT+KelMEcESDIOxqvEWVdSrCQd6WJZvYc5ba9pa1IEgMvhPOtE3mozNLBx+1Az5lPQqeXlvVbekFrkHP+2jVpuWpVe4gzXCtplIVGLaEmRO3XlQbYu9iDltqUX8RPTzj4Cm/D8Atkd0anc8z/ANVBDhOM7W0CSM2uYDz008qF49iSALa7vz10Hsq29wr7wXLbZDzAGh9lCcUYi9OQkFAs66ZiQSI50IC9sWbgGUm5lUrtlDRqfGtBgXL21ZhqQJpC1tCGRnJ72VWgGBbGp30GsU/4WkWlGbPpofDkPZ/FEUBcX4T2sMrZW28CPGg+F8Ga25d40mAOvXw0on0g4i1rKqGCZJ05e3SleF4vea4oLTJAiB9KVcaTBN99b/WvzFdXYT+qn61+Yr2uvj6XJG9hVN4XCe8quoHgxBJ+Aq+0TpQWIwrHErckZFt3FI8WZSPlRVhtRWK0NFeGurw0hmeL8ObtgFByvqNdFP4z4aa0x4ZiLdu0JLZcxALCJzEkHTceNWcewPaW5GrJqB16rSzB42UParClwbe+RWXQL4AfWsdUG2M4dIPZwDlAykAoQDIkcteYpVjOEswP3feiZDyCRyAOv9in1jEhuayACwBmJ8emhoJ8cz3QiAlCCS4BHtDcx/3TcSrg3D3Rszkaqq5QI2A38RTigcPjAjC1dYG4RMxAMkwPOKJS+rCVIPkaZ0U2rpqDNS3H8bt2+6O+0wQPr18KNQ/FXVVSzAQoJ5fzVGAxyXZC6Ebqdx0NLkw93Ewbk20BEprDDfrv5iruJ8JP9Sx3HG8EiQBy8dPbUDgCuIpVwzjiOIc5HAEzsTzim0zqNaShFJOOKFe27FsoOw23nedKdXroUEsQANyaWXMmLtkLmADb6ax/FZqpHet25bKrMgJllPUTHSKecDxKvbhVyhTETPjSi9YZLa2mnMxOVQQBy9Y8+fvpj6ONNtgI0b2+3xojMV+kPD2cK6DMRoQOnX++tB8J4Nczq7jKAZg7n2VoMZihbQu2w6UlvekfeGVe7znc+XSlU7wo+9t/rX/kK6vMGZvW/wBafMV7XXx9Hkuunf21VYQCPZVl8a++o2ztHSsVoUTXgNdXRSEorL8VvrYu/dc5NxTqpJ8PI/EU/wAPjFcuo3QwQfgfKl3H8NbyF2BzGBmAmPEjpWaK8wBtsj2cptM06TJ110P8eNNcKyiba6ZIBGw1EiKzoVQqXbRDm1/UmQei6eGvwprwbGrdBYwLsQ0cwD3THTWqUGFy0N4E7eNLLXBURwyMygbqCdfOeXhTYVxrWEhu8CZjrfYrMkEeMxvReG4LaQyFk+OtTx2KYT2eVioJcdAASo05mp4HiKXAsEZmHq89N/PWs+kLivK4mvJpITFcMtXILKJ6jT3xvQdvgAUELdcayI5fWnJikvFMS7t2Nk94auZiBppP0ooopeGiZdmeDpmMjyjnV5CWk5KqihOE8RV0iYKgZp+c8xSfiHEHvHLotvNE8jzkn6UJfxrFpdSUYwrgHTrz9kVPh1vvoi725LawCGGjAc+QqHA+7bdikr1EktHLL/e9FYnFW7R7SDnZQMugjnr0/wCqEt43ZZrLBd9/MDUishz08K0dviim4pzsSRBRR3Qeuuppja4bbU5lQA9dT7p2pGauwQ+9t6fiT5iuqeD/AKqfrX5iurr4+lye3DqfbULNCdk32m40nIbagfqDuT/HvovD1zrYuva8r2tAgftrJYiWQXDMiWKEbyNSBr7qZ5lvWiUMhgQJ92vjQp4o8tmssLahpY9V+Gv81bgb1q3aVh3Fc6Az6zf38KzgLMBhWURctOSZtswPJtjH4o6mh7lk4W+DqyjnBGhnSefl4UffRVvMqse/q6ExoQSWU9RvFMcGpe0BdAbxMEMPwtpRgFWLgYBlMg7Gl2Ma7dzLa7qwRnYbkch4eNX8LtFLeVlAIJ22P+r20Wa121gLhXDxZQLoW/E3U6/AV7f4dbZlYjVdoMePKh8ZxpBkFqLrXHKKFYRKiWluUfzVOD44O+L5t2yGAUh5VgQCCJg899qsWLcJZvWzlJ7RSW1nVRy331r18dcNsutkgiNG3OusAGf/AHR6OCAQQQdQRt5zQeO4olplUmSSAROoB50CwAbmMfQKqA8+cHzn5U0w2ECAfibWWMZjJnU/3tRJrhUSrjb9nbJQKC3dJgTB+f8A3SWxhXPcYlbYILk6AT0J39lMuLM1652KRA1Y9DQ+LuXLcJeGe1AAy6ajbXedKyybXiB2QXMVkarEQBoWPSkN8h3i4UYsw1UkkDkARoBRuLNwqlgKBKyTrAA2GnKhbNhr0i2VTJ3QBzGsmfW9/WlVQcG6hrYALFhBUjWJkTvH0pnb4guHRbbSz/iAMx7T8qljsKlmyWVQHAgMBrJ0nw3rLqZI6zUum8wjffW/1Lp7RXlRwo+/tfrX5iva6+PpVSmOzYi7ZjVFVp65yw/iibA1FU507VwI7QAZuuU5svs3q2wa5/1sXNUYu/ly6qAzQSxjkYjqZ5VcKpxeFW4uVxI39tNBDjzduTb7S20EDTunOJ7vjpPhpVlviCKBYu2/uwgzR3oY7zHnXcS4cyszAZ0eMwEArB0YcvaaFwthBeeymYZlZJaJB30A0IMRWGWosFSFKwRGh8PCvMNhltghJgmYJJiek7CguBYgNbC6hkADT7YpnW4QuHxeZmQgqy6wY1U7ERQXpCwFgl5yBk7QDc28wzAdfLnRWN4elwyZDRGZTBiZiaGv4JzaZM+cypXP/pIOViNwYiqFj/8A8mt8NclLK2u0FsRGlxGUL3fxSM221KvR+7lvWcjtqYuiNAgOok6FcsnwqjjeHS1edEW5bgrlViNNB7xMwZobB4i4jk29WOhgBp1B6EHUCuuF9S4Qwt2ddBNwqsd7JmJXTfYjTxFQw/DFuFrlwGXg5T+GNh4+Nd6PWLmQveADuc0QAVkKDtsSQWPnTYCuNnsFmEv3becXlYqMxDiCMu8QPhTBsQoXMTAiddN+WvOraCx+E7QpMZVOYgjc8h5VVFTQ6hUzW2ZpOaS7+7kDpJ0qzAcJAOe5qZkLMgeZO5puQN/D4fSlHEONKIVDMyCw5eI5E0As4hiHZ2LKUBGUEhtACdvOnPBMLkQEoFc7xzHI+FLxdIKWyVuqzyJBLDqSPbR2Kx5F9LSRH4vcdPCKkPu2gwysJB3FJrXo0A0lyQDMAeOxNE+kOLNu2MpgsYnnEa0gwWLuF0UO3rCNesTPXbapWthhv69r9a/MV5U8DrftfrHzrq7ePocggwAW/dvSZdVUjkMhOs+2irJ1oVLLjEXWJ7jKmUTpmXPm05aZaKsjWuVbF1GuNcKQHx1jPbdOoOvQ8jWcwOFu3IcEEplVCYAbLy11kePStXWQ4nffOyE5sjFgYEgezlWeQpjwLFFTkI0JMkkd141XxmKfzSHBJ2isrqt0bq66FmXkTvm1p7GnspiiJoTGY4WwWicpXPH4VYxm8esbxVFzjC5HdQSqAkkgidNAOpJj3+FB+kidngbsnvEKXPViyz9B4AUkZjsMLl9JAORXJJAMZoVd/wDd7qC4KOyumxkXSWLqAN9uQ05URjONW7V3KLd13YKWKITp+GT7dh1pjbuLcQlDowInY8xBB1BHTlFVVXgV0VncP9pw+ZQhuII1159NZprw3HPcnNaZI67TzFGjQd70gVXKlGgaTpMg66dKK4jba7bBtNBBDDWJ8CeVZnEsA9wXAS2c94HX3HSreFXCNnGhns9s+kEdNqzoM72LvFezVA8iC4IIOmu2g3jWlX2ZFLjMGYKwjKd9J16DrR7XMPdAg9m2UrliFnlJG9H4bAiwkwXIn1RrDRIidRpUizDXTbt9sXzHLlRSNR4gnkOoqng4LXs+aW1LCPwnQmfM7VLjmJFwrkUiFIO4OkyscoiaI4Eym6xVCFKiCeXUeMmpDONYPtbZA9Yaj2cqQcL4e5uKSpABBJI6bCtNxXF9imYCTMDzpdwnjBe4UuQc3qmI/wBvlSr2dcKH39ud8yx766vcHpiLX6l+ddXbx9LkCTGZsRdtR6io09c+bT4UZb3oVcSpv3EA76qrE9QxaB7I+NXI/eiuVbGV7UM1ehqQnSHiqtbuF0C95GzSCQSse4xHup7NDcQw5uW2UGCef8UWCxl76BSW0VhlIVGEAnfxB8OUitPwx5tISSTHPesxiMcouMTZWdAQ35hudDrzrS4C+zpLgBt4B2B1Xy0rMUAeljRhzA3e0D5F1k1T6YtmS3a/zb1tfYDmPyo3j2HN7D3USCxBy/qUggfCh1tm7iLWYGLCZm6G7cEATzhZPtFbnROC4GpMAfIVnuD8cVvtBVWKrcDyRHcYKC2vkWjmKY+kX/jX9Y+7Y6eVZT0OvIXNu2HbtUHa9oTCooytBHrSTA6eymRN/FRagMI5t3exlmUpnQkyVgwVJOpHMe2ibuMRXVCe82w1/sVmpk8Vhw1y4UZSuYasebdPI6VZgcrMqqqK4/E3eVuUEH4RRDOovXm7MEpplGxkwWOnSKEwwQE3JMKQ2WNzrlEg8jvWGXuGwBuKchBfNBWYAXrtr/FXYLi9xWGbvIujQOQ0nz+dDXsRn7x0uaRk0nXUkfyKnjQ7opYLsX0EE6wZHX51I9wPEbd8wQMwmM0bbSJojB8PS2WKzLb66b7DSslh7RumJAI0XlJnRc3I9KbcHxjC8UkFXLacwQN/bFMRpxjCm7bKr62hHmOVK+EcEdHV7kCNQAZM7CaJ43xc2mCoO9oTPTpVNr0gBugEQhABncN1nmOVSp1g1/xNr9S/OuqeA/8AItfrFdXfx9DkFayodngZiACeZAmB7JqMd4GpW7weSNpI9oOte2tTXKuggV6BXlerUE5rq8r2aURcUwIBMk5GbPcJIAAGwA3nxruCYgLCvo7AQI1ygd3NymiOK4XM6vlVsqt6xMSNVnlG9JBjWNxWORdWYsvMRB5nXTQVj+sna4c2n7jKFd5ZG03GsHmZ1imGcTE6/OszgXlxcZHZgYkkAKBpOpmfOBrTTh9vtQLlwKWBYLHIbGdYJphF8Twfa2bluYzqVnpNY30bw9zCYhjiRlREa0r/AIZkOBPOe9E89K1w4YAEAe4AjZvWkttoT0qPFks93tiQGIWMzBT5gae2tS4dL8JxEXLpvqCR2YW2n421zFiPwDbfpTPBYRsxu3IzsAABso6TzPjRVm0oEqqjQCQBsPmKuoDH8QsxiLiqwSYOpI10O/xoi3w5risEYXFJJzyRD8xHORzr3iuGum7c0BDAZWbSBpCqTz5RTTgODa1bhhDMZPhoNKyEcPwNFYs3eJiNNARuR7aAu4FpbMHfs9ZO9zmFGuij+TWjBrw04cIeIWEt5Xyd+BktgHKCusmN4ml3DZOIUvIJJPTUgkDwnpWh4rbVkykkE7ZfWMakeWlL7TN9otQpWUBcewgT1I2mgKfSfB7XB5N/9T/FKeF4btLqrEiQT5Detji7yopZ4AoHB8btO2UAqSYEgCemo+VSsNuH/wDkWv1Curzhx/xNr9Qrq7+Locinhdtl7RWn1yRp1mY6jn7aMs71Inf21Czv7K5OgqoLdGbLIzAAkTrB2MdK9FILmFdse7LcNuLVvZVaQWaQc3iOXWoHuExS3EzoZUyPcSD8RVs1jcJxi9bUBMOzWVLM9yfws7Mco8B8qbY/jbI8JaLqpUXXmAuaIA6t3gY8acRlxKyXtsFEnQgciQRoeopOeH3WeFhFUg+qMuf8UTJO+hNP5rKcA492eHy3EvHLnh8jMpGYxqOnjWc1WNFbwNvKdnzTLmCSDvr0+lFoABAEDlWdweMuJhcOllA917YYAmFC6FmJ/wBwEeNSHF72U2yinE52QQYSAoftDOoEEadacWNGGqjE2VcQyhh4iaXPxgWxe7WB2UbfiVhKkDqTIjqKX4L0na4zJ9ncMttnYEwdNl1HPTXxqxYeYPCJZBCk5d4JkCOk7Vf9qSVGYS4JXUd4CJjrvSLC8fTE27oRXyrbJZiIAJXVfP6Ulwpez9kuXi98i3ccIoEoMiKoXrE6mmRNJj8Gzvca7/RVdADqSuuYdDuKHw/HmzWz2RGGcWwt2dczbBhPXSmZxa3MObi6q1tmHllNZNMWBg8MlxWS1Nqbp6qc4CqNSNIzbb1SCRtya8Y0otekdt85RXbKQBCnvlsxASd/VOp5V4vHV7PMyOHzMvZgZmLLvGXl48qMJtHOKkBSnF8WZRbCWme7cGYWyQsARJY8omIplbclRIgwJEzB5iedSKvStCbakbBpPuMGssh1EdRHnNb29cCqSxAAEmelZ21j8KHLBCJ/FGn7Z0rLNjR8KM4i3IjviuqfCWBv2iObKRXtd/F0uSlufmartmiOIYZrTFXBE7HkfI0GlwaidRv7dvlXKyytic1BW8MwxDXSRlNtVA5yGYn51cboru1FCLxw5uyt2pGUPLjXVJZgvvgHwmhOL8Nvm7nssjJmV2tPIBdQAGkeABjqBTvtBUGvCnUtDkA9ddPGlHBsO4wItupVilwZToe9mjyOtMkuVPtBRqKLmAvLbw72cou2raoyvsywuZCRsZUa1DFcOvqEvIFbEB2d1k5WDjKUBPQBY8qdi4OtCcQ7Vyq22CIZzv8AiA0gINpPU7U6iPFdrfDXQgLW3tDIpkMbTMzgExMZgvmDReAZ7t67fNl0U2QgDgBiQWJED2Cm+HspbUIkBV0Aq3tBTqI+FYVk4cQqEO1tzljXM06RvMaVe+GdHsvlJFrD3AQNe9CQvmYpwLgr3NRoK7OFcYHs4h+xZY/1FTp7zQ+OwpXh3Z5JdbSgCJIJABgdRJp4XqHaijUW8VtG3atMis3YkSqDvZcjISBzIzTQOIFg2rOXtknMbbqrZgfxFxrOY6md60BuCvVenUSX71s2bLYpGLEaEI2YGP8ATqpPTrTThKsLKC4Tmgzm9aJMAnmYipm5XC7RpB+kjHsDHVZ8qyTVubwV1KtqDvQd3hlkx3QI+Pn1oxizR/oyT2mHzAgysj2f9V1W8CWcRZUcj/xB+MCvK7+Kehyb3E2wyEMARGxEj41864nhkW6+VFWSJgAcj0rq6unPtcF2HsKV1Vdugq7D4ZI9RefIda9rq5Oi/wCyJ+Rf2iorg7cjuJ+0fSurqQg2Et5vUTf8o+lWfYrcn7tP2jp5V1dUlN3B259ROf4R18qn9lSPUX9o8a6uqSVjCWyRKJv+UfSjE4fa1+6t/tXr5V7XVBG3g7ec/dp+0fSixgrf+Wn7R9K6uqSu9grcf00/aPpXlrA2o/pp+1fpXV1SSbA24/pp+1fpUfsVuT92n7R9K6uoqWfYbX+Wn7V+lccBa/y0/av0rq6lLLeAtf5aftX6VeuBtf5aftX6V1dUyKwWEtqZVFB6hQD8K6urq7cema//2Q=="/>
          <p:cNvSpPr>
            <a:spLocks noChangeAspect="1" noChangeArrowheads="1"/>
          </p:cNvSpPr>
          <p:nvPr/>
        </p:nvSpPr>
        <p:spPr bwMode="auto">
          <a:xfrm>
            <a:off x="155575" y="-1828800"/>
            <a:ext cx="2562225" cy="3810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2" name="Picture 8" descr="http://1.bp.blogspot.com/_eNWraLqlvuo/TTm4wDk5sMI/AAAAAAAACW8/1CaseXgq9bc/s1600/BLOOMS%2BTHE%2BHOGARTH%2BPRESS%2B1.jpg"/>
          <p:cNvPicPr>
            <a:picLocks noChangeAspect="1" noChangeArrowheads="1"/>
          </p:cNvPicPr>
          <p:nvPr/>
        </p:nvPicPr>
        <p:blipFill>
          <a:blip r:embed="rId3" cstate="print"/>
          <a:srcRect/>
          <a:stretch>
            <a:fillRect/>
          </a:stretch>
        </p:blipFill>
        <p:spPr bwMode="auto">
          <a:xfrm>
            <a:off x="4953000" y="914400"/>
            <a:ext cx="1536002" cy="2284017"/>
          </a:xfrm>
          <a:prstGeom prst="rect">
            <a:avLst/>
          </a:prstGeom>
          <a:noFill/>
        </p:spPr>
      </p:pic>
      <p:pic>
        <p:nvPicPr>
          <p:cNvPr id="67594" name="Picture 10" descr="https://encrypted-tbn2.gstatic.com/images?q=tbn:ANd9GcRHZ5YDRi8z0XJa3ed2sEPhqyjeW5WL8JZHnh3vi-ClhK8FRoCb"/>
          <p:cNvPicPr>
            <a:picLocks noChangeAspect="1" noChangeArrowheads="1"/>
          </p:cNvPicPr>
          <p:nvPr/>
        </p:nvPicPr>
        <p:blipFill>
          <a:blip r:embed="rId4" cstate="print"/>
          <a:srcRect/>
          <a:stretch>
            <a:fillRect/>
          </a:stretch>
        </p:blipFill>
        <p:spPr bwMode="auto">
          <a:xfrm>
            <a:off x="7162800" y="152400"/>
            <a:ext cx="1571625" cy="2408621"/>
          </a:xfrm>
          <a:prstGeom prst="rect">
            <a:avLst/>
          </a:prstGeom>
          <a:noFill/>
        </p:spPr>
      </p:pic>
      <p:sp>
        <p:nvSpPr>
          <p:cNvPr id="67596" name="AutoShape 12" descr="data:image/jpeg;base64,/9j/4AAQSkZJRgABAQAAAQABAAD/2wCEAAkGBxQTEhUUExQWFRUXGR8ZGBgXGSEfHRwdHR4gGyEdIB4dICggIB8lHx8fITEiJikrLjEuHx80ODMtNygtLisBCgoKDg0OGxAQGywlICY0LDQsLDQsLCw0LDA3LCwsLCwsLCwsLCwsLCwsLCwsLCwsLCwsLCwsLCwsLCwsLCwsLP/AABEIARMAtwMBIgACEQEDEQH/xAAcAAACAgMBAQAAAAAAAAAAAAAFBgAEAgMHAQj/xABPEAACAgAEBAMFAwkFBAcHBQABAgMRAAQSIQUGEzEiQVEjMmFxgRSRsQckMzRCUqGywRVicoLRQ5PC8BZjdJKjw9IlU4OUorPTRFRVZXP/xAAZAQADAQEBAAAAAAAAAAAAAAAAAQMEAgX/xAAyEQACAgACBwcDBAMBAAAAAAAAAQIRITEDEkFRcaHwMlJhgZGxwULh8RMiM9EjQ2IE/9oADAMBAAIRAxEAPwBk4HwWKKAUkZpbV9O9VYNHtX9MU+FceJykMsxiVnBLM1Kvvsorf0Hrg/lYgINNEDQdh8R8cJeRWA8NheeFpkji1aFNHZ2UvdrsLJ79jjzp21SebXyaFnfgHP8ApNlxsZIPpIo/rjzMcw5R0ZWki0sCpqZboij8fripxDh/DYsquY+zB0fT01XVrYv2AthvVkjvscbYuCZAZoZb7JUhh61kllA1aNO7ne/h6b4Fo2vqfINbwXMAf2Zwn/3jA/CdPxON+Wy/DhsszgeQGbofwIrFiT+zVd1bJOsaSGJ5quNWHqQ+oDcb154K8b4Vw/LhdeVDu50pHGtux86Fjt5n/UYpU+8+RynHurmCNWQH/wCpmHyzrf8A5MazlOGOaeQuT+9my34vWCvCeD5KZ3Rsg0LoAxEi7EN2plYg/L/TGOR4bkJIJ5hkxULSKVNamMYs14q37CzhVLvPkO491cwM/DOELsUT/wCaP9GxuiyPCa/RQkf9pJ/4sWcieGS5aXMLlV9kCXjoawPI1dUR2N1sR3BxY4pkOHw5Rc22TBRlRtIrUA4BFjVp2vesLVn3nyBSj3VzKEOX4VZIiy5ANb5j1+Bbf7sbJRwryjyv+/A/A4NcX5fyGXhkmfLRlY1ugNz5ACz3JoD5484VwHh+YhSaPLx6XF1W4PYqaNWDYwtV568uR1rLurmBoclw7yhga/8AryfutjWNv2TI9xl8t9XB/rglxTl7JQxSSnKRuI1LEBRZA3NX8LP0wLzQ4XHDBM2WjCzkBRoFqD7xbeqTzq/heOdSbym/RD14r6VzPZZsigrRAnrpm0/ykHGiOfIns0fr4s2/4GTBQcHyAzYyoyiFzF1WarVRemtz3uu3ripmkyeuRIeG/aBCaleNVADDcqLILsPMDfDWjl3nyE5x7q5mo5zJVX5t/vyP/Mxgr5I2R0T5n86f8OrgtHkeGHLfahBD0dOonQLG9aa/evw164ECTJDQ83DGhhcgLKyjSL7FlB8IPrvgWjl3pcg/Uj3VzLSZzKKP9kPiMyw/4zjx+KZKqbp0e350fL/Ni7xHg+Riny8RyaEzlgGGwXQAdxfnfl6Yvy8q5JEZvsyHSC1bm6F+ZwlB7ZPkNzXdXMA5CPJ6h0kgF+k5IPrsp3Pwo4twcMhOdKCKIxHLLJp0LWrqMNW63uPwxR4NHl5NMkXDXjUhisxIKrStv719xWw7nBjLMBm4aHv5WRST/wBVJH/6z/DDWtGeq23htE6cdZKsRK5g4fGuZcKNI2OlaAGw2ArExv4/+sP/AM9iR/THuN8ckZWsTpWQW4lvtWF3kWAHKRBhYMVUfNWdu/0r78FOH5lFy5ok9NNR7jai3cir2/AnvuvZPhk7ZSCOKb7PIqIS1keEagRt33Kmv9MYJLLj8M0rbwMeEcrzpmY45DeUyzNJCbHiLG1B3u1O9kd7r3tjQyUn9qGbQel9lCa/LV1S2nvd1v2wIblziCizxIgbbm6/icZPy7xCr/tLb1ogfeDi7x2k1hsNGa4HP1J5REzouaMvQLUsyELuBdFlIsXt371RM8zZOZnyubgjLvASTESAxWQAEXZGofP171uLPL+eHvcU0n0s/wBWH4Y9HA87uf7VG1X6D0vxVh+YF/l6HNnNvK/XTLsrVHPICQ7MD4VWwFAsC9/n5e8D4ZKmWzqOlNLNOyAkeIOoCnY0AT5GsDhwPPeXFQSfL/kn7sZT8vZ5ff4rpvbda39AdY3+WE+IFXN8oTHJRtEDHmRD05Y7HtF/dJvTqG1G/QXsCCvMXCppeEiBYy0wjhGi1vUpTULvTsAfPFaTlzPqN+KED1Za/iWxrblnOggNxVwTso8Vk/AdQX/HBfiHkE+b+Gz5kZeCMaELa5ZKBVdC+FSpNtbeXbYXjDlnhuYymYkjc9aGa5eqFChZSTqXSCaDDfba6GKh5Tz/AP8Aycn/AHW/9eNA5bzb6q4uxr3tN+H5kS7fwwsKqwHmWIMCDuDsflhE4JyQQ86Zi2hQNFlrINK5Llx5hhYFne78gMY/9Fcz7v8AbD/K3v8A+9eMm5SzYbT/AGtJq9CXB3+HWJwJVkwbvYEeR+D5iJppM1+kISJDYNxxrQYEEmm2772tkYxycebyRmjjy32hHleWJ1kVaLm9MgYg7eo/h5V/+iOeqjxSQD5N+PVBxkvKueoAcUkI8vAfx6ln78GD2rmBYTlNm4a+Vdx1ZCZGYe6JCwev8NgL29TWKvFctxDNw/ZJcvHErFerOJFZSFIbwoPECSPP+F7eLyxnSxA4q+odwATXzHUx6OVc9v8A+1ZPj4WP/mbYL8QL/NWVl6uTlghabos5KhlXZlC92NYvcPzs86yLLlWg8HhLSI2omxVL2rbv64XjyvnAAf7WcKTsabf/AMX+uMhyznO44s5HrpPf/e4KVZ+4WzfyhysIIFklV0zGhw6l7AskdlJXtW4xbyye2yz/ALsOYv8A3kWKfDuWszDKjy8RkkQE3G2oa7BFbyn1vse2M1kP2jKgf/t8wSPU64TX3jEpY6VO9jKx/jrxQt8xppzDL+6qL9yLjzGzmofnchsbhfp4QKPx2/DExth2UZXmNHG4tPDZ9HhJi33PYAA/eo04XuYIP/ZOk71Blh95jP4jDFx4huGTf/5/yn/UYGx5qOPIRGaEzqYcv4ALvwCjR9DR+mMj+nj8F1t4DQuby2YDQiSGXUp1Rh1a17HYG6+Pywn8E4CHzcmUmdpcvkyHijbsepTLq9QoNV279gSMVsjzrkIH1x5ExNWklVQGjuR3HoPuxdi/KJlVZpFykgeStThUBfTsLYG2oevbFFGSyOLTzCX5ROCQNlpswYwZlRQrknYBxsBdeZ8vPF/hvK2U6GnoJUqRmQb+Ip4he/kxJwv5v8pGWkTRJlZHRtirhCDXwJo1t/DG1fylRDwjKzihsKXt2G19vLBUqoLVmHLHLGVfM5stCPY5kCLdgF0+IdiL3rvePZ4stJxDODPlaREEIlNKIytuU7Wb3sb3f0xyv5QMuhcx5KUF21PpVQWY+bUdz8cas7zrlMxp6vD5JSvbVGjV8BZx1UrDAqSAtwJA96eqAhbv0+pQ+gHb4V5Y2I06Z7I5XM+JoJH0S+UkbLSn5jTXr2vcWbmc55gkTpyZGZk28DItbdvDflX8MSf8oWWd0Z8nKzpZRmRCyk9ypJsbVuMGO4MBv5hiDZWdWkEQMbAyHsoIqz22Hn8LwocnxxdSXIyQZcloAWly7WksYOjxV2bxXex3Paxecn5SIGBVsrOwI3UqpBB9QT23xV4bz3kobMGReMN3MaILrsNj/DCUZJVQWrN3AeWsr/aOdj6K6IegYhbeEsmokG77774Gc7ZcHM55jAstRw25JuHUP0lAEsBW9dttiLwRXn+BHaRcjKryVrfSoZ9IoWas0O2MjzzDbyfYJtTgK7aF8QAoBm8wBtvh1K7oWBd5uzQGRggR2mOY0RhkGpnjADSOFFk2o3H97FbgnFJfsGZgUOuYy0bKgZSrmOj020kWDQqvgPXFHJc9ZZOmsWQYdMN09Om1DHxafDYs9yDve+L6c7R9Tq/2fmOpp09QRgvpu9Oqr03vV1eFquqodoz5bynDQuUdGi65AKtr9ozlDq1AGybvY7XQGKizZhZ+JmCON1Le0Z2II0xnsAN9r/hjFOdcskhdeHush3LCNA59bI3xifyi5RNdZRwZCep7g1GqOrfc1tvgp7gtFficQ/sfIClI60ezGl36nvHyHkTg/wAL4Dl58tLA0WWQufEMu4cL30PfkwN+W/bC/Jz5lXRYjkFaJSNCWukVYFLpoHc9vXFnhXN8EOowcNkQNWoxoBem6ulHaz5+Zw2pUGBZ5GyBlD5rMv1ZIdUEWrcIqCiRfdmvud++++LWSUfbMtfnBOB9Hh/1bFXhHOUJIgiybxB2NkUFBbbUaHmaBxc4exOdg22TKyn6tMg/4cRkn+qr3P4Kxr9N8ULHMn63N8x/KMTE5l/W5fmP5RiY1x7KMzzH3M5QSZKWPsGiYD4Wp3+/CzMNfCjQ7ZKNvkUC/wBVw2oxOUYjYmI1frpNYVeHITw1lG15Fj/A1/z8cY5fTxRoW3gBs7w+KCGKXLGSP26MMzIQupWGkhPNkDDXTKPDZoizjTzfniJ5MqZZWQFLeYhwGFNrCpGNqJBUWO+22Nyy5nNQ/Z4miWHSenFKPadMMShDaSGYKukadwBuNwxt5LIZaII0QpljjBnF0pYBVzMYP7KzBlkVhY86Ao6ssyJIlkzcrxZqKSKP7PaCP2cRZVDlwsiruSVoH3CKO11Sh5f4ikEcSnwtqZFhmVSHIDU7FhaldRCoT5k4OQ5gqCZQQcu0kmkWxCWEzMO4sqqsJU7WrRihpwOjiaKXKIW2SaKPerZoC+UZhZ/aikhavIAnyvCAGZTlyZpIo851VjlV2iKDVUr7jXSsbq2N71W4ANecNaTJ9eAxBJGIg6xa0EhLMjgMlgaP2h5aDp3xdyUUkMUBPURI4UGoWNKhpszPR8rEMafUDFmeRnLRZt2kjGp5QQWCFammZD7woyDLIBv73bDsALm4UizUKZkySQwrG2YVyWCyOg1VZ8S6tJ8Ngi6vzwzs8bZmWPhiMUkiKsoQtfe2VSNSDsAT2JPYEYaMjl8nEnQzOW3WNC9+0MbSORHl1ZRr1USwUHbxHzOMTnM5ko3yuWy3UVZGEU6nUAHckBlUe+t6SWIqgTt3VgJuay+VGTQaZI82khWXUradyfCxIAUhRqAAvZgb74Y8zJmsnloMxNJC2oKBlXgUErX7TUHDACyfJjR9DX4PxSB+HmLMxrIELyRvqIuWmcJIdmDPvTWQ4BF2Kws56OeTVPMdRJBYu66vaAutITqojcUKrtsMPMC/zTwR45mneJ1y8rhwwA2EgDla8mWyo1AbjBqXK/YMjHL13MrsOkq7wj9pkZGHegwN72NgKOKWUkkkymUhnlMeVkmkBctQCoFKqSdqDa6B2sf3Rhmn5fmyuSKZaaSVhMssAjFCvCdL70VGktY02TX7VFN7GCQrz8ZljyzPJMXkzIkBiZBUagtFqBsaG1K3hUUa3ogHGXEOGZb7NHBDmDLnG0EoGOght9C3Ue2oEWbJHqaw55mXLyZmOaZDFLl1mYx2j2qKjNr02AymUOBd9z54rcY4bl5UjihZsrqlZx01XT1BIuXs0QfBKUFKR7wI7WDWHQm8fERjjIyX2aNJTGXDL1X07OCpG7D94kgHazeDWfU8IlSWDVLlpl2VpKt9tzS12Irb19Me5zI/bEqXNTPNF0AC8MYWsyVVaAIcbkB7f9nsdsMXF3rLRw5ZoW0K8emdTpZIj9mcatgramCjcBrPlhN7AoVoeGR8SGbmQMmZbQ6RvelRsDTCg4bSRqIGn088e5fl2OODMH+0FdAlzJl6YkiwL8Xu71Z7/gT5U5XZIJQzsuZkgkioSIyxgsQL0Emy4beyAVcbHCZl8lNFmY0iEkOYQW2uqSrDPY26WnckiqseLuWneCYg/keF+HIzwwqiED7RIkmoM3UWlYMxNgoprsGP93DPwl1+2KL8X2Q0PgZ2s/wWvrhKy3EJIXijjzK5mJ5QXQKVOssDq8ahjfcODR86FW18LocRW+5yXh/35J/ofvxGa/yeT90Wj2PNezAfM/63L8x/KMeYnM/63L8x/KMTGqPZRneZ0jhhtAvkRhT5YAkySxsWCtlpImKC2CgutqKJLUNhXfyw3cJHs1+Qwq8tRE8PRwGYszWIzTgdZzqj/vg02k7ELVb4xOLklW9fJoTpvgeyShgVKa4TUiLCQdKrsuYypA3KCtcXvA2Rq1U+uXLgaJ5GXTJL0WKi0dpGETvdEIkqC2Vtuoke+5J1pnESWMF4dUpeRWWxG0gAKSBD+inJLKyXTUQd2AxY4Vly0bwTqDFFHpZ78LwjbSyg2sir2I2NWKIxSU9WkcxhrKzRxSTo9FvC8AYJKZ1BkV+mY0L6aVkIAWyLsbk0K3cOBGecKCUlijYLVhVV2R1BN7B2D+VahtQwWyXAS0Jil9op8EjTAEyKj7HQrVbKLDlrsAlLJGC+W4YFIYySsQBsXpSQpWyqBVttRY0K1Uf2RU/3PN9Xgzu4rJdVihBy5ZcmZZUDzlSNToCWmeQotmrNMQK2GlSPd2xYlzgUwq69eVnjMi3sdLBzMaXwgSDVoFKxbte4dRwlRpqSUadAFyFto7r9Jq3a/Ew8R8zilNworIJSqu2lV1qKYkMdJdRsUQEHwkHY7GxR+5PB7+vIdxeDW7rzFiaEQTPG+YjilFSKzN4meYlXnGrcyJEDGibgWO+oY38Fz2hxFDEypp8OVFalViCZ8zIbKMRuEvVXlZoV1yRg9vFeZlmovNKpVQSFNyKaZVAIqIb7AGqxhDDGyPEssLEAu4YCg40KNaRsodNJKqJXYghbL71RTTeq+vEm4UrRnlct0MvKI48vnOHqHcHT4yyjUAxorIAQBrAO29+GsKWS4ZF0gc1MsCy+0ioM7sEBUDYEBfER31Wvb0cshxxFIaSQEONJ67dK0I2IMwiVUqvBDGbOm2NXgNmOXw80uXy80iZRPFMHYPovxoUj97SwoiQE2CbOxBqnWZxRqy/Lc8kOmSVstk2cmFZdzqcgR9QCtIa+5Nar2tgSxDMERRI+opFEUmjc9wiqs8cgF6j0yJo2HcK1HS2+DajoYAdPToh0kSR6KVSqstCaNwAWjapQwJTVjUzHpvIhVzEemCj65AAo1Kkg8JeNJJFSRxqNlSLGpuZS3jSvBG2dBC46rt7PSj+Fm8C9WEvI6qQoaF45PERZjGKvXC9AEPZJCMQArNcE72dRZbeFyAyBvEPDscWOH5JCVmjlQZN7STU/gDMNIYGRrBeljZDvZG3pdyXBVMcCaJ5NBjYSkKnYSAkq51jYaW7n2ikedTcpPJdfkpqxWb6/BQ4cPbOEjPUUwKwkYBGMdyqEZQ+osWBshQBpPc1jw5nXB9oQ6UQJvNoA1K7lXdVZisZneNmN37IbEb4ZYOGlJC4hA1Fb9rZXTFpsArWoEKtXR96wdsDTwhOgsDxyRhhCpB9opIB0x603oOqs7soU9vM0a0r63f2LVjXW/wDoDQ5rTqYEkIAw3DE7tHCdj4yfHIAbDzTqAfC1GMvxp6PU0dmCuCPAik9SQubBiiFLqI9pIGoBSMaeIcPnMkbI7CKMGnQg9XXpZt9wsYIUC9y2o7UDgbHHrDPGSV6qrGxKAOg0rEa2Gzlo4rXpCxIVYkEuM1LB5hKDWKyK44c8jwyzSRyLl9CKUQRk2NYR0BuNkr3CBsy/HBjJwn+0Yj6ZLv8A4pbH3YHZHM6iI2bQFOtY11GjTX4dHUcMWYtPKVBIBAIskvld+IAgggZJAa9eqw+W1HCl2/IF2PMV+aP1uX5j+UYmPOZ/1uX/AC/yjExqj2UQeZ0rhB9knyGE7I6BlMqrm0V3VhqG95jQp0spRqet9Sstgg7m3DhB9knyGFHL5kLkIULLokeUSKCdRjMkgsBfFoDlNRXst4yx65lme5PLPa5eWJGSyrlTYYAE6pI3A8VbsQSSSTWGfgOUjVEKCo1FQgkHwiwG1AnUGUgi9wK87wA4LEsoMazCVJNiWlMh0L76qQ/UBOoCy3hsbeWGHj2daHLTSrWpI2Zb7WAav64no8fPyKTFbmb8o3SkMeXjDlfeaTUB5HYbEgg9732I23KoOf8AP6w3WFD9nprpPwNC/wCOFh3LEliWJ7kmyfiTjHGxQijM5NnQMh+VGYEdaGNx5lLU19SwJ+G30w9cu8zQZxbjanHvRtWtfp5j4jbHBDi1wnOGGaOUEjQ4bw96B3AvbcWN9t8KWiTyGpM7rxFOkWlUHpvfXC7HtXVGhDI8gAVKB7V5rgHneHDKsqQqkUahSrNbdibGkaNx+8Xa73Hq2ZeUOqsptWAYH1BFj+GF/N8OR4WjaFJmyzVH1FNKpAK+ObVrIQjU1myD2PbLOOtEvo5arAI4hGsjmDSCumxl1WjqBCh2jy0kgYBbNGha0T2BDPOg6ZVdM0ih2KtIszhAQu7aJjtteiT0ZCCDjRmWIQF1QRJZ0oWJ1EaUpIwpZdRUEBh5eW+NUTCSMDWHASnAXwmr96IvKRsKt4m2/aXcCmjlrxvrkc6SOrKjRNMWLoJkWZ0IJYKryavDolRSFYjSWJMayaXWgtNd/guWN9XMxukmwqMgrmbRqXc05AWwGplIq6NGtIXKmKTKlldy40OrkhyWGpX0AsthQUJ2AAvTeGPgWTUOzDUVjuJCzs93pLkMZGtbVFAIBUo/7xxzetJ7l10mdYxiuuvIu5PhYVmkkpnbyApF926HmSUDams32IG2LcuZRN3ZVv8AeIH44Vfyh8xnKwhIm0zSe6QLIUe82+wPYA7+ddrHHJXLMWYlmPdmNk/Mnc4pGDliScqPoyHMo/uurf4WB/DG4nHzXp8/PB7gXN+ZyzgiRpI/OORiQR8CbKn4jz7g9sN6HcGudd4lw8hXMSq2pSHhYnRIoVgEG+mMktuwU35g4WeKKjr1GkYQaluKMltMykEqxitpJFde9hRt274b+EcSTMQpNGbVxYvuPIg/EGwflitn4iJAKLJKCpXSzAOo1Ke+hFNNdgam074i03xKRdcBTzZAjLESJbMwWaYsAgIAJXrrEX3Fs7WtpYY0cXuHAJxHRYbXkg+odtpmO3w8Xf4YE53OaXRZp4mIdYniikWMoGdC7DpP1EK6QxJY7Ag9zhgggA4jL56MpEoJJLUZJO7G2Pu7kmzteOlT/dt/G8Ha/aKHNB/OpP8AL/KMTGPM5/OpP8v8gx7jVHJGd5nR+FH2Kn+7hH4K0kcEIRInEuXSQl3dGHelBVG2LMzgHay11tbxwj9Co/u4S+Fq8kWVRZ+iUysdbqNerUG2dGDBSqivU2fLGPOLNF1JDPy8tljZ91QR4iAxssASFBHbsMFM7klmjeN91dSrV3oitvjihy9CV6mptRtRdKOyLv4EUG++19+47A0MKKpIJO2fPHEMqYpZIjRMbshI89JIvFY4aPyi8JMGcZt9M1yrt5k+IfEg7/JlwrnG1O1ZneBMQHHmPVFmgLJ7DDEd/wCVgBk8sFIYCGMAjzpQPMD8Bj2aADNq/wD7yJoz7/7JDiqbQvvNuRqO1HYjCp+SLiYfLyQ2LifUK/dks/zK33jDVxOXTLl2Pm7R93/bQ14VUg7qN2oDffejlaqTRZZCXn4QptZ8y7BlK7s0ZKkUXQxkEeZJqu97XgpxTg4ghBsvoOlIg8pMlyk9Ogwjpg2ijGQoLb0LG7ipl6zLHFC2qx7SaRA17bqISKPoGo494z4srlmaWZIwoLNHvIHAGksFtiAQ2oJZBIPZSRxo5Onjz/BTSLFYdcwfwCFFkZ1y00KxBpdIkUKx/d0pJoJJ7alA2vbDnw2HREqnY1Z8IXdjqNquwNk3XneFLhUg0yaJWzDFo10sgalZ01WHSMkae5LGrujsMOcklAmrreh3PywRvVx+fkU2tbDr0OTflaB+1oSRXSFC+1M12PLv38/phJxf4/mJpMxJJmEZJHNlWBBUdgACBsAKB+GB142RVIzt4mV48x4MQ4Yjon5JOKEPLlj7pHVX4EUrD6gg/Q+uHfmGO0Rx0w8ciMrSKzBbOgkBN7piPTffbHFOB8Ykysoli0lgCKYWCD3GxB8sddHFlzXD2mFoDGxI6pjKsl2OqPdFj3vTyxDSKpWUi8KKvG4pjMVjSM6zt1BJ5ij7rbjuNgNsa+W8wHzEoqjHloYm8WrxRS5iNqbzFr3IBO1gGxj3mbLRNJC75cSkruRosAbjxNuQbqwfxxU5IdTLKFFaMvEmnzSpMwNB9SBptv2ve88RhS1l/RWdumAeZv1qT/L/ACjExOaP1qT/AC/yLiY2RyRneZ0rhA9lH8hjnXDOi0RE8TuS2oOIxKoUjwx97UrvageYJ746Lwn9EnyGEbgKOcqrJNDp1P4WWMlCXJpi7DvsdNdj37YxPsP7/BoXaX2+Rp5YjROqqAAezIFBSFMShbUKAvYirY7d/ID/AMofMb5WJEi2klJGqvdUVZH942K+vpgrwZjqYMwZjHGSV1UfeFj/AGdbdkPz8ifeN8M69AiJkANrIhJs1uCGG3w27DfbHcatWcyOZcv8VWdBkc1vG7eyl/bjkY7Gz3BJN3612OwLi3DpMvK0Uopl+4jyYeoP+vmDj3i2R6Mzx3ek7EAjuL7Ek7du57Hc98PL5J+KcPjcFTmYWKWTu1VYbbYsKb5gdtRrQ3q47CVWc5wQ5fyDT5mKJHEbs2z/ALpUF728/Dt8a7d8EeK8nZmCHrOqkD9IFazGNqLDbuT+zfkex285BBOfy+n95r+Whr/htht4WhJYncI4wLIAF96FXilxj/YqGotMmwk6ZIW3IFA69lJKeYBxfXFLOM3WgAEmnxlmWtApaAfbVvfhqtxvjKiws8fy8HXYukuq71Is3mBv7BifhdA7fXGPECFiASWKJUJjyusjpmNViBU2w9orhlUEhqVrB3BksxmlbpZglibEbIjFfQGMpHOo+BYY0ZnTqlteu3VcyxA0FZREC6EjQQFMa+PcFiLvVfCxUr69fwVeDjXXoWuDZ0v0Ukky8nthQVHbsjsCp1MFYFQRdDZvMjDe2FjIyC4fAsftqvqUW9nIaIRfF2sK5o+tgWzhcOPZXXscz7TOUflX4eFnSYFB1Foi21krsWr3dIGkbUb9cImO581cqxZ0LrLI6WFdfjVgg7EbfA/Hc45hzXyk+SCMZBIrkrYUqQQL3FnuL8/LGnRyVUQlF5i5j3HmLXDsm00iRIVDOwUajQs9t6OKnBWrHVuRpGPC3Ggrp6qoVC2wotqGvwE6iR4tvDvilwP8m66Sc0xLE7LEaA+bEb38hWGzi2VEeSlijXwrCyKoXWa0kABWNP8AInfzxGc08EUimgdxUMYssvVeBzH+jDQKxpVvYo6nT/1dAX8qo8sZZos5mFYsxaGNyWA1eKSU+IqApJJYggAVQrbe1x3KSFIoxHE6KigB1dV1DagArquw2UgnerFbjuSQv2rN6I1jCIiMi1QdXkU7Dwg7E0u1b/tEYis39vyUfZX3/AG5pP51J/l/lGJjHmg/nUn+X+QYmNcckQeZ07g36JPkMIfCokCRmWIuW6gjZIlkKqkjBlK3qUBrOvt41BIoDD3wY+xT5DChlcu0WWEyBZCJJIem5ZQxbNMqUw7HWfPY33FA4xpXFovdNMLcPzCh4nA6YkBhqRUDkrbqLUnatRCdhve+GQLhREsyBvtE2hdgNI6MSNqBG59o1kVWsFgzCt8M+QzgfUOzps61VE3RqzQatQ86I9cJNNYDkmniKH5UeCPLHHNGrM0ZKsFFnQd9R86Uj5eI4TuUuZTlEzAABLoCln/aA6Rt5imLH4J8cdplQMCpFggg/I7Y5hznyWRPH9lj0xyeE2QFR9zXawCB3N70NrUYtCSa1WSkmnaMfyZZoyzzxSkyLLHrcObsqQLo9yQ3l6D026PkuCwROZI4kV2u3q2NmyNR3rYbdth6Y53y7yXnMvm4ZCYwFcWVYm1IOoVQ8gR9fPHUsLSPHAcVhiejALMZ0CeeUmNVhQRB21KwdyGIOsrGV3jIIPexeCHFuILBGXdgosKpIJGpjpUHSCaLEDCxmVZFVUCyMlidEbUQ8lOyKzvsos1G4Fg+8KNybqNlIq3RhK0lgZiFZ1UqbXvqLAKOnMfZksQAyyGrvYY25vKPBlsoGZYJQNDzKwUBmAZlNjpt1CtanBBYA1ZBxohMEUfUVnOXAPglLxQpmEYdMDUp6e+sH/ZqyKaDVjfm85KcpHSSTI/dXGt2Ie+mxiXpdMqGHVJr3dms46jFpdfdCnK319itl87FFrKZgNIhSRx9pFGMHS2sgNGFAe6UKTt8MPAfCDw0lV6yQJBlWTUSxXxIV2Zio6QG9iydvIE0GXg2duoZH1SBdSsxXVKgr22lTspY1vXY7Y4jlW46nne8Mscc7/K3kXZIZQLSMsr/AA16aJ+FrV+pHrjoIx46g7HsdiPIj0x3GVOzhq0fOWL/AALNCLMwSGgqyIWJ8l1Cz914P8x8k5lZ5DDEZImYspUqKBN6dNjt2FCqr5Y38hcsStmRJPC6RxeLxqVtxWnYizR39Nh8satdVZGnZ1hO2A/NLK0PSLRAzOsSiYEoxJvSQN7Kqa3G9YMHC9mcyXzJKOSuVVuoqSgBpGApJEZarT4lfUADfxxlW8sDuZnTqMelIemoUGPuR3oNE4lWr31aV+OPOSIOmk6kKtdOgpBADRhx4hsxAcAv+0QT54CcV4loDOkhhksHpuUJGph4lEhJFWTrRzGKO3mDPJCaTmFqlXpKnb3BGNNlWYE6atgxDGzt2w4p6rf99eg51aX9C1zN+tS/5f5FxMecz/rUv+X+UYmNUckQeZ03gn6FPkMKmcjDZSOMCz1pwRTMxIlkB2Rbq9ydcdbW3fDXwj9Cnywrwx9bLzREChLmJBZbSSMxLsyqR1Fo+4diQB6VjjJLPeXasFZHNQkmSZ55ZY/dYI8gC6QCEKl1VtepSxc77azRwcTiLlWnzYGWSJgUCHxrRB6ZO+ovWkqoBrbvhYhjCli+vvRRtIayhIEhrSpEZLkDwQoexcir4k6skbTNK+kgxxk9hLUcZIIsSubkRW1EICWYd8UlDG114eBzGeFMbsvxZ1jRnUyA2LWg+yagDGTu7MGGlL8sEFz8TeFv3tNOpFsF17WKNDextsd7wkZiYzT5dRUcCa2GuiesNUREjqSg7kLWxIIBO1GcsGGcVY5Cw6MYYKfD4JHv4XTCx37X3xLFZrYUqLye0OLx3LmqmQ2FYUbsOSFqu9lSB8RWMW42pFokr9jYWhRCMDqehur3/lcdxWF7KnMtlcww1mWNmKjsS0Uxfpj4MFAI7MGHe8b82GK5eYOZFZ+iQCW1xzEU4Au2Rgr/AOEOD8HwW/rzFVZvd15FmbNMZSZWVHRTpjBLiPUXRZHAK9RHAVtJFqQQDZwOcTSya9JTMxPGC0ZG8UjgEq2mpISoYgN4lK9rHi35mWN2y/TcnMRuq3oIAjdgrRy6q0gqdlPiLKNIOKXFpuqqxgmXril62lesYydWXJRV6MyMNSEftA3enDjFt2+vsJySwQKz2eDMrDSkWp1hkEjIG1MXb2xGqOUk+OGcMjEeVbs78GUZBYxFqIqQKUhBDE3dNcCkXuVBHcgEmir8KhkeUdP2hl8JaVTonVfegzShSI8xGLqSvFW93u0pmUjboeFpGAjTKqQ2hDQtkulRV3N9wPMkDHc200kjmKtNtirkRACXnLNEN06fUnhWW2ZyPCFdyNJ1xroUq3unclskkgEs+YboIFBQm7j7lWIBp5GJUlNxsBucY5uDpP1HctYBDll6k4FPojVfDBlhQ1nawDq23YVkwsgjZS7ojDTCHk0sWJVHjSViqgNaohK2qux00AFOFvWWfXodRnS1XkPOQ4mG0q/hcrqHemXUVB1FQNR2JTut18SSXCVwbqT5jUxKJGFVInZSQCQ/UIVipLNspF1pq7BxOFcXZYDKHIiWiovX4BKQu8niLOrLbFq9MT8Hhkdau4eMQ4V5eOyqEUsmt45CG6ZoMrqASOpYAVhY3s+Y7HVms08kxhbMOu4YdIKnhcKU8R1MQGVhe2xYEHbBazsWrLKgrxfjOg9OIa52IULRZULXpaUL4lj1Ci1GsBHXVGQs0ysXYtKTq0ydmiZHXeNSdlatiCPLA8uTlTJHF0UjZ5ZEUkKShPVjZjtuQ1bCm07UcV85PsHiabLkoRK5YCgQNLOinVpiZlBk8JVWPwpq5YRw8fsGEcZdeZlI0nVUSFEEbtA7RNIV6kgjKlqIeNXUgKyltL1Z2rBvlzKJFmc9EmwUwn6tHZJoDcncmt7xU4fEOqiqEiZDTAEa42bdkcGjNBKfEslltRB9dN/hKVm+I+peL7uitf1xR0lqo4xbtibzR+tSfT+UY9xjzOfzqT6fgMTGiOSJPM6dwn9Cnywp5M3l8yD2JzAP1zDg/jht4QPYp8sKOTX2E59WnP3Zpv8ATGF7OK+TStvBmPNvEhBmenmYkeFyHjaOg6+7qDrfjUsqsRtqAA3qhhkMoZU6uWmWdx2YimGYmOiSeRf+rjNIvYC/ngbxnl7qZrOz5qUxRRuDqC2W1AaAo86Wl+e3rS7y/wAebKTakLGMsNa7BnUWBY3AO97Hv541KOGBC8cRkz/DmZPArKNISMOpBKteUy4NgbkvNM17jUt98RbmdIyqyojRqFdVYENnpEumFA9EFSRuR8hinzbxGeacvC8vRWGOZQrEBUIB1kA1Ya9+40/3cE+B80wSS5dDlSJWZFd1bSNSuXVgq97dmYggVqYbjBjVhtNeWzNpHmGCmZFyjdQomupJ5o330+aAL50BQ9cbMw3RlkmoBo5szqkCgP7KWPMUD3IMHUX4rt2xS4xxr7M8mWkySaVASMmRgTGkheMkg+LfxCiCLIvvi9nONRNkXzT5TS0kzadTExu8kbQu/cHT0wwIIAJ7GzYKCwhLlwZ5IGJCOWy2sd0O2ayzj0Ca5EU+qqMbsyEaEPmysCygpmFY6Ss8eyzRXuWtdtINjQfI2qZfmXiUFyvGxVgttJl6UqPdBdVXYWa38z64849xJ+IPDMsTvHEFWWFLZlJa2I076XUABvVSDW1rVYWg1kuakOZSGAdRpTHHJmWGgu6nwydMbGh3uiduwAwayGXXKXK/htgrMR45pHNb9ySWOr0UdqA2p8F4jk2lEUeUOVzBZCqyRhGZQ6saPceEE15gbXizBAI3XMZvxTMSig23iewViWhpRV7kAHSGLE7nEtKk2ljw3ldG6TyEibjbLI+XzTdeA6KK7aRQdKoBmTdbjsXVg33bM7wmSCz4mctpSQblbT22aYVQYIDGi9lCqo2YjAHmLi6wZhk+ywlxFCsc0gF7Kp1MGta20eRGk+L0KDljNwzjOzZgStGjM/q2kWIhdLpbffYA71e+LMkU8nETVRqJB00TUqsYXlAEMaFgdPRgBlb1dsbOJQRspQNKI3kZFjUqI0Eebjy6kDTqPvkgFio0kAUABs5W5hWfOIksUKsxMytEzV1THR12SGPTJH90ivlayK5aWN2ilKRxOoM0qhY3qczMysTuST8Bek1RrCeDxGCM3xmRwk50AJETGqIACZIRmCrqxJIJCClZaIu/TceIyJO8rsvUGlNSoAqIuZMDDQxa6sSBrsWRdd7i8mlkqOZGRa6ZBsHTl44AWIBA3RjtfvD5YXs/xmBsxKpWTpu80bFavRKVOoD95ZF1DvYPrthJReSBt7yymY0yKWHvG5WNFw5kfLTsSQFJR2jdTpAAAFVYwT6gLLJPIkMpZoZm1KpSaMaVmCvsyyR0HXcFTH5C8bXjyiZ0QS9SR5d/dGi5kCSKwu6fSr1Vqd73IxS4HyqubUZnOytqmHs11AHT+zubPY2FHa99yRjq1mILzcP6Usi3Q+zwgKL0r7SWwgJJVB3C76Qa7Vgpw/bNZ4evRb6mOvwUYWclw2XKzzQuSyaAYCSD7MOTXqCC2/l39Rhh4ax+050WNhBVenTPfGf/AGS4Iv8A61xYlcz/AK1J9P5RiYx5m/WpPp/KMTGyPZRmeZ1PhB9inywo5NvYZo/HNMAfL27thu4QPYp8sK+VhqPOgeQzdfWR2/rjC9nFGlbeDL3PmUSRcuspYQ9epCvddaMiN57ByvceeNHM3BtOWXK5TKIwkNF9gI6rxsT4i397c7HuaBWubclDks7FJGXllkZpJUcq1ozVorTZD+JRd9hh1yWWzkya5pTlSd1jhVCVWuztKjW3rpoYvkkSzbFjnLjYykS5LLEhggV381X0B/ebc/Adu+yZwL7MH1ZmSVF/ZMXvKfJifID0UE3/ABbOcOUGU5rMklgFjdSKFn3ZNSgeg12KG/zoDynxHoO4XJnMzMNIH7o7HwhGO97n0HlvdI1q4HDzJzxw6aKVerKZkKVFMasoN6Y+bDV3N2CD8A3ZzOZyY5bKxRxwP0hM/UClV0PpXSPEBRUMKBI1L2o438/ZBsxkUl0dNo6kKOygqpWmW703dbXvQ+WAv5PNeYK3IQ+UYGIncGOS1eI7jw+EFf3T5EbYV3Gx1TPOZ+PtBMpizHXjnhJki1F4xqUraM17E2wW/KjsRQr8nQY5iVRIYry8g1juu6eLfbY777bYJ8c/JvIrlssytEbNPYZB3rwglgPKhflRPfVk0hi4bm3yrdSY1HKxG6xsQDpHfQRfioH1rTQeGrgLGytlIJJ851zm4cw8TxkUWVnp1ChVZVULvvpJAs+t4ac5AkLdTMM0mYk8CBSDK5O1RgnSiXR2obb77lA5ZyQaaFzIq1ICA1i2UqVUMRotie2q6B27X0rJ5ARs081KU3kmfZjXe2vZO9AUoG1d8R09YJ+hXQ3iwD+UDjEBGXUDqNSuUKqRoYDzKk6yBQ0sKsn0xf4byVEomfNzGSLTpi1uR04qvUxNAMPT3RV+dBWHAjnc1IscijTDCbNkE9KNa27VR9aO3ntcyvK00z5jLtmjqy6IiA2Awb2g1DfwAnbubryUDFclVk9pr5k4EnD3hnhcyRSBlFkahqQjUrKAD4WsbdwO97aeAcyZYZZcnm4S0QYnWp3BJZroUwI1EWD2ONXO0mZXoQTRpFHGlRJGdQOkBSb7k7DahV/G8buEcsO+YWDNvpCQiXTe4XUQEDH3QCxLVtdd9iH9OItuBhyvxeODP1ExjyshKkSny07Md6DFwN/Q1iNy3NJnmETFEd3dJ1vTRJbwsvmL01Y3BwL4zIIJ5kgAWMjSNQD2pUXu4OzGz9SO22N/COZcxlJiXZ2F+0je/qabcMPpe17YdbUF7Gb89l5Mhn43nJmoh9dm3HY7sfeX0sj3bO+DWV5TizoikTMBowHVqXxgF2dEo3pKh6N3dbeuGnmjO5IRD7UVZSQypvrYijsBv5i/LffvjnfIvFI8vJL1pGjjePSSt6tQIqtIu61bgbfXHKbavaOknQc4NmmlYBmEjQQPCXvuBOgU+ptQu5/rhnyMVZ3Okke5Ao9aCufxJwvcI4UkGvpOJI2hV1kAosGmbb6BUBHrew7Biytfas63wgX6hC34MMQf8kuC92W+hcX8CNzKfzqT6fyjExhzIfzqX5j+UYmNceyjO8zq/CP0KfIfhhbFpHnKWzWaP3szD+n34Y+Dn2K/IfhgAw1SZhf78o387gQ/iTjBJ0vNe5pjn5Mow8Kkk408ssb9NBqRiDo2RVUA9iQTdDzBOCnMfPEOVd4tLPKq3QrSCRYUtd+h2B2OEHhEUGbd5M9m3im6g021V3bYsDpAbYAFdND4YJ8wcIkE8mYgRs3FKjRydyysAEJ28XcBw4B8x2IJ1OKvEheGA38DOecxTTSQNFIttCq1oDDUpDHUWPYFSQNzua3TuA8SHDM5mI80rDqEU432BYhq7lWvy3Fdu9W/ye8UzEsM2X1ELHGenKKuNrNKbsEdyARsFYfKcZ4tBmMvlcxOGUTxyQy6ALtCrBlB/dkU16CQ3grFoLws9565zy82XaCBmcuVtgCqgAhvMAtdVXbv6DC5yXy82bmI6hiWMK5I97v4dPkD3OrevQ3i1y5y7k8w7D7U5CjVoMWhio3O+pga86374x5d4vHks40kbM2UdimrSbo+JdjR1L/EaqB7Y6qk1EWbtjRkOZZMxm8xDIkZycQdZC5A0qhI6jEneyNwKrY7Vut8mZqKPPzapFEBWRS0pFOhYBdRbuTsd/j8cHeP8O4bOGzgzLRK20nS7sbA9wrqvzIrfv8AEgYeXIcxmp0VzHl4FWii65JBp1WABbMw1NdHuoA7DCVUNnmf4IZ1f7K0ByomH6MsGt20LqWQ7MA+kbhSN8OSrLmpIxKy9NWDmFO3hII1yHd6O9BVWwO4wOjiyzM0uXcRrGcsk0BiMRDJmEKysDVeEt+z8SdqwUlleYCKFTloJNur/tXU+aL+wDda38Q8lHcS0reGNIpo0scLYp8Q4TmMlOc5AqMhBYljspb3wd1vxXQBv4bYwWbP56UZvLRiErUWpTV/vElvfUHeqNdhZGNvLPAY8/BKZJH6kR6cK6tolC+HbzBPfzOjv3xX5a51bLQPFKpYoKiWgtHe1Y+gO90Td/SvDMkMpdMxlZY8/Pl9UbFS8TL4CP2hZvWDYrSt7iiNygrxRXyjROW6sZ9g9kEo5qSNv7tb0T515UbHHi895l8k0Iu2kXWobURROoEbm9wBdi/iThj4fk44ncPm5JY707KFVhRtb2JsgWSe5Fd8NKgbsnJPLSSdLMSuQOrYUdmA1AWdip1rfmCBX7WDvGYOH56fpvL05Y3ZWC0C4AsgNup7X+8KYUD25rmK1MsRZoyfCCKJB8ioJFjtsTeGfNfk+zCZcyeFnUWYVFmvgR3Yd9IHyJO2CSxtsEGvylcBiWMZqMBZNSq/o4rSL+IobjuL+GBUWQycOYy8sovLzRBkVtwHLgEPvuqq1myex9KwNzYzmdkiiMTqqgBECMqIooFvFuaHmST5Dc1hszHK7rl4VkjacZcikUDVIJGJkolgVCgihY3TCyVNjzdm+HMwyBfs6qkfTkGlQKHTnQE7bb6tV/3vjgjlTWZzYHu1AR/3Cv3UowLyawAR/ZgUjMU+pWvUribL2rXZ1DcdztVbVi7w8Xm5/T7Nl/n/ALWv6/wxnfbfBe5ddhcfgTOZP1qX5j+UYmJzN+tzf4h/KMTGyPZRmeZ1ThDexT5D8MAcqA2YzgvYOx+/LQj/AFwc4QnsU+Q/DAPIx1PnSf3nI+fRj+vunGGWXmvc0rPyfsLmd4XBm8++/SjjiEuZexROkElfTuAT6hjV9yfA81Eh0cLzCPYtsvmA66yBuyMVBD6RuKI2GwrGnjXJEsrLLBIqLLGvVDsRRVQfIG1JUEjyYX8lTORTJLDBHMk0ibI0BFqzGhGJdia+dDUR641YPaQyHbjC8RzQESZb7GrH2r9ZG1eXdPFXc7A3515+cV5dyrT5PLNKqrEhUxsSjSBrooezMXU6gpvf5YTuI8uz5eMzzSCKYPSq0gMjrQ8aMpJNE0dx2+8RnuISzFTLI0hVQoLGyAN+/mfid8NR3MV7x151ycWSzeVmiiCob1omwIUgNt6sjkYVJXbLm4iTBMLXWoKuoYjS4NqXRgQa3B3BF4q57iMs2kyyM+hQq6jdAf8AO57nzw8ctZ3J/YIoM6VAeUsim9xq2clN1XUCtkgEA+WHkgzYk8K4W+YmSNKBckAtsooWfnQ8hv29cMnBEzEnEFGWUIMvpgZwL9mhKW93bOFI2HoBQWwbzGeycvD85Fl4zGMu2pSDsX1UkiPZO5X5+XngPyvzeuXmeSRSY5wmoqN1kjFMQOxBvUaN+JcJttAXuPB5eITOsXskWGJ2YAq4M0Z+TWLFeim6rDHmsymUOkFZcy/hihXuST7xrdU8yxAoA1hPznDeHM8cuWzEhZ5kCwKQGUyOoJGpbUCiTfchRqG2GpcnHlK1DqO7HppYMs7+RYgC/UsdlF9gKxDSpXHC2W0bdPGhTz3DWy8SZjL5lcu8sY1xNIIyaoErqIvzJvcEmu9YpcN4Q0HEoIswVcllckGwSwJG57nXXzOLfM2ZfNPl8nGi6401OxbYMU1sNRA8KqLLHcn0rcdzXw6TLPDrzBkkCDSNOlo1U+CtztYJF0fh3rQtxFj9zbzZBl1eEqJpSouMjw0375qu37Pfcet4RTxPTD1TlcsQ6tAjoZLjIWtLq5IZtBBU+g77Vhhy/F845pOHxPPIul56uORQK8TCl7jsX8qobAYZ9YTCuR+05ONWozyKApDq16VCgIKoDU7att++OIpLAbxETI5jpyxyVq0Or166WDV9ax2TgfNeXzUnTiLatGumWvOiB6kbX5b7E742y8v5FA0zQwge+zsAVrvq38IHntha4HJwoZxXy05jkGoabKxvq20+MeRogAgbDY4JNSBWglzbzpHlGMUa9SfTffwpe41eZP7WkeXmLGB+X/KTEMuCyOcxpoqAAhau93spO/rjZy9lZMlLncxmwSpkX2ukklSzW99wgBGoVtXwxW5l4vkI4pGyogad2BFRhwCG8TURpUkXv57d8JRWVDt5i3yhmmbMTFjqLxuzemppYizV2skAbfD0x0fLKv2nNHYsVhv5BWr+N4W+FZwZkRzrEsOkTRlEA0k+xYEGh2Ar6YL8KSs3PuTqy2Xb5H2i/wDCD9TiUv5HwXuVX8a4/AlczH87m/xD+UYmMOZD+dS/MfgMTGuOSM7zOt8I/Qr8hgZlB+dz1Xib/wAmL7u38MXOAThoFIvtW/yBwOiFZ6Sr36Z+9Cv/AA/hjDLL090aY5+vsCOMZk5n7BkQ5VZo1eYg0SoTUF3vvpY18FwSP5P8prVoxJGV7FXJphRV/Fe6kXXb1BwCz+R6SZPiILMIYoVdFHcBSNSt6GwDe1X8saOZuZmzUuViys7RJLp1G6Ku0mkB6P7NA6bo38jjRT2EXW0FcGePP595M21IVZ6LafCu4S/IBbJqtlY+uKfNOdy8kgTKQoka9nVTqkJr18VDsB8z5jBvmLkSc5mQ5dA0bHXuyrpJ3K7kbXdV5V9aHM/KhyUMMvVt2IDL5q+nVakUaBBF/FcUTV5nFMrcvv8AZZ4hmsvUcjKT1YyCKOzqWA90kE13Fg3tTRyhwGPOfaszmAGMjtEFr3AKNj0IBCj0C/HCjxrmaXMwRQSUQg8THdmYWA1nceE0fU2fhhn5W42Mk3twVy+aCypIASFkKgOpoeoI27aVPY7KV14jVWBeMcFy0cwykeYlaUsANQXpCQ7KGI3s3VhTVgete5HhGZbKTRDKiRVmY9QOA6yIAjaQfeUaaIre+9jbfmuLBZsx9mzCKJi06TbXdX0m1jVH+2BQBJKeV2W5T5/CxuubJLKNSuBu/YaSB+3fn6XfayO6DA5/w96dSCQ+pTG9jSragdTAg6gPmP6Y62mViyofMz7ae7mmklPkLO7Fv2VBoE0AMcmyZDTISooyA6Vvza9IrffsPpjrGUypd+tOSGHd5Bp0Fq8CKbCb0KG52ssd8S/9FXG74FNDeNHN9ckGY6zEAvH1qJPiWZN0Gm6PjKi6FgG6rFxsmM7nGkysEjpq1ydZ/C290SFtQRtRLGvSsXuL8PlnzCZOAJEUy0Qe/D1NCKaYgEtpBACnYaSfkK4Bxyfh0simPdqDxyWDtdEEfM77gj6YtwzJHUuZcw65Gd1BRxEfPdSRXceY9Rjl2QzGVghi6uV+0NKGYsZCgRQ7RhU03Z8BJuu47jsY4fms1xWR0d+lBW+hfCpvZb7km99/dBGwJBD5blmeWJtnE0T6Oiy0SpollJq9LEk1exB22tRVYM6bsd+GLls/kRl8tI0PSZW0yeMrpbUNSlqdCe29DbtVY381cZybJmMvml8SDwqRu5KgqyEX61ZqqIO145hIZslmDR0SxNVg7Hz+qsKNHuDhy/KHn8v1EBg6k7RKC2ogKC2pVAG5a7G1Gmq99lq4heAf5V5gVshHJmpEWiYmZzs1bC77kr39dzjnMnBHmE0+XRTCrsAiPqZVHY0STVb392CWaELwwqMrKjZd2M+Wtg5WVQRIGI1VaqNxYsDsQTv4RzTBBHPHloWhlYezLtrOvZdJ8NiveANgmwa2w0qxQsy5wHiUDxZeLLgoyCR5VomyYjbaiTalqrex4dhthmyC/ns438GWgQ+l3KfwI/jhLynGpMzn1Z40iZI3R1UEE0DYN72CRse1YceCfrWd+WX+f6HtiMu2+HyVXYXH4ETmb9al+Y/lGJjHmT9al+Y/lGJjTHJEXmdb4P8AoU+WAsTD+0ZF2vRCd/h1dvwwW4ESYVvvX/P8MCEWuKPXcxRN9AZgfwxhlk/L3RpWfW5i9keKySPBkWcRwy5NY7ABtnhNMrV8dIHY16nAmL8n+bImtVBT3PEKk38vQFe11vt61b5qgg+y5KQydPMiCOgAd1Cg7lQSpDXpPzHxCxxHjWYl0maZ20drNVfntXceeNcU9hnfiFcrzBxCBjD1mRl7rPoFV5AzdvgL38sCeL8SmncmeUyMO3iBUeXhCeADYbr3wf5Fyxzc4EwaaJI2W38SoSQQATYB9B88CIDB9qAEbdPXpC6gf2qBOtTYrupP1x0qsQa5b5NbOwLJ1EhUFlBCamc2SWY6hVGlA9FPruFXieYy0miS2EdxNDKLjKg0VKnaviN/j6vXEnzXC0m6KxSZZmLIXNGIt3XTYLC+wXfv2xoyvFlzkg+0ZaMyxQCaBC+8rd9mNLR0gaSprxb+HHNvPYOgPmM3lGjaSTLRw5eQ+xSJfbuUJBfVelUBtdxvuBdYoZH7KqdWOGXMyqviikS40oeKRtJOpCATR2BO9bYHzus2ZJbTFGGZihk1Kqhi7ojgUbJcr2BJq/MtvJ3EsvlM1moJGRY3b2chIKlAWKhm9CjAgnbv64bwQAzg/EMq58OV6cvWjcaC0hZVkVmRAd1O2yjv29BhvkSadzJNoKxIzJFGTSOVIBctXUcdhsAN63wO+z5GIdTJOrymdCQjan0dQFo4028JAobfXbBUDMTk65Uy8K+JhDYJq9mlJXa+5CrdEXiOklisaKQWDdHOY85PKwzXVYTPKIlIagupaP8AhWiAPk57jDrytw8S2k02XzsSs1dSzKjAm61gtRO+587Bruh5jNqnXWKMdKetBcHZVY+5vWxsajZAHlZxr4Jl5mzMaQt05r8LE6aNXvt6eVG7qjeLNWiSY9cf5oTLyZrLRRrFpi8DKKJlcL2A2oKwNmvcPwpAyvFJI51zGotIjarY2T6gn0IJB+BOGTn/AC5DxvMjLMyKJHQAxOR302Q2odt/IDbzxoyXLuTMSyy52kkOgBY6KtVkNZNUPPYbjfcWRpIbuxn5z4Fl5oHzrM0bmMML7MaGlSpF6iPDsRud7rCpyzxwHOwSZo6tC9MSN3HfSzetait7bGyTWOgcypBmcq0KTxAvp6Z6i0WUgqO+4NV9cc14VksoRImbadJg5UJCoJNCiPdYatVjuPKvPHMcViN5hPm7irxcV6mkL0WT3QAXWgWs+epSV37Cvni/zTx/JZnLHpllnRg8Y0FTqJ8VkDSdrJ371541835MZ3NRx5ZalVWSQMarQEdbIsdnIv1BHkMCDyPnQHJiA0i/fXxfBaJs/OsNVhYsRp+yRv8AYZ1RY2eGR2rzNKTfmbLub+OCXB57z2bUGwY8u3x9zz+NEHC1wfj4zJgjCdPoRvek+FgemgrzHma38t8HeXQTn8+SKpcuPr0tx9CMQfbfD5LfQuPwJ/Mp/Opv8Q/lGJjDmE/nU3+L+gxMao5Ig8zrXAr6K33rAESVxOZiR4UhA+Apzv8AXF/gvGoOkh6qaSAbJA7+t9vkcB8/JKMzNLBmMhplCArK5JpFrcLtdk/SsYqtNdZmjJpg6bgsciwdeKRpEy6I3TmiVQQGGkamssCb/d2HxGAeR4ZmYcxHIsZKxyArqeJjoDXXvaQavcVvuK74aVzmcF6X4URf7z3/ABP9cZfbc5//AFW/99sdqek3rmJxhuZ7xXmbO24hy6hW9xmZNamqNhZCpIO4INdsJWV5ZndvaKyA2Sw0yG/iocHfDsc1mtgG4VXmNTn6/f5Y0HM5qt/7KO/YO4JHzvbApTWWrzBxg+8CuPJmJYjl+lPOquJIpm8JGxXQykVQUkbEG9/MjA/N5adsuuX+yAhLKu5DMuqiQpBGkEgkqdXf4DDOmbzB20cOHxM7H8LOJDxCe6OXyPzOY2/qf4YevPw9Q1IePoJOW5ezOpT0trG7aSO/muqyPUeeDGc5QiZ/YyTKh8niBI/8QMR9PqcMvXmO5Th30zMg/BMZJI17jJAf9rc/w0D8cJ6TS+HqNaPR+PoUOB8Cy+X0SaJXnjJZXOkKTRABVXelsg37230wSk0TlevJm5QDZjiy7xxX8Qq62HzdvpiqM3PdKnD1/vPmGcfQUD9MelsxQubhYPmNL/zdSz9wwa083Xr9g1YbL9AdxbhMLSRaIJmhRaKFXjbUT4pCTGdRI07Wu63vZxR4vw5bj+zQSxzRhPbFXGor56AjWdrLeGz+8MGi09/pOGt8nmX/AIiPpifaZxY08PYeonkB/iD+ODX0nh6/YWpDx9PuV+YsoubWMyNmEnVArlctI0bHuTpoEbk72PlttQyfKWX0HqNmC++4jCAb7UH3O3fv9MEftc4O8WWO+xGaAA+8En+Bx79qn3AjyW/mcw1D+v3DAp6Wqw9fsPU0fj6C3neT2s9JtS/39Ck//WfP1r5YnCeB5kTrLLEklG2Ejxtq3F/7QW1WQT50Thq1z173Du378m38d/ntjVJPmB3XIPfmszrR+p/DB+ppf+Q/T0f/AF6HnFYp1zBzWSR0kehLFIY2V6oBgUkYDbvup2NHc2F42nEZiC0M8bt4XMTt02Hl4AxUV/io/wAcFHzGYOwTJqfUzsR914kUuYU7jIv/APGcD8MCnpNy9QcIb36FrIcBy8ciMgkjVUKnqAWxZ1I90kUBY8q2Pi8ivLC6nzk1V1MwygXe0QEe/wAyCa8rGBQzk4FheHqw7eOQj7tgMZcP4wMvHIZDFreRpQkRJALUT4m23YFvhqqjWEtbFugaVJKxR5h/Wpv8X9BjzGnik4lmkkF0zWLx7jXFYIzPMVVkI7Ej5HGzLyHUNz9+JiY6Jovhj6nGQY+pxMTAdmWo+pxlqPqcTEwBZ5qPqcZaz6n78TEwUFmQY+uPNR9cTEwBZ4XPqceaj6n78TEwUFkJx7ePcTBQWeYmJiYAsmPRiYmACViViYmADIYzGJiYAMxiYmJgGf/Z"/>
          <p:cNvSpPr>
            <a:spLocks noChangeAspect="1" noChangeArrowheads="1"/>
          </p:cNvSpPr>
          <p:nvPr/>
        </p:nvSpPr>
        <p:spPr bwMode="auto">
          <a:xfrm>
            <a:off x="155575" y="-2833688"/>
            <a:ext cx="3943350" cy="5915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8" name="Picture 14" descr="http://www.virginiawoolfsociety.co.uk/images/VW%20GLS%20Letters.JPG"/>
          <p:cNvPicPr>
            <a:picLocks noChangeAspect="1" noChangeArrowheads="1"/>
          </p:cNvPicPr>
          <p:nvPr/>
        </p:nvPicPr>
        <p:blipFill>
          <a:blip r:embed="rId5" cstate="print"/>
          <a:srcRect/>
          <a:stretch>
            <a:fillRect/>
          </a:stretch>
        </p:blipFill>
        <p:spPr bwMode="auto">
          <a:xfrm>
            <a:off x="4876800" y="3581400"/>
            <a:ext cx="1727200" cy="2590800"/>
          </a:xfrm>
          <a:prstGeom prst="rect">
            <a:avLst/>
          </a:prstGeom>
          <a:noFill/>
        </p:spPr>
      </p:pic>
      <p:pic>
        <p:nvPicPr>
          <p:cNvPr id="67600" name="Picture 16" descr="http://3.bp.blogspot.com/_GM1AlbpXCww/TFnlQY1mvdI/AAAAAAAAEy0/qA5K8f69plY/s1600/grant.jpg"/>
          <p:cNvPicPr>
            <a:picLocks noChangeAspect="1" noChangeArrowheads="1"/>
          </p:cNvPicPr>
          <p:nvPr/>
        </p:nvPicPr>
        <p:blipFill>
          <a:blip r:embed="rId6" cstate="print"/>
          <a:srcRect/>
          <a:stretch>
            <a:fillRect/>
          </a:stretch>
        </p:blipFill>
        <p:spPr bwMode="auto">
          <a:xfrm>
            <a:off x="457200" y="3276600"/>
            <a:ext cx="2432510" cy="3200400"/>
          </a:xfrm>
          <a:prstGeom prst="rect">
            <a:avLst/>
          </a:prstGeom>
          <a:noFill/>
        </p:spPr>
      </p:pic>
      <p:pic>
        <p:nvPicPr>
          <p:cNvPr id="67608" name="Picture 24" descr="http://www.mantex.co.uk/wp-content/uploads/2009/10/hogarth_44.jpg"/>
          <p:cNvPicPr>
            <a:picLocks noChangeAspect="1" noChangeArrowheads="1"/>
          </p:cNvPicPr>
          <p:nvPr/>
        </p:nvPicPr>
        <p:blipFill>
          <a:blip r:embed="rId7" cstate="print"/>
          <a:srcRect/>
          <a:stretch>
            <a:fillRect/>
          </a:stretch>
        </p:blipFill>
        <p:spPr bwMode="auto">
          <a:xfrm>
            <a:off x="3048000" y="3352800"/>
            <a:ext cx="1566548" cy="2181225"/>
          </a:xfrm>
          <a:prstGeom prst="rect">
            <a:avLst/>
          </a:prstGeom>
          <a:noFill/>
        </p:spPr>
      </p:pic>
      <p:pic>
        <p:nvPicPr>
          <p:cNvPr id="14" name="Picture 2" descr="https://encrypted-tbn1.gstatic.com/images?q=tbn:ANd9GcQaUaynzhEfa7aFm-qfj3w0UxQJMXvgV44CMrnEbUSBDpC57sHi"/>
          <p:cNvPicPr>
            <a:picLocks noChangeAspect="1" noChangeArrowheads="1"/>
          </p:cNvPicPr>
          <p:nvPr/>
        </p:nvPicPr>
        <p:blipFill>
          <a:blip r:embed="rId8" cstate="print"/>
          <a:srcRect/>
          <a:stretch>
            <a:fillRect/>
          </a:stretch>
        </p:blipFill>
        <p:spPr bwMode="auto">
          <a:xfrm>
            <a:off x="6705600" y="3048000"/>
            <a:ext cx="2271713" cy="3429000"/>
          </a:xfrm>
          <a:prstGeom prst="rect">
            <a:avLst/>
          </a:prstGeom>
          <a:noFill/>
        </p:spPr>
      </p:pic>
      <p:pic>
        <p:nvPicPr>
          <p:cNvPr id="11" name="Picture 2" descr="http://modernism.research.yale.edu/wiki/images/Mrs_Dalloway.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7200" y="381000"/>
            <a:ext cx="2362200" cy="2587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4572000" y="228600"/>
            <a:ext cx="2548711" cy="584775"/>
          </a:xfrm>
          <a:prstGeom prst="rect">
            <a:avLst/>
          </a:prstGeom>
        </p:spPr>
        <p:txBody>
          <a:bodyPr wrap="none">
            <a:spAutoFit/>
          </a:bodyPr>
          <a:lstStyle/>
          <a:p>
            <a:r>
              <a:rPr lang="en-GB" sz="3200" b="1" dirty="0" smtClean="0"/>
              <a:t>Hogarth Press</a:t>
            </a:r>
            <a:endParaRPr lang="en-US"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File:The Waste Lan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447800"/>
            <a:ext cx="2667000" cy="40005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descr="http://www.lyndallgordon.net/images/eliot-woolf.jpg"/>
          <p:cNvPicPr>
            <a:picLocks noChangeAspect="1" noChangeArrowheads="1"/>
          </p:cNvPicPr>
          <p:nvPr/>
        </p:nvPicPr>
        <p:blipFill>
          <a:blip r:embed="rId3" cstate="print"/>
          <a:srcRect/>
          <a:stretch>
            <a:fillRect/>
          </a:stretch>
        </p:blipFill>
        <p:spPr bwMode="auto">
          <a:xfrm>
            <a:off x="4114800" y="1295400"/>
            <a:ext cx="3873766" cy="4114800"/>
          </a:xfrm>
          <a:prstGeom prst="rect">
            <a:avLst/>
          </a:prstGeom>
          <a:noFill/>
        </p:spPr>
      </p:pic>
    </p:spTree>
    <p:extLst>
      <p:ext uri="{BB962C8B-B14F-4D97-AF65-F5344CB8AC3E}">
        <p14:creationId xmlns:p14="http://schemas.microsoft.com/office/powerpoint/2010/main" xmlns="" val="396928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69634" name="Picture 2" descr="http://www.lib.udel.edu/ud/spec/images/hogarth/ego.jpg"/>
          <p:cNvPicPr>
            <a:picLocks noChangeAspect="1" noChangeArrowheads="1"/>
          </p:cNvPicPr>
          <p:nvPr/>
        </p:nvPicPr>
        <p:blipFill>
          <a:blip r:embed="rId2" cstate="print"/>
          <a:srcRect/>
          <a:stretch>
            <a:fillRect/>
          </a:stretch>
        </p:blipFill>
        <p:spPr bwMode="auto">
          <a:xfrm>
            <a:off x="3048000" y="990600"/>
            <a:ext cx="1828800" cy="2628901"/>
          </a:xfrm>
          <a:prstGeom prst="rect">
            <a:avLst/>
          </a:prstGeom>
          <a:noFill/>
        </p:spPr>
      </p:pic>
      <p:pic>
        <p:nvPicPr>
          <p:cNvPr id="69636" name="Picture 4" descr="http://3.bp.blogspot.com/-Oy2A_5cRPTg/UPkeCdvSrbI/AAAAAAAAAh4/375Cr9Qf3Nw/s1600/ce8905d59f5558fc8ac57349f220a882.jpg"/>
          <p:cNvPicPr>
            <a:picLocks noChangeAspect="1" noChangeArrowheads="1"/>
          </p:cNvPicPr>
          <p:nvPr/>
        </p:nvPicPr>
        <p:blipFill>
          <a:blip r:embed="rId3" cstate="print"/>
          <a:srcRect/>
          <a:stretch>
            <a:fillRect/>
          </a:stretch>
        </p:blipFill>
        <p:spPr bwMode="auto">
          <a:xfrm>
            <a:off x="5486400" y="914400"/>
            <a:ext cx="2990252" cy="2554260"/>
          </a:xfrm>
          <a:prstGeom prst="rect">
            <a:avLst/>
          </a:prstGeom>
          <a:noFill/>
        </p:spPr>
      </p:pic>
      <p:pic>
        <p:nvPicPr>
          <p:cNvPr id="69638" name="Picture 6" descr="http://www.baumanrarebooks.com/BookImages/86361f.jpg"/>
          <p:cNvPicPr>
            <a:picLocks noChangeAspect="1" noChangeArrowheads="1"/>
          </p:cNvPicPr>
          <p:nvPr/>
        </p:nvPicPr>
        <p:blipFill>
          <a:blip r:embed="rId4" cstate="print"/>
          <a:srcRect/>
          <a:stretch>
            <a:fillRect/>
          </a:stretch>
        </p:blipFill>
        <p:spPr bwMode="auto">
          <a:xfrm>
            <a:off x="5536044" y="3962400"/>
            <a:ext cx="3257551" cy="2457124"/>
          </a:xfrm>
          <a:prstGeom prst="rect">
            <a:avLst/>
          </a:prstGeom>
          <a:noFill/>
        </p:spPr>
      </p:pic>
      <p:pic>
        <p:nvPicPr>
          <p:cNvPr id="69640" name="Picture 8" descr="http://www.niagarabooks.net/files/Civilization_War_Death_Sigmund_Freud/Freud_Civilization_War_and_Death_Title_Page_op_800x1066.jpg"/>
          <p:cNvPicPr>
            <a:picLocks noChangeAspect="1" noChangeArrowheads="1"/>
          </p:cNvPicPr>
          <p:nvPr/>
        </p:nvPicPr>
        <p:blipFill>
          <a:blip r:embed="rId5" cstate="print"/>
          <a:srcRect/>
          <a:stretch>
            <a:fillRect/>
          </a:stretch>
        </p:blipFill>
        <p:spPr bwMode="auto">
          <a:xfrm>
            <a:off x="228600" y="457200"/>
            <a:ext cx="2344408" cy="3124200"/>
          </a:xfrm>
          <a:prstGeom prst="rect">
            <a:avLst/>
          </a:prstGeom>
          <a:noFill/>
        </p:spPr>
      </p:pic>
      <p:pic>
        <p:nvPicPr>
          <p:cNvPr id="69642" name="Picture 10" descr="http://cdn.ltstatic.com/2007/March/EB766840_942long.jpg"/>
          <p:cNvPicPr>
            <a:picLocks noChangeAspect="1" noChangeArrowheads="1"/>
          </p:cNvPicPr>
          <p:nvPr/>
        </p:nvPicPr>
        <p:blipFill>
          <a:blip r:embed="rId6" cstate="print"/>
          <a:srcRect/>
          <a:stretch>
            <a:fillRect/>
          </a:stretch>
        </p:blipFill>
        <p:spPr bwMode="auto">
          <a:xfrm>
            <a:off x="457200" y="4038600"/>
            <a:ext cx="2905125" cy="2321857"/>
          </a:xfrm>
          <a:prstGeom prst="rect">
            <a:avLst/>
          </a:prstGeom>
          <a:noFill/>
        </p:spPr>
      </p:pic>
      <p:pic>
        <p:nvPicPr>
          <p:cNvPr id="69644" name="Picture 12" descr="https://encrypted-tbn2.gstatic.com/images?q=tbn:ANd9GcQpfoZTC70uV95iZR_Ya8F4lDh-_C25G5_yiUSea6adoLHIg4Eg"/>
          <p:cNvPicPr>
            <a:picLocks noChangeAspect="1" noChangeArrowheads="1"/>
          </p:cNvPicPr>
          <p:nvPr/>
        </p:nvPicPr>
        <p:blipFill>
          <a:blip r:embed="rId7" cstate="print"/>
          <a:srcRect/>
          <a:stretch>
            <a:fillRect/>
          </a:stretch>
        </p:blipFill>
        <p:spPr bwMode="auto">
          <a:xfrm>
            <a:off x="3657600" y="3962400"/>
            <a:ext cx="1533525" cy="2283739"/>
          </a:xfrm>
          <a:prstGeom prst="rect">
            <a:avLst/>
          </a:prstGeom>
          <a:noFill/>
        </p:spPr>
      </p:pic>
      <p:sp>
        <p:nvSpPr>
          <p:cNvPr id="8" name="Rectangle 7"/>
          <p:cNvSpPr/>
          <p:nvPr/>
        </p:nvSpPr>
        <p:spPr>
          <a:xfrm>
            <a:off x="5715000" y="152400"/>
            <a:ext cx="2558201" cy="461665"/>
          </a:xfrm>
          <a:prstGeom prst="rect">
            <a:avLst/>
          </a:prstGeom>
        </p:spPr>
        <p:txBody>
          <a:bodyPr wrap="none">
            <a:spAutoFit/>
          </a:bodyPr>
          <a:lstStyle/>
          <a:p>
            <a:r>
              <a:rPr lang="en-GB" sz="2400" b="1" dirty="0" smtClean="0"/>
              <a:t>Freud’s Publishers </a:t>
            </a:r>
            <a:endParaRPr lang="en-US"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8610" name="Picture 2" descr="http://www.mantex.co.uk/wp-content/uploads/2009/10/hogarth_27.jpg"/>
          <p:cNvPicPr>
            <a:picLocks noChangeAspect="1" noChangeArrowheads="1"/>
          </p:cNvPicPr>
          <p:nvPr/>
        </p:nvPicPr>
        <p:blipFill>
          <a:blip r:embed="rId2" cstate="print"/>
          <a:srcRect/>
          <a:stretch>
            <a:fillRect/>
          </a:stretch>
        </p:blipFill>
        <p:spPr bwMode="auto">
          <a:xfrm>
            <a:off x="533400" y="228600"/>
            <a:ext cx="2056050" cy="3192019"/>
          </a:xfrm>
          <a:prstGeom prst="rect">
            <a:avLst/>
          </a:prstGeom>
          <a:noFill/>
        </p:spPr>
      </p:pic>
      <p:sp>
        <p:nvSpPr>
          <p:cNvPr id="6" name="Rectangle 5"/>
          <p:cNvSpPr/>
          <p:nvPr/>
        </p:nvSpPr>
        <p:spPr>
          <a:xfrm>
            <a:off x="457200" y="3810000"/>
            <a:ext cx="4572000" cy="1200329"/>
          </a:xfrm>
          <a:prstGeom prst="rect">
            <a:avLst/>
          </a:prstGeom>
        </p:spPr>
        <p:txBody>
          <a:bodyPr>
            <a:spAutoFit/>
          </a:bodyPr>
          <a:lstStyle/>
          <a:p>
            <a:r>
              <a:rPr lang="en-US" dirty="0" smtClean="0"/>
              <a:t>“Lock up your libraries if you like; but there is no gate, no lock, no bolt that you can set upon the freedom of my mind.” </a:t>
            </a:r>
            <a:br>
              <a:rPr lang="en-US" dirty="0" smtClean="0"/>
            </a:br>
            <a:endParaRPr lang="en-US" dirty="0"/>
          </a:p>
        </p:txBody>
      </p:sp>
      <p:sp>
        <p:nvSpPr>
          <p:cNvPr id="7" name="Rectangle 6"/>
          <p:cNvSpPr/>
          <p:nvPr/>
        </p:nvSpPr>
        <p:spPr>
          <a:xfrm>
            <a:off x="303450" y="5010329"/>
            <a:ext cx="4572000" cy="1477328"/>
          </a:xfrm>
          <a:prstGeom prst="rect">
            <a:avLst/>
          </a:prstGeom>
        </p:spPr>
        <p:txBody>
          <a:bodyPr>
            <a:spAutoFit/>
          </a:bodyPr>
          <a:lstStyle/>
          <a:p>
            <a:r>
              <a:rPr lang="en-US" dirty="0" smtClean="0"/>
              <a:t>“Women have served all these centuries as looking glasses possessing the magic and delicious power of reflecting the figure of man at twice its natural size.” </a:t>
            </a:r>
            <a:br>
              <a:rPr lang="en-US" dirty="0" smtClean="0"/>
            </a:br>
            <a:endParaRPr lang="en-US" dirty="0"/>
          </a:p>
        </p:txBody>
      </p:sp>
      <p:sp>
        <p:nvSpPr>
          <p:cNvPr id="8" name="Rectangle 7"/>
          <p:cNvSpPr/>
          <p:nvPr/>
        </p:nvSpPr>
        <p:spPr>
          <a:xfrm>
            <a:off x="3733800" y="381000"/>
            <a:ext cx="4572000" cy="923330"/>
          </a:xfrm>
          <a:prstGeom prst="rect">
            <a:avLst/>
          </a:prstGeom>
        </p:spPr>
        <p:txBody>
          <a:bodyPr>
            <a:spAutoFit/>
          </a:bodyPr>
          <a:lstStyle/>
          <a:p>
            <a:r>
              <a:rPr lang="en-US" dirty="0" smtClean="0"/>
              <a:t>“The history of men's opposition to women's emancipation is more interesting perhaps than the story of that emancipation itself.” </a:t>
            </a:r>
            <a:endParaRPr lang="en-US" dirty="0"/>
          </a:p>
        </p:txBody>
      </p:sp>
      <p:sp>
        <p:nvSpPr>
          <p:cNvPr id="9" name="Rectangle 8"/>
          <p:cNvSpPr/>
          <p:nvPr/>
        </p:nvSpPr>
        <p:spPr>
          <a:xfrm>
            <a:off x="5257800" y="5010329"/>
            <a:ext cx="3810000" cy="1200329"/>
          </a:xfrm>
          <a:prstGeom prst="rect">
            <a:avLst/>
          </a:prstGeom>
        </p:spPr>
        <p:txBody>
          <a:bodyPr wrap="square">
            <a:spAutoFit/>
          </a:bodyPr>
          <a:lstStyle/>
          <a:p>
            <a:r>
              <a:rPr lang="en-US" dirty="0" smtClean="0"/>
              <a:t>“All women together ought to let flowers fall upon the tomb of </a:t>
            </a:r>
            <a:r>
              <a:rPr lang="en-US" dirty="0" err="1" smtClean="0"/>
              <a:t>Aphra</a:t>
            </a:r>
            <a:r>
              <a:rPr lang="en-US" dirty="0" smtClean="0"/>
              <a:t> </a:t>
            </a:r>
            <a:r>
              <a:rPr lang="en-US" dirty="0" err="1" smtClean="0"/>
              <a:t>Behn</a:t>
            </a:r>
            <a:r>
              <a:rPr lang="en-US" dirty="0" smtClean="0"/>
              <a:t>, for it was she who earned them the right to speak their minds.” </a:t>
            </a:r>
            <a:endParaRPr lang="en-US" dirty="0"/>
          </a:p>
        </p:txBody>
      </p:sp>
      <p:sp>
        <p:nvSpPr>
          <p:cNvPr id="10" name="Rectangle 9"/>
          <p:cNvSpPr/>
          <p:nvPr/>
        </p:nvSpPr>
        <p:spPr>
          <a:xfrm>
            <a:off x="5257800" y="3752166"/>
            <a:ext cx="3810000" cy="923330"/>
          </a:xfrm>
          <a:prstGeom prst="rect">
            <a:avLst/>
          </a:prstGeom>
        </p:spPr>
        <p:txBody>
          <a:bodyPr wrap="square">
            <a:spAutoFit/>
          </a:bodyPr>
          <a:lstStyle/>
          <a:p>
            <a:r>
              <a:rPr lang="en-US" dirty="0" smtClean="0"/>
              <a:t>“A woman must have money and a room of her own if she is to write fiction.” </a:t>
            </a:r>
            <a:endParaRPr lang="en-US" dirty="0"/>
          </a:p>
        </p:txBody>
      </p:sp>
      <p:sp>
        <p:nvSpPr>
          <p:cNvPr id="11" name="Rectangle 10"/>
          <p:cNvSpPr/>
          <p:nvPr/>
        </p:nvSpPr>
        <p:spPr>
          <a:xfrm>
            <a:off x="3810000" y="1690463"/>
            <a:ext cx="4572000" cy="1754326"/>
          </a:xfrm>
          <a:prstGeom prst="rect">
            <a:avLst/>
          </a:prstGeom>
        </p:spPr>
        <p:txBody>
          <a:bodyPr>
            <a:spAutoFit/>
          </a:bodyPr>
          <a:lstStyle/>
          <a:p>
            <a:r>
              <a:rPr lang="en-US" dirty="0" smtClean="0"/>
              <a:t>“Thus, towards the end of the eighteenth century a change came about which, if I were rewriting history, I should describe more fully and think of greater importance than the Crusades or the Wars of the Roses.</a:t>
            </a:r>
          </a:p>
          <a:p>
            <a:r>
              <a:rPr lang="en-US" dirty="0" smtClean="0"/>
              <a:t>The middle-class woman began to write</a:t>
            </a:r>
            <a:r>
              <a:rPr lang="en-US" dirty="0"/>
              <a:t>. </a:t>
            </a:r>
            <a:r>
              <a:rPr lang="en-US"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1219200" y="3276600"/>
            <a:ext cx="6248400" cy="923330"/>
          </a:xfrm>
          <a:prstGeom prst="rect">
            <a:avLst/>
          </a:prstGeom>
        </p:spPr>
        <p:txBody>
          <a:bodyPr wrap="square">
            <a:spAutoFit/>
          </a:bodyPr>
          <a:lstStyle/>
          <a:p>
            <a:r>
              <a:rPr lang="en-US" dirty="0" smtClean="0"/>
              <a:t>In 1924 Woolf gave a talk at Cambridge called “Character in Fiction,” revised later that year as the Hogarth Press pamphlet </a:t>
            </a:r>
            <a:r>
              <a:rPr lang="en-US" b="1" dirty="0" smtClean="0"/>
              <a:t>Mr. Bennett and Mrs. Brown</a:t>
            </a:r>
            <a:r>
              <a:rPr lang="en-US" dirty="0" smtClean="0"/>
              <a:t>. </a:t>
            </a:r>
            <a:endParaRPr lang="en-US" dirty="0"/>
          </a:p>
        </p:txBody>
      </p:sp>
      <p:sp>
        <p:nvSpPr>
          <p:cNvPr id="4" name="Rectangle 3"/>
          <p:cNvSpPr/>
          <p:nvPr/>
        </p:nvSpPr>
        <p:spPr>
          <a:xfrm>
            <a:off x="1066800" y="1143000"/>
            <a:ext cx="7086600" cy="1661993"/>
          </a:xfrm>
          <a:prstGeom prst="rect">
            <a:avLst/>
          </a:prstGeom>
        </p:spPr>
        <p:txBody>
          <a:bodyPr wrap="square">
            <a:spAutoFit/>
          </a:bodyPr>
          <a:lstStyle/>
          <a:p>
            <a:r>
              <a:rPr lang="en-US" sz="2800" dirty="0" smtClean="0"/>
              <a:t>“</a:t>
            </a:r>
            <a:r>
              <a:rPr lang="en-US" sz="2800" i="1" dirty="0" smtClean="0"/>
              <a:t>Life is not a series of gig lamps symmetrically arranged; it is a luminous halo, envelop surrounding us,” </a:t>
            </a:r>
            <a:r>
              <a:rPr lang="en-US" sz="2800" b="1" dirty="0"/>
              <a:t>Modern Fiction (1925</a:t>
            </a:r>
            <a:r>
              <a:rPr lang="en-US" sz="2800" b="1" dirty="0" smtClean="0"/>
              <a:t>), Woolf </a:t>
            </a:r>
            <a:endParaRPr lang="en-US" sz="2800" b="1"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AutoShape 2" descr="data:image/jpeg;base64,/9j/4AAQSkZJRgABAQAAAQABAAD/2wCEAAkGBxQTEhQUExQWFhQXGBwaFxgYGBscFxgXFx0cGh0cHBcYHSggHB4lHBgcITEhJSksLi4uGB8zODMsNygtLisBCgoKDg0OGxAQGywkHyQsLCwsLCwsLCwsLCwsLCwsLCwsLCwsLCwsLCwsLCwsLCwsLCwsLCwsLCwsLCwsLCwsLP/AABEIAQ4AuwMBIgACEQEDEQH/xAAcAAABBAMBAAAAAAAAAAAAAAAFAwQGBwABAgj/xABQEAACAQIDBAYECAgLCQEBAQABAhEAAwQSIQUxQVEGBxMiYXEygZGxIyRCcnOhsvAUFTM0YsHR0hZSVFWCk5Si0+HxJUNTY2SDkrPC4sOk/8QAGgEAAgMBAQAAAAAAAAAAAAAAAAUCBAYBA//EAC0RAAIBAwMEAgEEAQUAAAAAAAABAgMEERIhMTIzQXEFUSITI2GB8CRCkaHR/9oADAMBAAIRAxEAPwC3sfjClxV4ZCTG+ZAG/wBdNbe21LFdZHCRPspLpFfFtzcO5bTE+phQFAyWbd8rmulgXA3nP3co8tAB4V5POWTWMEg2ltfKhhiDB10005warvbnS7EqxVMWFBiBKk5YmZVdJ001376PdO7/AMSL24IOUjSQVPH9dU9fA/ix5bhV+xo61qZWuamjZEqTpjiwR8cOv6Q/drlunGK0jEXGJ8QPeKiHlWK58fVTL9CP0v8AgpfrM9BdFdpXHwlhrj5mKkswYGTmPGOG71UVTEkHVi3qiPUIqNdX4/2dhvmN9t6f7axDWlRlglrgTVHfertots5ie6BpzNZ+on+o0vsaxxpTDf4V51oYvzoENoXi1pezyl7au6lXdkJMMpKGBHM8qbbW229lrwKLlVJtvrBuZc2R9dJHonjBHKo6ZHcolX4X51hxkc/ZQHaO0XR7ioFPZ2xcfMGOjFgIVNY7jEtuGmhpyb8sd2XshcnzJ8d0D31xqSBYCn4wHI1r8P8AOhWHxJY2QQvwlsufAjJoPDvn2U3w2085VSArFyI/jIM8MuuvoweRnwo/INg9+HeBrlsZ5ihG1sY9pVKrmJLaQT6KM2mXX5MeE0lidotDm2EK20DuWYj0hmAUgfxRMnnFCUmGwVt3GDE9o5BMgECAOQgT7TXRxJHE0KubQYC46quW2qs2aQTmXPpG7ukamddOFK2cbnvG1EQA0nirKDoOcn1DzFc0yO5QQOJY/KNBemO2LlnCs9tyGD2xPgWAO/wJp5s++XzhsoKt6In0TqpJOjAjUEab+VAOsgH8Bf59v7YqdFP9RJ/ZGeNLaIji+meLAkYlhImBlJ3+Wm6nOF6d383fvuCuhnLlb1ZZHt9lQm+pBIOhG+d49Vc3O8dSSSdWOsnmTTt0IvwUP1WixsJ0/fMsuw0BIYghhzWFGvIcatTBXs6K3MTXmRSZEkmIAkkwBuGvDwr0f0c/NrJ5qD7dapXNFQawWKVRyQltVZurO7IfL0hQC3avjs1Kp2a3JMklsinMvenUz4axTjpns5b121mu37cI35G5kmSu/TWgqdGbPHF44eeJ/wDzS2dWMZNNlqMG1nBz1kyuD7ugzpu004fqqpbwnfVjdNNhCzhGZcRiLgZkEXbucb/k6CD41W13Dgmczeo6eynHx7ap7LO5RuknLcTNvSeFcpwpW1bymZM8jqPZFYljXQn6v2UwUp/X/ZT0RzyXj1fp/s7C/MP23o7cwwJUkTlOZfBoIn2MR66g/RHomt3B4e5+FYxMySVt38qA5m9Fcmgox/Alf5bj/wC0f/is5VxrfsbQ6UHr2BtswZllgNCd4Ezw8ay9gbbh1dAweMwIkNG6RQH+BI/luP8A7QP3Kz+BK/y3H/14/cqH9kg9i9nWrsG4gYgESRrB3jxB5bqzE7PtvGZZ0y7yO7/FOUiV8DpQH+BQ/luP/rx/h1n8DB/Lcf8A14/w6M/yBJOwWQY1AgeAMaD2D2UmuCtjJ3B3CSv6JaZ18ZNAP4Gj+XY/+vX/AA60ehn/AF2P/rl/w6P7AkeIwiOAHUMBqJnlHuMeuk7+z7TkFrasRA1HAGQPUdYNR7+Bn/X4/wDrl/w63/Av/r8f/XJ/h0f2BIb+CtuQzoCRuJHLUecHWumsLOaBMzMazEb/AC0qOfwL/wCvx/8AXJ/h1h6GH+X4/wDrk/w6P7AP2MMluQiBQTJyiAT48/8AKo31mfmD/Pt/bFdnoYf5fj/65P8ADqP9N+jXY4Rn/C8XdhkGS7cVkMsNYCDUcK9KPcXsjPpZXs1wSZiNfI1z+CE/KYHnI9QpM4f/AJj+3X2RT7VL6F2F9jzDgFhMH7869F9HB8Vs/MFeccJYyuhzvvHETv8ALfXozox+aWPSPcHpRm9caTVG8bbWUWaCSTBvSX8qngnvb/KmVt4aRp+z10Q6RflRp8j/AOqHjx51mLrvMbUe2gN1kt8SXcPhFkR5+zWqnZtf9atjrIAOCWB8teX6Wu/WaqdhrWr+L7AmvO4YKVSklPOl7G+mJURd3QNf9n4X6P3s1HW0B0mKC9Bh/s/C/RD3mjeUVmavW/Y2h0oDvt4C3YuG1cy30DJEHvuAy2zB0ZgTB9HunXdSn40ft3siw5KKHz57YUg5gsAtIlkIgjTedKdYbZVm2oREAUEEDUgEbiMxMRFLiwoYvAzEBSeJCkkDyBYn11DYkCrO3MyKewuB3dkS3mt5nZJzmQ+UAZTqSJ4bxWrnSOyoslsyi9nyyBAa3AKMdysWOUawTpOol9idl2nQIyDKGLCCykMSSWVlIZScx1B4msubKsMoRrSFAjWwpHdyPGZcu6DlHso2DcwY0dh2+VyvZ9plCy5GXNAUb2jSBxpg22zlssti463YylXswGM90k3BrCnUCOEzpRV8Ihtm1EJlywCywsRAKkEacQQRSdnZlpVRFWFRs66tIckksSTJJLMSTMkmjYBnhtto1+7YysGtDvGVK7kO4GRo4gkCYMbqSwvSS1csi7bDvmudmqDLna5Og1OUSvekkDLqeVPn2NZJdimr5sxlgWzqEaSDuKqBHhO/WuLuyLJDg2wA5UtBZe8ghWBUgqwAAzLB0FGwbjfG9ILdkfDTbbszcyMVJhTBWVJUtu4xrvpRdrg3zhwjFggcmUAggkCC2YnSJAjmaVGzrUZcumQ2/Sb0CZIkmTJ47/Gt29nWxd7YZg5UKe++UhQQJTNlJAJ1InWjYNzjZW1FxCF7YbKNCWEEN8pCODKe6w4EEcDQDrMPxFvpLf2qlViwqAhRALMx1OrOxZjrzYk+uot1mj4i30lvj+lXrQ7sfZGp0MqFx6vv5VpE510zaxHDQ++uo++laEWGokjzjlXoXom84PDnnbX3V59y7o5j2+NeguiYjB4eI/Jru3bvGl974LNDyNOkH5QbvQ4+ZobcbT7/AHNEekIm4PmD7RoWIbuZtZjjp94+qstd71mOaHQgP1id3BKJ33FjTwJqq3GtWr1mr8UQ66XB9kjdVWVq/jFighLd71BMCl7Q1pW9bQIhDHOR3liR55tIJ/iwY58KSsnvUwTyVsYLy6Ej4hhfol/XRyfvrQXoV+YYT6FPdRon7/c1mavW/Y0h0o1UT6XbQvri8JYtYkYdLqXi7lEbW3kI/KaD0jUsn76VBen1hDi8FcvYV8TYRL+dEtdqMzdnlJUmOBOvKox5JMPjaa4TDJcxOIN4Fwvai2O8bjQoy2RG8xpSJ6a4UC4T22a3q9vsLvaKu/ObZE5I1zbuG/Shu1XW7hMKLOFu2UXGYaLRtBCiJeUlsiSAoAmaeWsM34xx9wq3ZthLKgkd1mHayAdxIBHtruEcyEsVthCcGUudzEXISEDC4DbdwMxPcELmzeEcaSxvSjD2nu22Nwvag3FS07lVYZg3cB7scajOw8LcGF2EpR5tvNwFSCgFi6ven0RLAa8xRvZlojFbTcqYbssunpZbPyeeumlGEAVxW27Nuyt5rk23jIVBYvmEgIqAsxI1gCkLnSbDDD/hPaTZzhCQrEhywQKUjMDmIBBGk1DsPs28uD2Tcb8IRLNkrdWyIv22dQA2QjNAhlOUZu9pxpxiNnhsFdNlMUxu4zDOTfB7S5kuWZfIQGChV+UAe6TXdKDJKre38Owvd5gbKhritbZXCkSrBXAJBAMEcQRTfop0gt4612ltXWPSDIwiSYAZgA2g1yyBMVwMM34yxL5TkbCWlDRoWFy8YmIJgjTxpLq8xJODt2mt3EeyOzcOjL3gSTlJ9IeI01rjSwGSR5DUU6zB8RP0lv31LzUS6zR8RP0lv3mp2/dj7I1OhlQ3OGo/bXaJpSgWno2fFsOXEHXLrOscZ8fqPKtBKWORelkb2beq+fq9gq+ujA+KWPo191UhhF7w3b/vpV4dGRGEsDd8GvupfePgs0UMOkB+FHzB9pqBAkXd6iTIiJnLxAXXzzUa6SflR80cfFqCBh2kSJB3QRvAO+Y9caVmLl/vSG1LoQO6xx8UXf8AlBv5waq8mrQ6xV+KJr/vf1GqvffWr+M7CE153B3fxKG3bVcuZZzns0Unl31JZoGmoEnWm9phmmnmKus1u2WSFHdUgmSAACACT3dJ0ESTzNMQKvQ4K8uS9uhv5hhPoU91GA3iKE9Dj8Qwn0Fv7IowazdTrftjSPSgL0b20b9p2uhUuWrly3eUbla0xEidYKww8DSHRvbt3EWbN50RRfdygzwRZElGhtXYgCQIiZqP9K8HeTFvYsyE2miozDTsntQLrzzNgx5qtHNrW1TF7MtIsKpvZQPkqlpVA9h+quYQEhe+qkBmUFtwLAE+QO+kr+0baXEtM4DuGKKTBISMx9WYe2oAUwBvbQbahtm+rlVW78nDb7XYA6nNJ1XXNpwpXpLhMCNoYFsUENt8Lcg3iTmZDa7ManVoLaDiTRpDJYN2+qkBmCk6CWAk+AO+ttcAIBIBO4E6mN8DwqA4i5gxido/jHss65ezF7L+a9mCOyDHebnaSV1kCkrODa8uw1xIJYrczhj3j8ATlY7zKwGHETO8ijSGSeXcSc1vszbKsxDEvrlAPoATmOYAEaQJ5V2cUmfJnXPvyZhmj5szUU2xg7VnG7Kt2kW2vbYghVACgtYuEwOEkz66jPSvHWHu33U4azctY3DoCVBxV24HtBmDlgbaBMwgAyFMkTQlkMlpXL6r6TKNJ1YDTnqdBXecRMiN8yIjnPKoditmWb+2vhUVwmDVgG1Uk3mAJU6NAnfuzUL2XgRe2VewpvrZU4u9atF/QhLxdbREjuEIVyg7pHhRpDJYquCJBBB3EQQfXNRTrOX4l/3bfvNOegN622EDWrS2R2lwMiGbfaKxV2tn+IxEjzpDrK/M/wDu2/116UO7H2RqdDKq7PX/AEp1cw5yDRJ37znyzEkTAFIF/vNPL6uLC/CNlIkLEAjTQPMmCwMREnTUGns/BQRxZU6Rw1OnD9lXj0dEYWzrPcHuqhbCifM667z9+NX10cWMLZH6C+6qN54LNEG9Ip7QfNX3tQE3c12ATvg6NGg0G+Ik8BrR7pIe+N3orqeGpoEO8wjdO/TlqJB9dZe67zG1HoQw6zGjDIOBu+M6KTuqrmFWd1jWsuFT6TdpybjVYMfvNaz4zsIS3fcCWOtOLNstcDg7hvZRlGmaZiIAG7Q7o1YqKVvdllGT0tJmZ3ag/J0O6P8AKklNXYcHg+S9+iYjBYT6C19gUWoX0XHxPC/QWvsLRU1m6nU/YzjwhM21JBgSNx0kTy5VtrKSGKrKzBIErO+Dwmts0AknQeO711H8b03wdskdsGYbxbl9eUrpUUdD7WEYglVLL6JIBI8id1ZcsIYzKpymVkAweYkaGgWC6aYO4QovZGO4XFZJ/wDIR/rUhBo3ASu4ZGILorZdVzKCQfCRpXb2lJDFQWWcpIBInQweE13FZQBw1lSQxALLOUkCROhg7xI5Uhc2baYszWrZZxDEopLARAYkajQb+Qpe9dCgsxCqN5OgHrJoFium2AtmGxNsHz91dQBtMOobMFAaAJgZoG4TvgcqSv7MsunZvZtshObKUBUtzyxE+NNMF0iw1z0byb4GY5ZPIEmCddwJopNAHFqyqKFRQqqIVVEKAOAA0AqLdZh+Jj6W3/8AVSuaiXWcPiY+mt//AFXrb92PshU6GVWzamlXt2hbzT8LPMxv5ZeUzrypq704ulzYX4JioJ+GKmBroqsNInmT6UQN5fy8C9M6wjAmJg+Om/xq++jwjDWdZ7g15150Vjw316H6LGcJh/o193hVG+WMFig+Rj0kPfHzRr62qOWihYkMWYEg74Gk8NOPGpTty1Lf0R572qM4UA3WDTJO7Xlznd5+HhWXuot1WN6EvwB3WWSMJa8bnekcg0e/jVXHw/XVrdZhH4NbDTrc4cwDv186qxjWr+M2oIS3e9QIYjEA2VHZsPRiVAVYEHKwEnNvg8edMaeYtrPZqEe4W0kN6PGY4Dh46nwpj4VchweEuS/+jX5phvobf2Folu36D78aGdG/zTDfQ2/sLQ3rC2scPgbrLozd0ev/AEA9dZue837Gi4IP0w6V3MXefDWGK2EMXHG9o4A7t/siN80JwmB0CW1Om/edfFgDr5016MYYLZJMEsSdVBB11JnxE1IsCQLbOqmIkCQd4H1fXBrreODuAPftZHOcgKJg5uPOSukcfVRzoxt+5hLyo7FrFzgSCVIEmI4x3hzAYamKiG12y3SJlTPdjQHdPgJ4e6uMJtUtbe1oWVAUbjnTVTrOsgcuNdxk4eic3jPuri/iFRWdjAAk/fiTuA8aj/QHaXb4NDM5Tlnwyq6/3XA9VDutHapsYVgpIcqQpHB3ORT6pZvNRXnjc6Qbph0mvY3EG1bbLbQwSDAHAxzjdO8mYgQKEi1ZtAKMqjmY3SupYnx5002WpS3BQS2WTyTdA5acudOV2UHbMWCgQIkZsxHiNF+rQ16cHBdgjDMxHZ6mQZU751UECJqYdWvSlg3YXWJtNrbzHvW5MZddSmo+aWA3aCDX9mFDFsll3eJYqRPISN3zeZimWCxWWLmoe3BYDUZNziY3Rr5wdaOUB6Vmoj1n/mX/AHbf/wBVIdiYvtbFpzBJUZon0ho31g1HetH8y/7tv/6qVv3Y+yNToZUrmnXZMLBILBWeCMhgmAZz8tBu3lRypuFmu7uTs9J7SYMmIH6Mel45t3AamtBLwLkNANRv+/nXojoiZwWG+jX3eFeeVGo+qvRPRe3lwlheVtR7Ko33gsW/kb7dPeHzf1mo9ZSbo4neN4jQeMH2VI9tFc65uQ3+dRctF4MpUjQrBkkFZHyd2h48KzN1tUbG1HpwDus8N+DWpiO019h8Kq64INWd1oXvitiYlrnuU1Vd68Qcq761Hxz/AGExPd9wWUkRWi2pNIWhck99TA73ekKZICkczEgDgRS9tpUniN9XIzUllFdxae56D2B+a4f6G39hagPXffIs2F4F5PtHvj6qn2w1jDWPobf2FqA9eVn4vZccHynf5j9dZz/exquCIW9pIMPbtgxKjN5trGo5a6Ub2JdBsgDhAPjAA4eUVAcLc7oI3cedSro9iGTNOqT4Eg6wPZM8qJLY6mD9rKMqlo9Lxgz9+P7aCPch8y6HNGh4CdIG/eKLbcZ92U5dfbMAjXXTWgQUgp3dxjxO4c9d1SXBxludTmOMGz8ns5HPNbuNb+tQPZTfrpvmbSji6j1BHPvas6oLBF1ywiLW7TQ3LrvGngRSXXUIaw3AOCeHyXHL9CoeTpG8UA2VVAUyo379d2m4UQxSqMoj5x01Mxpy05+4UGtYkQ1wnvLBUBeDgiYPI5hu3a76LYDFrf0gqRGYEDSeP+Wh0olkEM7qGGS3OYmB3oiQZ1+aTzimpQZLwAGUowGo9HQ6+Etx13TSoxqr2rSIRGglVks2g9ZmB+rhxs28jYa8+UAANm7qeYIESSTEmZ5aVJcAWx1Y43tMBb1kgLm8C1tG/wDqa460G+Jj6a3y/SpHqpwjW8IR+kF1/wCXbRDw5gilOtAfE1+mTnyepUO9H2QqdDKpLHgfdSYU/eK6vXgo5k6L9+VZa7Qk6gZQGiBqrSM0ZpKyIJ4SOdP5TUeReot8G3T7xXorYAAw1mN2QV57s3lccMy7+RncRXoTo/8Am1n6NfdVC93wWKC5Ge2xLf0R9ZNBrezVk5UQAZYIAG6RGm6NPb50b2mJdgeCr+uow1xmuDeJ4iVO7w03853VnbhxVTcaUk3HYGdaLlcNaHO4eA4AkeO/lVUYMlnAA7zuqDwk6nfw3+qrT61COxsDiHP2aqvDXuzuTxDZl8/860dnFu22/kU13ituWn1o7Gt2cDba0ijsXVICqPg2mRoN+YA+fmarG02rDTdO4eXKpx0u6w7WLw3YpZuIzMjZnKQMhzH0STMiPX6qgmHGhbgd3kBXpZQnGD1EbiUXJYPRWxrY/B7H0Vvj+gtCesDY/wCE4K4gnMvfEb+7Mga8iaN7IEWLI/5SfZFOSKSy2ky+uDy7ZZ0LW97qx5+RniDP6/On9nEuJzd0bvbz+uPXzqe9Pehz27hxNhZWDmH8QeM7hyO7nEaw9dl3jcm3ba6hjMFIM6TryA1BJHDUaxU85ODTFL3wMxeVkciQY3RA04eMV1se2WvhYzQuoG4a8jxrt9ivbPeJWGmeMbwNeP7aM9GdktibvZ4cFRuuXJMWwd+75Ubp18qM7HSweq/ZvZ2Llw/7xoWN2RABy3TNJdbGzTdwykCcrevTvCPYw/pVNMLhltoqIIVVCgeA0FcY7CrdRrb+iwg8xyIPAg6ivPIHmqypJFv/AHklTEy4iRB8R74orgL7oznuwVMdpn3KY0K6kazBiJ9dSTpD0N7K5rkUyxt3AsBtcwBABzNvjcw3CQBEXxlllXUgkEHhBJO6H8OEawedei3ODHH40u0MvdCkQqwrZiSGPkSIO8QI8SOysOuRQCxWc76QGywcvmXyCOMnyrjZeBF/vtCpqCyxIMHUbgdRGv18Z50G6JG464i6mSzbPwSEasV3E/og6zxPlQ3gETvo1s42MNbRvTjNc5Z27zeqTHqoB1rH4kPpk9z1MqhvWmPia/TJ7nqVt3Y+yNXoZTONuQwJ3AfsNWdgtj222LcutbXtnstezFQWVklkAbeAsRHiedVxikghomOHs/ZUuXpwBgDgxh3Lm2bIuAjJDiA+WMx0Oo5jfTO+jN6dJVt2lnJE7C6hgNHXMN+mYnQ+IIr0lsM/F7P0a+4V5zu3BIiIGg01iSdTGpJJNeiujrzhbB1/Jrv37hXneZxHJOjjLwCekNxluGBoQJPKgGHts9+PREyGGaScsGRAAMnnUm24mY3B4LQPBWj20lW0Y7wIGgEg7/Cs1Xg3W/ga0pJUwJ1nsfwewDqc518l5+uqwu2weFWh1pp8BY3QLh9xqtC0Vq/jtqCEt3vUGy4Mbz9/XSzDSPCt3VIgEQYBAI3qdQRzHjWgNCfA1e8FdI9E7NHwNr6NPsinUU1wH5K38xfsinBYRwA58hWXlyxuuBh0ja8MLeOGTPeyHs15sdByqtLHQrEXrZe2QjKgjOmVrjAajKQMpJB10G71TfF4zD4nsibjxmhQqn8pcGUZtZnKHWOBzTupp+M7Jj4xfZSboLKe4OyclhK7pC5QOAUjea6lscyRH+AmMi296ChBzIiq11PnDTPIG5W0J476sToTadcFZFyyLD5e9bAiCCRJ5kxM+NChirWVFF7FXAyqAYOY9tciY04KQTEKB8kmCd2XiCxuLlcBWPebSZYwADrAUDXdr50PgEE6yaxR51hqJ0jfTXD4i7bt28OgdWf4XVQQgEiC3En6pqL/AMA8YVEYlUM7mYtA5yqiG9o4aVItpYm0L9xmxF1DaILEJplhPgw3ypZvRGpaRBiuWuWnLL+E32ZpUELGXs4OhiM0x3jvY+QEsHMkfXYGIw62wMP279qnaSLbWezLd9lHdcHcdx3GrLCxoNAN1RvZty25CrdvszC6QWibYXIrRpPDKIBnvHXfRvBqMsqbhn/iZp5bmgj2VyR1Dmob1pv8TWd3bJ9l6mQFQ7rSBOFt/Tp9m5Xrbd2JCr0Mq82xFK27aTrJI3ViW50O6aXbCOq5shyT6RAjXdx8R7RT6TKCQhcUSIEAfVV89Fz8Uw/0a+6qBxFwjWNCavvomZweHP8Ay191UbzhFij5Gu2VHaHyEeznwoJs2wJUKPR0mAAAIETE0Z24xztHIUAsoe2ByRJOsHw1kHWeXDSszXf7rGtJfgDetP8AIWdfln16Hwqs2XSrI60/yViNfhG91VxOlav4/sITXXWxziswt2hnlCJCAEAQSCTI3lgdeO+mbHQ+Rp/iwAqAXS4jVSWOUwNwIAA4RqRG8zTKND5H3Vcj0ng+T0PgPyVv5i/ZFLMsiCN++aSwg+DT5q+4V1iLoVSxGgE6bz4DxJ0rMS5Gq4Gm0VsoFe5CZWziNCWAbWBv9Ik+etRjGdY2EQ9wB50zaBdP0oIMTwPGoJ066QNiLt23mi3bJFwrqJXeoPgwKid5UmOQqxYS4iFbeQRl1JLEyY7oaZ8BMxUkgLU2f01su+bIAToSGOm7ST3dRHETA31Kdn7St31zWnDDjHA+I4frrzwgVHl1NplMW1CtJ11cFSDw++tSzo7tq5ZuC5Ed4I6kZZJO4j5JaY7x0YqY1MjQFy1lJ4a+rqrqZVgCPI1zjcULSM7bgPaeA+/jUQOMbiLaLLxx0gbt5PlxJqMY3p3aQwttmHBgGCf+QQr9dVtt3pE2NvXGdvi1vkPTO8D5u8geEnU0IfCNej4Ix8jmN24bpjx4xzqWPsC6sB0osXXzZYeIn5RXfuYKxHHSakFm+HAKkEH/AE9s8OFUHs7BsqSwhCxXOY7t0bsuUgjkQeRialHRPpBcs3gHabb6kEycs5S270kIAJjUROpEcaAtn2VDOtM/Fbf06fZuVNFIiob1p/mtv6dPsXK9bbux9kKvQysrZ18KdXMSSgUuCNO7lggfOjXcOPAcqZI/Hxp7isSrW1UAyI4LAyzJDDVsxiZ3U+kt0UExkyzHh+rxO6r56HCMDht35JeM8Koe+YPLQR66vvooB+B4fLu7NY9lUb3hHvQ8jDb9yLh3bhQPBLN0kKAczRLEnvAAECfDXyoz0iPfPq3b9BQrC4ZWdWKsdT3iIgDcBIkST6/VWYq5daSG8MfppgXrO/IWATrnP1LVbNVm9ar/AAVkc3bnwX2cfqqr7taz45YoJCW6f5j6/fQ20FtcpB73HMYGpf1HSBE+FMC3peINFtrdqbSZkRQDl7rEmY+UuYjhw5RoKEsmh8jVuHSeEuT0dhvQT5o91A+mu0exw7vr3EZ44krAX+8wP9EUfw47q/NHuqBdcDn8FcDlbnyNwCs0+oa+CrbVhuyUM2lxgTPGGIJJjxJ86k7YZVTNbfUD0SwiAOG6JjUtTG1gVJsZlzZQnOIP65/XR+5s+0lwXA0s2uWFgaEEBt44HfvJ8KGzqIztK2biurjKUAKZV1M6SRozeG/hoOKGy3XIbLZ8zyoJkBWHokBYBOaDJnxoxewts2zJOZVJuGYJSJJzcd3CTLaDjQfZlvW2CFERKjMRG86E90AGAAfaakcLa6tdr9vhQD6Swd3ybgDjjzLD1UO639pm3hSimC8A8yrnKQP6OceukOqUQhXlYszu/SoT12XDmtLw0/8A6ftqK5AhGHsnsbSIsu2ZtZAHjpyUe2KmuH2dcCAdtl0AlE1nwzEj2g1F7QKrbe22V1tjx7pgn0t2q79N1GsJgDftW7hdiCGyDMoW2Jyho+USFbxGYRUpAhPaNvsBctFjFxkdHZiWzCcwyg5tZ8RqIAkQwx2IIRHBOa1dGh3RcgPpoYlg1POktsAgEzkSZOhJ4tAgEhQF9fhQzaeNtrhLipbiVBGiyp0In2TvmhbgXl0bxou4e2QZKjI3gyd0j6t9R7rWPxRPp1+zcp50CX4u+8fDMfd9VMutU/FLf06/YuVO27sfZCr0Mq9W30SxVy41pJSLYCgGZBIzAMBPdnUHyoVbYUTvB+ytkvKkd1ToREjQcR4jiROpp9PlC+Iyf3VfXQ4fEsNP/DWqIXUTV8dEfzLD/RiqN7wixR8jHby/CN5Dn+oUzwnhznj9xTnpBc77DnHuFN9l6v4RrurLVd7hpDiHayRnrTXuWDHy2M/0V+/qqsrzVZnWpIt2QPRztPnlEfVNVldrX/H9hCO662Fto2XFtM1xmUGACIXVQcyGe8oHdk8h5BiRM+R91PNobOe0iM1vKDoDnzfVGmoPsPhLVBvHgfdVmL/E8mtz0PZ9FfIe6oL1vWScI5Anuqf/AAu2yfqb6qnVn0R5ChPSvAC9h2UjmD81wVPlvB/o1m/I08FO7IZrltCGykBQCTMFAdGUiDMf3jTzaF/iwysYzSSygK0d0ayDmOnHWRQXYyspvYdzDIW7p8DDDXl+2mq7Qu3otkEw0qdZCycwbfvGlSxuA6x2KVUAtmWYqbrEgwToYcT3WXQgmN2kzT8YgDPcXuwpOgXcASB3mI+qeVDMJsqEuDNvPd8XBMGTvGn6+VHdk2T2Tsw7idnOhBcyWCqsRqY3cjv0JGwwTzq0wmW3dY80tjytIJ/vE+yo9104f8k+8CJHH/eCfrGvhU/6NbPNjDW0b0oLP89yWb6z9VB+sjZBv4UwJKggeZiPaQF/pVFcnSsejltXyZhKEQSeWaOWogREzUh6Oy5a0gAdGYZBGUIGaDG6YGpPGeQqAYNHf4K45UWu9kAA5E6xy72s792tG7G0GVrjJcuIGFtLpQxnSYOpGn8XMsbh51JrJzIt0pvLcxHYoDpHeBEsdJmfREblOpBzEAGuMTZPZOihO+uSBm3OQk6LGkzM00KM+UWibZTusf0LkMJJ1YmASDprRvZto5BbADX7jZFOpOh38gARO4QVijhbByWN0BXLhi0aPddhHKco+paY9aRnC24/46/YuVKdlYIWbNu0u5FC+wVFetMfFbX06/8Aru1O27sfZCr0Mq22njFOyUNrQN2ggEySI1+8cIppb5+dPr91uwUQ4AMyT3TIG5SNwidJiTzp/LwL0IIe6fv9dX10SacHhzu+DFUDOnhV9dDkjBYcQfyYqheeCxRGPSD02E68vZTPZjQ8TvHu4++nG3vyrHXhu8hv+uh6jvCCdRH+W/dWUryxXbX2OqazTwR7rMJ7GxI1Lu0+YB+/lVdGrG60BFrDqTqC3DTQLVdGth8av9PERXXcZtnJiST5k06trv8AI0zI3U6XQgc/21clweEeT0Lb3DyrplBBBEg6EHcQa5QaV1NZd8jYrXpv1fPdudvh3hhzmRH8YjXd8qDJ375oHsF1DntlyXYyZtChESZYbpj5QA8dasrpVsm5ibdtbV/sXW5mBMw4yOhQhSDHfn+jQdernDNreJNwmZtfBgGZgACSNOPKp5ytzhC8XhQrMSVK5p7pkAFjqTEDhpqd+lS7ohsF7uW/eQLbDZ7duIkj0WIO5RqQPGa1e6u0W2wF8xlOQ3VkW5G/RgGHgYFTpGG7lp7Bx8a4zps1y6BgVIlSIIOoINKCsqIFXdO+gxn8Is6Mg0GWQUHBgBM6nfII4g6GDWcACwNzuaQwmVOhjXgJC6H+LHKr16RYS7fw1y3h7gt3GgZp3KGGcSAYJWRPCeFRa51bIyRcvlbhEZrdtEAbwG8+2pp7HCDWBbtjKsFzlkA5pOu6PSMQABuObdFWH0G6LtZ+Hv8A5Rh3VOpQcATzj66b4HoS9sEWcXnGYZiRlKlSCSDaIlhEQYgE1K9jNc7FBfZDdghyjSpIJEjTiAJHAzXH/AIf6VC+tX81tfTj/wBd2pmTUL61T8VtfTr/AOu5Xra92PshV6GVio0gUozkplJkDUDfB8J3erfA5UmjaeulFMg1oGL0JWxpV9dDvzLDwSe4OPnVD2G0q+ehqxgcOP8Aljl+qqF74LFAZbSAN5513ffQ0xwsBpnyHM+NO9u4pbZuuxhVOZucCOFC7O0FLhVDKdTJGmjZSZiNCP8ASsxWpvXqx5G1OX44AHWmJTDmZ1bf4gR7qrw1YvWvmyWD8mWnzjT6pquzWs+P7CE1z3GbtpNLWkll8xSFs0thmlx5j31blwzwieh0GlbitA1usuxsMNrbKTEBQ5MLMRAMkZZnfoDpFJYzYSXChLOoQFVCsRAbRtd5JECd+mnGik1lGQBD9HbZZmzXJYlvS0DHcQI4RA4b6f7PwSWba20Byrz1JJMkk8SSSfXS5rBRkDc+FaK1gNbmgAH/AAVsgJrdlPROfUHvGeXyjTjC7Dt22LKbnkXJUHvCQOBhiJ8uVFZrmjLDAJPR2wd4c79S7cfv9Q5ClsNsWzbZXRIZRCmSSBly8eSiPCiM1qfKjIHFQ3rU/NbX06/YuVNPZUK61GBwtqP+Ov8A67le1r3onnV6GVko09dbDaGuQe7667ye711oWLzm0dNN9X90REYLD/Rr991UNhR7qvjokfieH+jFL73wWaBG+kGzb73rjDGC3bzaKbFtgogfKZtdddedN8NsjEMDk2irQYOXD2TB3wYbfrMeNFtvYtbQuOwLAE90b2J0A9dDtj4QYVwD/vhEAAKjqSwURw75A+b40pxnLLn0RPrGw15EsJev9sxdmVuzW3lULBWFJBmQZ8KgRtNr8IY+atWZ1rGfwffoW10jcNOf+hqu2XdTqyinRTKFw2psSTDt/wAQ/wDitK4fDvnX4QjvD5I5il0FLYQd9fnr7xVqUFh/+s8k9y3hsjHfzj//AJbf71b/ABPjv5yH9lt/v0fANbis3qYzwAPxLj/5yH9lT9+s/E2P/nFf7In79HwsVlc1Bgj/AOJsf/OK/wBkT9+uW2NjwJ/GK6f9Inuz1Is5pOzezrPeAPMFW9YOooyGAB+LMfE/jFf7Inl/HrPxXj934ySeX4Kn+JRLC3zctggZcxKrE6QSubU8FBNc4ba2a8yZcqBiisQe/cUZmA13BfDWDujWWGc2GH4o2h/OK/2RP361+J9ofziv9lX9+jxvd7KJmJ3GImN+6fClVqOpncEc/FG0P5xX+yL+/WfijaH84r/ZE/fqSTWgaNQYI4dkbQ/nFf7In79RXrBwGKSxaN/GC8pvABRZW2Q2S53swJnSREcfCrOJqEda35tZ+nH/AK7le9tvVijzq7QZVfYv/wATSd2Ue+tG3cMw59ag06JkVijWnuhf42UdTErNm5u7T+4K9A9EbRTB2FYyQgBPP2VRlkTcA4E8eVXx0ZbNhbJ5rS+7WGixRAO3LIcuCYhmIkwJExJ5a1wt1L7JoQNLgJ8DppwMjdyo1itlsWY90gmdZET5CkRsi5wZP71K8SLmUQnrNKlbU7wTEeWvvFVy6xV17d6HNiQJZFI4gEk8Nfq9lRLafVfiJ+CvWYjTNmBnxgGabWdeMKemXJTr03KWUQNBRHZ6Aunzl+0Kk2G6s8XlAe7YLcSM8H+7T7B9XeIVgTctb1OhbgQf4vhVqVxTceTxVNpliZazJSnYNzH39Vaaw/6PtP7Kz+ljDJySK1ArTYe5+j7T+ysFm5+h7T+yjSwyZkrHtz999dfg9zmv1/srPwd+a+0/so0sMoQs4RVgKIUAwPFjJP35mtW9m2w5uBAHJknjMQTykjSd9K27F2ZlfLX9lKG1c/Q+v9ldWo5sZ2XjXOWsFm7xKfX+ylBYfmv39Vc0s7kTrVKfg7cx9f7K1+Dv+j9dGlhkTqE9azfFrP04/wDXcqcHCv8Ao+00B6ZdGruLtW0R7albmfvZt2R14D9Kva3/ABqJshU3i0VCp7sR4+wUlbPrqep1a34jtbX97dx4Uoera7EC7b/vfspw7mH2U1SkQuypBLRqB993nV4dFUjCWJEHsxIqD2Orm98q9ajkA0aeyasfBWOztog3KAPZVG4qKb2LFO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hQUExQWFhQXGBwaFxgYGBscFxgXFx0cGh0cHBcYHSggHB4lHBgcITEhJSksLi4uGB8zODMsNygtLisBCgoKDg0OGxAQGywkHyQsLCwsLCwsLCwsLCwsLCwsLCwsLCwsLCwsLCwsLCwsLCwsLCwsLCwsLCwsLCwsLCwsLP/AABEIAQ4AuwMBIgACEQEDEQH/xAAcAAABBAMBAAAAAAAAAAAAAAAFAwQGBwABAgj/xABQEAACAQIDBAYECAgLCQEBAQABAhEAAwQSIQUxQVEGBxMiYXEygZGxIyRCcnOhsvAUFTM0YsHR0hZSVFWCk5Si0+HxJUNTY2SDkrPC4sOk/8QAGgEAAgMBAQAAAAAAAAAAAAAAAAUCBAYBA//EAC0RAAIBAwMEAgEEAQUAAAAAAAABAgMEERIhMTIzQXEFUSITI2GB8CRCkaHR/9oADAMBAAIRAxEAPwC3sfjClxV4ZCTG+ZAG/wBdNbe21LFdZHCRPspLpFfFtzcO5bTE+phQFAyWbd8rmulgXA3nP3co8tAB4V5POWTWMEg2ltfKhhiDB10005warvbnS7EqxVMWFBiBKk5YmZVdJ001376PdO7/AMSL24IOUjSQVPH9dU9fA/ix5bhV+xo61qZWuamjZEqTpjiwR8cOv6Q/drlunGK0jEXGJ8QPeKiHlWK58fVTL9CP0v8AgpfrM9BdFdpXHwlhrj5mKkswYGTmPGOG71UVTEkHVi3qiPUIqNdX4/2dhvmN9t6f7axDWlRlglrgTVHfertots5ie6BpzNZ+on+o0vsaxxpTDf4V51oYvzoENoXi1pezyl7au6lXdkJMMpKGBHM8qbbW229lrwKLlVJtvrBuZc2R9dJHonjBHKo6ZHcolX4X51hxkc/ZQHaO0XR7ioFPZ2xcfMGOjFgIVNY7jEtuGmhpyb8sd2XshcnzJ8d0D31xqSBYCn4wHI1r8P8AOhWHxJY2QQvwlsufAjJoPDvn2U3w2085VSArFyI/jIM8MuuvoweRnwo/INg9+HeBrlsZ5ihG1sY9pVKrmJLaQT6KM2mXX5MeE0lidotDm2EK20DuWYj0hmAUgfxRMnnFCUmGwVt3GDE9o5BMgECAOQgT7TXRxJHE0KubQYC46quW2qs2aQTmXPpG7ukamddOFK2cbnvG1EQA0nirKDoOcn1DzFc0yO5QQOJY/KNBemO2LlnCs9tyGD2xPgWAO/wJp5s++XzhsoKt6In0TqpJOjAjUEab+VAOsgH8Bf59v7YqdFP9RJ/ZGeNLaIji+meLAkYlhImBlJ3+Wm6nOF6d383fvuCuhnLlb1ZZHt9lQm+pBIOhG+d49Vc3O8dSSSdWOsnmTTt0IvwUP1WixsJ0/fMsuw0BIYghhzWFGvIcatTBXs6K3MTXmRSZEkmIAkkwBuGvDwr0f0c/NrJ5qD7dapXNFQawWKVRyQltVZurO7IfL0hQC3avjs1Kp2a3JMklsinMvenUz4axTjpns5b121mu37cI35G5kmSu/TWgqdGbPHF44eeJ/wDzS2dWMZNNlqMG1nBz1kyuD7ugzpu004fqqpbwnfVjdNNhCzhGZcRiLgZkEXbucb/k6CD41W13Dgmczeo6eynHx7ap7LO5RuknLcTNvSeFcpwpW1bymZM8jqPZFYljXQn6v2UwUp/X/ZT0RzyXj1fp/s7C/MP23o7cwwJUkTlOZfBoIn2MR66g/RHomt3B4e5+FYxMySVt38qA5m9Fcmgox/Alf5bj/wC0f/is5VxrfsbQ6UHr2BtswZllgNCd4Ezw8ay9gbbh1dAweMwIkNG6RQH+BI/luP8A7QP3Kz+BK/y3H/14/cqH9kg9i9nWrsG4gYgESRrB3jxB5bqzE7PtvGZZ0y7yO7/FOUiV8DpQH+BQ/luP/rx/h1n8DB/Lcf8A14/w6M/yBJOwWQY1AgeAMaD2D2UmuCtjJ3B3CSv6JaZ18ZNAP4Gj+XY/+vX/AA60ehn/AF2P/rl/w6P7AkeIwiOAHUMBqJnlHuMeuk7+z7TkFrasRA1HAGQPUdYNR7+Bn/X4/wDrl/w63/Av/r8f/XJ/h0f2BIb+CtuQzoCRuJHLUecHWumsLOaBMzMazEb/AC0qOfwL/wCvx/8AXJ/h1h6GH+X4/wDrk/w6P7AP2MMluQiBQTJyiAT48/8AKo31mfmD/Pt/bFdnoYf5fj/65P8ADqP9N+jXY4Rn/C8XdhkGS7cVkMsNYCDUcK9KPcXsjPpZXs1wSZiNfI1z+CE/KYHnI9QpM4f/AJj+3X2RT7VL6F2F9jzDgFhMH7869F9HB8Vs/MFeccJYyuhzvvHETv8ALfXozox+aWPSPcHpRm9caTVG8bbWUWaCSTBvSX8qngnvb/KmVt4aRp+z10Q6RflRp8j/AOqHjx51mLrvMbUe2gN1kt8SXcPhFkR5+zWqnZtf9atjrIAOCWB8teX6Wu/WaqdhrWr+L7AmvO4YKVSklPOl7G+mJURd3QNf9n4X6P3s1HW0B0mKC9Bh/s/C/RD3mjeUVmavW/Y2h0oDvt4C3YuG1cy30DJEHvuAy2zB0ZgTB9HunXdSn40ft3siw5KKHz57YUg5gsAtIlkIgjTedKdYbZVm2oREAUEEDUgEbiMxMRFLiwoYvAzEBSeJCkkDyBYn11DYkCrO3MyKewuB3dkS3mt5nZJzmQ+UAZTqSJ4bxWrnSOyoslsyi9nyyBAa3AKMdysWOUawTpOol9idl2nQIyDKGLCCykMSSWVlIZScx1B4msubKsMoRrSFAjWwpHdyPGZcu6DlHso2DcwY0dh2+VyvZ9plCy5GXNAUb2jSBxpg22zlssti463YylXswGM90k3BrCnUCOEzpRV8Ihtm1EJlywCywsRAKkEacQQRSdnZlpVRFWFRs66tIckksSTJJLMSTMkmjYBnhtto1+7YysGtDvGVK7kO4GRo4gkCYMbqSwvSS1csi7bDvmudmqDLna5Og1OUSvekkDLqeVPn2NZJdimr5sxlgWzqEaSDuKqBHhO/WuLuyLJDg2wA5UtBZe8ghWBUgqwAAzLB0FGwbjfG9ILdkfDTbbszcyMVJhTBWVJUtu4xrvpRdrg3zhwjFggcmUAggkCC2YnSJAjmaVGzrUZcumQ2/Sb0CZIkmTJ47/Gt29nWxd7YZg5UKe++UhQQJTNlJAJ1InWjYNzjZW1FxCF7YbKNCWEEN8pCODKe6w4EEcDQDrMPxFvpLf2qlViwqAhRALMx1OrOxZjrzYk+uot1mj4i30lvj+lXrQ7sfZGp0MqFx6vv5VpE510zaxHDQ++uo++laEWGokjzjlXoXom84PDnnbX3V59y7o5j2+NeguiYjB4eI/Jru3bvGl974LNDyNOkH5QbvQ4+ZobcbT7/AHNEekIm4PmD7RoWIbuZtZjjp94+qstd71mOaHQgP1id3BKJ33FjTwJqq3GtWr1mr8UQ66XB9kjdVWVq/jFighLd71BMCl7Q1pW9bQIhDHOR3liR55tIJ/iwY58KSsnvUwTyVsYLy6Ej4hhfol/XRyfvrQXoV+YYT6FPdRon7/c1mavW/Y0h0o1UT6XbQvri8JYtYkYdLqXi7lEbW3kI/KaD0jUsn76VBen1hDi8FcvYV8TYRL+dEtdqMzdnlJUmOBOvKox5JMPjaa4TDJcxOIN4Fwvai2O8bjQoy2RG8xpSJ6a4UC4T22a3q9vsLvaKu/ObZE5I1zbuG/Shu1XW7hMKLOFu2UXGYaLRtBCiJeUlsiSAoAmaeWsM34xx9wq3ZthLKgkd1mHayAdxIBHtruEcyEsVthCcGUudzEXISEDC4DbdwMxPcELmzeEcaSxvSjD2nu22Nwvag3FS07lVYZg3cB7scajOw8LcGF2EpR5tvNwFSCgFi6ven0RLAa8xRvZlojFbTcqYbssunpZbPyeeumlGEAVxW27Nuyt5rk23jIVBYvmEgIqAsxI1gCkLnSbDDD/hPaTZzhCQrEhywQKUjMDmIBBGk1DsPs28uD2Tcb8IRLNkrdWyIv22dQA2QjNAhlOUZu9pxpxiNnhsFdNlMUxu4zDOTfB7S5kuWZfIQGChV+UAe6TXdKDJKre38Owvd5gbKhritbZXCkSrBXAJBAMEcQRTfop0gt4612ltXWPSDIwiSYAZgA2g1yyBMVwMM34yxL5TkbCWlDRoWFy8YmIJgjTxpLq8xJODt2mt3EeyOzcOjL3gSTlJ9IeI01rjSwGSR5DUU6zB8RP0lv31LzUS6zR8RP0lv3mp2/dj7I1OhlQ3OGo/bXaJpSgWno2fFsOXEHXLrOscZ8fqPKtBKWORelkb2beq+fq9gq+ujA+KWPo191UhhF7w3b/vpV4dGRGEsDd8GvupfePgs0UMOkB+FHzB9pqBAkXd6iTIiJnLxAXXzzUa6SflR80cfFqCBh2kSJB3QRvAO+Y9caVmLl/vSG1LoQO6xx8UXf8AlBv5waq8mrQ6xV+KJr/vf1GqvffWr+M7CE153B3fxKG3bVcuZZzns0Unl31JZoGmoEnWm9phmmnmKus1u2WSFHdUgmSAACACT3dJ0ESTzNMQKvQ4K8uS9uhv5hhPoU91GA3iKE9Dj8Qwn0Fv7IowazdTrftjSPSgL0b20b9p2uhUuWrly3eUbla0xEidYKww8DSHRvbt3EWbN50RRfdygzwRZElGhtXYgCQIiZqP9K8HeTFvYsyE2miozDTsntQLrzzNgx5qtHNrW1TF7MtIsKpvZQPkqlpVA9h+quYQEhe+qkBmUFtwLAE+QO+kr+0baXEtM4DuGKKTBISMx9WYe2oAUwBvbQbahtm+rlVW78nDb7XYA6nNJ1XXNpwpXpLhMCNoYFsUENt8Lcg3iTmZDa7ManVoLaDiTRpDJYN2+qkBmCk6CWAk+AO+ttcAIBIBO4E6mN8DwqA4i5gxido/jHss65ezF7L+a9mCOyDHebnaSV1kCkrODa8uw1xIJYrczhj3j8ATlY7zKwGHETO8ijSGSeXcSc1vszbKsxDEvrlAPoATmOYAEaQJ5V2cUmfJnXPvyZhmj5szUU2xg7VnG7Kt2kW2vbYghVACgtYuEwOEkz66jPSvHWHu33U4azctY3DoCVBxV24HtBmDlgbaBMwgAyFMkTQlkMlpXL6r6TKNJ1YDTnqdBXecRMiN8yIjnPKoditmWb+2vhUVwmDVgG1Uk3mAJU6NAnfuzUL2XgRe2VewpvrZU4u9atF/QhLxdbREjuEIVyg7pHhRpDJYquCJBBB3EQQfXNRTrOX4l/3bfvNOegN622EDWrS2R2lwMiGbfaKxV2tn+IxEjzpDrK/M/wDu2/116UO7H2RqdDKq7PX/AEp1cw5yDRJ37znyzEkTAFIF/vNPL6uLC/CNlIkLEAjTQPMmCwMREnTUGns/BQRxZU6Rw1OnD9lXj0dEYWzrPcHuqhbCifM667z9+NX10cWMLZH6C+6qN54LNEG9Ip7QfNX3tQE3c12ATvg6NGg0G+Ik8BrR7pIe+N3orqeGpoEO8wjdO/TlqJB9dZe67zG1HoQw6zGjDIOBu+M6KTuqrmFWd1jWsuFT6TdpybjVYMfvNaz4zsIS3fcCWOtOLNstcDg7hvZRlGmaZiIAG7Q7o1YqKVvdllGT0tJmZ3ag/J0O6P8AKklNXYcHg+S9+iYjBYT6C19gUWoX0XHxPC/QWvsLRU1m6nU/YzjwhM21JBgSNx0kTy5VtrKSGKrKzBIErO+Dwmts0AknQeO711H8b03wdskdsGYbxbl9eUrpUUdD7WEYglVLL6JIBI8id1ZcsIYzKpymVkAweYkaGgWC6aYO4QovZGO4XFZJ/wDIR/rUhBo3ASu4ZGILorZdVzKCQfCRpXb2lJDFQWWcpIBInQweE13FZQBw1lSQxALLOUkCROhg7xI5Uhc2baYszWrZZxDEopLARAYkajQb+Qpe9dCgsxCqN5OgHrJoFium2AtmGxNsHz91dQBtMOobMFAaAJgZoG4TvgcqSv7MsunZvZtshObKUBUtzyxE+NNMF0iw1z0byb4GY5ZPIEmCddwJopNAHFqyqKFRQqqIVVEKAOAA0AqLdZh+Jj6W3/8AVSuaiXWcPiY+mt//AFXrb92PshU6GVWzamlXt2hbzT8LPMxv5ZeUzrypq704ulzYX4JioJ+GKmBroqsNInmT6UQN5fy8C9M6wjAmJg+Om/xq++jwjDWdZ7g15150Vjw316H6LGcJh/o193hVG+WMFig+Rj0kPfHzRr62qOWihYkMWYEg74Gk8NOPGpTty1Lf0R572qM4UA3WDTJO7Xlznd5+HhWXuot1WN6EvwB3WWSMJa8bnekcg0e/jVXHw/XVrdZhH4NbDTrc4cwDv186qxjWr+M2oIS3e9QIYjEA2VHZsPRiVAVYEHKwEnNvg8edMaeYtrPZqEe4W0kN6PGY4Dh46nwpj4VchweEuS/+jX5phvobf2Folu36D78aGdG/zTDfQ2/sLQ3rC2scPgbrLozd0ev/AEA9dZue837Gi4IP0w6V3MXefDWGK2EMXHG9o4A7t/siN80JwmB0CW1Om/edfFgDr5016MYYLZJMEsSdVBB11JnxE1IsCQLbOqmIkCQd4H1fXBrreODuAPftZHOcgKJg5uPOSukcfVRzoxt+5hLyo7FrFzgSCVIEmI4x3hzAYamKiG12y3SJlTPdjQHdPgJ4e6uMJtUtbe1oWVAUbjnTVTrOsgcuNdxk4eic3jPuri/iFRWdjAAk/fiTuA8aj/QHaXb4NDM5Tlnwyq6/3XA9VDutHapsYVgpIcqQpHB3ORT6pZvNRXnjc6Qbph0mvY3EG1bbLbQwSDAHAxzjdO8mYgQKEi1ZtAKMqjmY3SupYnx5002WpS3BQS2WTyTdA5acudOV2UHbMWCgQIkZsxHiNF+rQ16cHBdgjDMxHZ6mQZU751UECJqYdWvSlg3YXWJtNrbzHvW5MZddSmo+aWA3aCDX9mFDFsll3eJYqRPISN3zeZimWCxWWLmoe3BYDUZNziY3Rr5wdaOUB6Vmoj1n/mX/AHbf/wBVIdiYvtbFpzBJUZon0ho31g1HetH8y/7tv/6qVv3Y+yNToZUrmnXZMLBILBWeCMhgmAZz8tBu3lRypuFmu7uTs9J7SYMmIH6Mel45t3AamtBLwLkNANRv+/nXojoiZwWG+jX3eFeeVGo+qvRPRe3lwlheVtR7Ko33gsW/kb7dPeHzf1mo9ZSbo4neN4jQeMH2VI9tFc65uQ3+dRctF4MpUjQrBkkFZHyd2h48KzN1tUbG1HpwDus8N+DWpiO019h8Kq64INWd1oXvitiYlrnuU1Vd68Qcq761Hxz/AGExPd9wWUkRWi2pNIWhck99TA73ekKZICkczEgDgRS9tpUniN9XIzUllFdxae56D2B+a4f6G39hagPXffIs2F4F5PtHvj6qn2w1jDWPobf2FqA9eVn4vZccHynf5j9dZz/exquCIW9pIMPbtgxKjN5trGo5a6Ub2JdBsgDhAPjAA4eUVAcLc7oI3cedSro9iGTNOqT4Eg6wPZM8qJLY6mD9rKMqlo9Lxgz9+P7aCPch8y6HNGh4CdIG/eKLbcZ92U5dfbMAjXXTWgQUgp3dxjxO4c9d1SXBxludTmOMGz8ns5HPNbuNb+tQPZTfrpvmbSji6j1BHPvas6oLBF1ywiLW7TQ3LrvGngRSXXUIaw3AOCeHyXHL9CoeTpG8UA2VVAUyo379d2m4UQxSqMoj5x01Mxpy05+4UGtYkQ1wnvLBUBeDgiYPI5hu3a76LYDFrf0gqRGYEDSeP+Wh0olkEM7qGGS3OYmB3oiQZ1+aTzimpQZLwAGUowGo9HQ6+Etx13TSoxqr2rSIRGglVks2g9ZmB+rhxs28jYa8+UAANm7qeYIESSTEmZ5aVJcAWx1Y43tMBb1kgLm8C1tG/wDqa460G+Jj6a3y/SpHqpwjW8IR+kF1/wCXbRDw5gilOtAfE1+mTnyepUO9H2QqdDKpLHgfdSYU/eK6vXgo5k6L9+VZa7Qk6gZQGiBqrSM0ZpKyIJ4SOdP5TUeReot8G3T7xXorYAAw1mN2QV57s3lccMy7+RncRXoTo/8Am1n6NfdVC93wWKC5Ge2xLf0R9ZNBrezVk5UQAZYIAG6RGm6NPb50b2mJdgeCr+uow1xmuDeJ4iVO7w03853VnbhxVTcaUk3HYGdaLlcNaHO4eA4AkeO/lVUYMlnAA7zuqDwk6nfw3+qrT61COxsDiHP2aqvDXuzuTxDZl8/860dnFu22/kU13ituWn1o7Gt2cDba0ijsXVICqPg2mRoN+YA+fmarG02rDTdO4eXKpx0u6w7WLw3YpZuIzMjZnKQMhzH0STMiPX6qgmHGhbgd3kBXpZQnGD1EbiUXJYPRWxrY/B7H0Vvj+gtCesDY/wCE4K4gnMvfEb+7Mga8iaN7IEWLI/5SfZFOSKSy2ky+uDy7ZZ0LW97qx5+RniDP6/On9nEuJzd0bvbz+uPXzqe9Pehz27hxNhZWDmH8QeM7hyO7nEaw9dl3jcm3ba6hjMFIM6TryA1BJHDUaxU85ODTFL3wMxeVkciQY3RA04eMV1se2WvhYzQuoG4a8jxrt9ivbPeJWGmeMbwNeP7aM9GdktibvZ4cFRuuXJMWwd+75Ubp18qM7HSweq/ZvZ2Llw/7xoWN2RABy3TNJdbGzTdwykCcrevTvCPYw/pVNMLhltoqIIVVCgeA0FcY7CrdRrb+iwg8xyIPAg6ivPIHmqypJFv/AHklTEy4iRB8R74orgL7oznuwVMdpn3KY0K6kazBiJ9dSTpD0N7K5rkUyxt3AsBtcwBABzNvjcw3CQBEXxlllXUgkEHhBJO6H8OEawedei3ODHH40u0MvdCkQqwrZiSGPkSIO8QI8SOysOuRQCxWc76QGywcvmXyCOMnyrjZeBF/vtCpqCyxIMHUbgdRGv18Z50G6JG464i6mSzbPwSEasV3E/og6zxPlQ3gETvo1s42MNbRvTjNc5Z27zeqTHqoB1rH4kPpk9z1MqhvWmPia/TJ7nqVt3Y+yNXoZTONuQwJ3AfsNWdgtj222LcutbXtnstezFQWVklkAbeAsRHiedVxikghomOHs/ZUuXpwBgDgxh3Lm2bIuAjJDiA+WMx0Oo5jfTO+jN6dJVt2lnJE7C6hgNHXMN+mYnQ+IIr0lsM/F7P0a+4V5zu3BIiIGg01iSdTGpJJNeiujrzhbB1/Jrv37hXneZxHJOjjLwCekNxluGBoQJPKgGHts9+PREyGGaScsGRAAMnnUm24mY3B4LQPBWj20lW0Y7wIGgEg7/Cs1Xg3W/ga0pJUwJ1nsfwewDqc518l5+uqwu2weFWh1pp8BY3QLh9xqtC0Vq/jtqCEt3vUGy4Mbz9/XSzDSPCt3VIgEQYBAI3qdQRzHjWgNCfA1e8FdI9E7NHwNr6NPsinUU1wH5K38xfsinBYRwA58hWXlyxuuBh0ja8MLeOGTPeyHs15sdByqtLHQrEXrZe2QjKgjOmVrjAajKQMpJB10G71TfF4zD4nsibjxmhQqn8pcGUZtZnKHWOBzTupp+M7Jj4xfZSboLKe4OyclhK7pC5QOAUjea6lscyRH+AmMi296ChBzIiq11PnDTPIG5W0J476sToTadcFZFyyLD5e9bAiCCRJ5kxM+NChirWVFF7FXAyqAYOY9tciY04KQTEKB8kmCd2XiCxuLlcBWPebSZYwADrAUDXdr50PgEE6yaxR51hqJ0jfTXD4i7bt28OgdWf4XVQQgEiC3En6pqL/AMA8YVEYlUM7mYtA5yqiG9o4aVItpYm0L9xmxF1DaILEJplhPgw3ypZvRGpaRBiuWuWnLL+E32ZpUELGXs4OhiM0x3jvY+QEsHMkfXYGIw62wMP279qnaSLbWezLd9lHdcHcdx3GrLCxoNAN1RvZty25CrdvszC6QWibYXIrRpPDKIBnvHXfRvBqMsqbhn/iZp5bmgj2VyR1Dmob1pv8TWd3bJ9l6mQFQ7rSBOFt/Tp9m5Xrbd2JCr0Mq82xFK27aTrJI3ViW50O6aXbCOq5shyT6RAjXdx8R7RT6TKCQhcUSIEAfVV89Fz8Uw/0a+6qBxFwjWNCavvomZweHP8Ay191UbzhFij5Gu2VHaHyEeznwoJs2wJUKPR0mAAAIETE0Z24xztHIUAsoe2ByRJOsHw1kHWeXDSszXf7rGtJfgDetP8AIWdfln16Hwqs2XSrI60/yViNfhG91VxOlav4/sITXXWxziswt2hnlCJCAEAQSCTI3lgdeO+mbHQ+Rp/iwAqAXS4jVSWOUwNwIAA4RqRG8zTKND5H3Vcj0ng+T0PgPyVv5i/ZFLMsiCN++aSwg+DT5q+4V1iLoVSxGgE6bz4DxJ0rMS5Gq4Gm0VsoFe5CZWziNCWAbWBv9Ik+etRjGdY2EQ9wB50zaBdP0oIMTwPGoJ066QNiLt23mi3bJFwrqJXeoPgwKid5UmOQqxYS4iFbeQRl1JLEyY7oaZ8BMxUkgLU2f01su+bIAToSGOm7ST3dRHETA31Kdn7St31zWnDDjHA+I4frrzwgVHl1NplMW1CtJ11cFSDw++tSzo7tq5ZuC5Ed4I6kZZJO4j5JaY7x0YqY1MjQFy1lJ4a+rqrqZVgCPI1zjcULSM7bgPaeA+/jUQOMbiLaLLxx0gbt5PlxJqMY3p3aQwttmHBgGCf+QQr9dVtt3pE2NvXGdvi1vkPTO8D5u8geEnU0IfCNej4Ix8jmN24bpjx4xzqWPsC6sB0osXXzZYeIn5RXfuYKxHHSakFm+HAKkEH/AE9s8OFUHs7BsqSwhCxXOY7t0bsuUgjkQeRialHRPpBcs3gHabb6kEycs5S270kIAJjUROpEcaAtn2VDOtM/Fbf06fZuVNFIiob1p/mtv6dPsXK9bbux9kKvQysrZ18KdXMSSgUuCNO7lggfOjXcOPAcqZI/Hxp7isSrW1UAyI4LAyzJDDVsxiZ3U+kt0UExkyzHh+rxO6r56HCMDht35JeM8Koe+YPLQR66vvooB+B4fLu7NY9lUb3hHvQ8jDb9yLh3bhQPBLN0kKAczRLEnvAAECfDXyoz0iPfPq3b9BQrC4ZWdWKsdT3iIgDcBIkST6/VWYq5daSG8MfppgXrO/IWATrnP1LVbNVm9ar/AAVkc3bnwX2cfqqr7taz45YoJCW6f5j6/fQ20FtcpB73HMYGpf1HSBE+FMC3peINFtrdqbSZkRQDl7rEmY+UuYjhw5RoKEsmh8jVuHSeEuT0dhvQT5o91A+mu0exw7vr3EZ44krAX+8wP9EUfw47q/NHuqBdcDn8FcDlbnyNwCs0+oa+CrbVhuyUM2lxgTPGGIJJjxJ86k7YZVTNbfUD0SwiAOG6JjUtTG1gVJsZlzZQnOIP65/XR+5s+0lwXA0s2uWFgaEEBt44HfvJ8KGzqIztK2biurjKUAKZV1M6SRozeG/hoOKGy3XIbLZ8zyoJkBWHokBYBOaDJnxoxewts2zJOZVJuGYJSJJzcd3CTLaDjQfZlvW2CFERKjMRG86E90AGAAfaakcLa6tdr9vhQD6Swd3ybgDjjzLD1UO639pm3hSimC8A8yrnKQP6OceukOqUQhXlYszu/SoT12XDmtLw0/8A6ftqK5AhGHsnsbSIsu2ZtZAHjpyUe2KmuH2dcCAdtl0AlE1nwzEj2g1F7QKrbe22V1tjx7pgn0t2q79N1GsJgDftW7hdiCGyDMoW2Jyho+USFbxGYRUpAhPaNvsBctFjFxkdHZiWzCcwyg5tZ8RqIAkQwx2IIRHBOa1dGh3RcgPpoYlg1POktsAgEzkSZOhJ4tAgEhQF9fhQzaeNtrhLipbiVBGiyp0In2TvmhbgXl0bxou4e2QZKjI3gyd0j6t9R7rWPxRPp1+zcp50CX4u+8fDMfd9VMutU/FLf06/YuVO27sfZCr0Mq9W30SxVy41pJSLYCgGZBIzAMBPdnUHyoVbYUTvB+ytkvKkd1ToREjQcR4jiROpp9PlC+Iyf3VfXQ4fEsNP/DWqIXUTV8dEfzLD/RiqN7wixR8jHby/CN5Dn+oUzwnhznj9xTnpBc77DnHuFN9l6v4RrurLVd7hpDiHayRnrTXuWDHy2M/0V+/qqsrzVZnWpIt2QPRztPnlEfVNVldrX/H9hCO662Fto2XFtM1xmUGACIXVQcyGe8oHdk8h5BiRM+R91PNobOe0iM1vKDoDnzfVGmoPsPhLVBvHgfdVmL/E8mtz0PZ9FfIe6oL1vWScI5Anuqf/AAu2yfqb6qnVn0R5ChPSvAC9h2UjmD81wVPlvB/o1m/I08FO7IZrltCGykBQCTMFAdGUiDMf3jTzaF/iwysYzSSygK0d0ayDmOnHWRQXYyspvYdzDIW7p8DDDXl+2mq7Qu3otkEw0qdZCycwbfvGlSxuA6x2KVUAtmWYqbrEgwToYcT3WXQgmN2kzT8YgDPcXuwpOgXcASB3mI+qeVDMJsqEuDNvPd8XBMGTvGn6+VHdk2T2Tsw7idnOhBcyWCqsRqY3cjv0JGwwTzq0wmW3dY80tjytIJ/vE+yo9104f8k+8CJHH/eCfrGvhU/6NbPNjDW0b0oLP89yWb6z9VB+sjZBv4UwJKggeZiPaQF/pVFcnSsejltXyZhKEQSeWaOWogREzUh6Oy5a0gAdGYZBGUIGaDG6YGpPGeQqAYNHf4K45UWu9kAA5E6xy72s792tG7G0GVrjJcuIGFtLpQxnSYOpGn8XMsbh51JrJzIt0pvLcxHYoDpHeBEsdJmfREblOpBzEAGuMTZPZOihO+uSBm3OQk6LGkzM00KM+UWibZTusf0LkMJJ1YmASDprRvZto5BbADX7jZFOpOh38gARO4QVijhbByWN0BXLhi0aPddhHKco+paY9aRnC24/46/YuVKdlYIWbNu0u5FC+wVFetMfFbX06/8Aru1O27sfZCr0Mq22njFOyUNrQN2ggEySI1+8cIppb5+dPr91uwUQ4AMyT3TIG5SNwidJiTzp/LwL0IIe6fv9dX10SacHhzu+DFUDOnhV9dDkjBYcQfyYqheeCxRGPSD02E68vZTPZjQ8TvHu4++nG3vyrHXhu8hv+uh6jvCCdRH+W/dWUryxXbX2OqazTwR7rMJ7GxI1Lu0+YB+/lVdGrG60BFrDqTqC3DTQLVdGth8av9PERXXcZtnJiST5k06trv8AI0zI3U6XQgc/21clweEeT0Lb3DyrplBBBEg6EHcQa5QaV1NZd8jYrXpv1fPdudvh3hhzmRH8YjXd8qDJ375oHsF1DntlyXYyZtChESZYbpj5QA8dasrpVsm5ibdtbV/sXW5mBMw4yOhQhSDHfn+jQdernDNreJNwmZtfBgGZgACSNOPKp5ytzhC8XhQrMSVK5p7pkAFjqTEDhpqd+lS7ohsF7uW/eQLbDZ7duIkj0WIO5RqQPGa1e6u0W2wF8xlOQ3VkW5G/RgGHgYFTpGG7lp7Bx8a4zps1y6BgVIlSIIOoINKCsqIFXdO+gxn8Is6Mg0GWQUHBgBM6nfII4g6GDWcACwNzuaQwmVOhjXgJC6H+LHKr16RYS7fw1y3h7gt3GgZp3KGGcSAYJWRPCeFRa51bIyRcvlbhEZrdtEAbwG8+2pp7HCDWBbtjKsFzlkA5pOu6PSMQABuObdFWH0G6LtZ+Hv8A5Rh3VOpQcATzj66b4HoS9sEWcXnGYZiRlKlSCSDaIlhEQYgE1K9jNc7FBfZDdghyjSpIJEjTiAJHAzXH/AIf6VC+tX81tfTj/wBd2pmTUL61T8VtfTr/AOu5Xra92PshV6GVio0gUozkplJkDUDfB8J3erfA5UmjaeulFMg1oGL0JWxpV9dDvzLDwSe4OPnVD2G0q+ehqxgcOP8Aljl+qqF74LFAZbSAN5513ffQ0xwsBpnyHM+NO9u4pbZuuxhVOZucCOFC7O0FLhVDKdTJGmjZSZiNCP8ASsxWpvXqx5G1OX44AHWmJTDmZ1bf4gR7qrw1YvWvmyWD8mWnzjT6pquzWs+P7CE1z3GbtpNLWkll8xSFs0thmlx5j31blwzwieh0GlbitA1usuxsMNrbKTEBQ5MLMRAMkZZnfoDpFJYzYSXChLOoQFVCsRAbRtd5JECd+mnGik1lGQBD9HbZZmzXJYlvS0DHcQI4RA4b6f7PwSWba20Byrz1JJMkk8SSSfXS5rBRkDc+FaK1gNbmgAH/AAVsgJrdlPROfUHvGeXyjTjC7Dt22LKbnkXJUHvCQOBhiJ8uVFZrmjLDAJPR2wd4c79S7cfv9Q5ClsNsWzbZXRIZRCmSSBly8eSiPCiM1qfKjIHFQ3rU/NbX06/YuVNPZUK61GBwtqP+Ov8A67le1r3onnV6GVko09dbDaGuQe7667ye711oWLzm0dNN9X90REYLD/Rr991UNhR7qvjokfieH+jFL73wWaBG+kGzb73rjDGC3bzaKbFtgogfKZtdddedN8NsjEMDk2irQYOXD2TB3wYbfrMeNFtvYtbQuOwLAE90b2J0A9dDtj4QYVwD/vhEAAKjqSwURw75A+b40pxnLLn0RPrGw15EsJev9sxdmVuzW3lULBWFJBmQZ8KgRtNr8IY+atWZ1rGfwffoW10jcNOf+hqu2XdTqyinRTKFw2psSTDt/wAQ/wDitK4fDvnX4QjvD5I5il0FLYQd9fnr7xVqUFh/+s8k9y3hsjHfzj//AJbf71b/ABPjv5yH9lt/v0fANbis3qYzwAPxLj/5yH9lT9+s/E2P/nFf7In79HwsVlc1Bgj/AOJsf/OK/wBkT9+uW2NjwJ/GK6f9Inuz1Is5pOzezrPeAPMFW9YOooyGAB+LMfE/jFf7Inl/HrPxXj934ySeX4Kn+JRLC3zctggZcxKrE6QSubU8FBNc4ba2a8yZcqBiisQe/cUZmA13BfDWDujWWGc2GH4o2h/OK/2RP361+J9ofziv9lX9+jxvd7KJmJ3GImN+6fClVqOpncEc/FG0P5xX+yL+/WfijaH84r/ZE/fqSTWgaNQYI4dkbQ/nFf7In79RXrBwGKSxaN/GC8pvABRZW2Q2S53swJnSREcfCrOJqEda35tZ+nH/AK7le9tvVijzq7QZVfYv/wATSd2Ue+tG3cMw59ag06JkVijWnuhf42UdTErNm5u7T+4K9A9EbRTB2FYyQgBPP2VRlkTcA4E8eVXx0ZbNhbJ5rS+7WGixRAO3LIcuCYhmIkwJExJ5a1wt1L7JoQNLgJ8DppwMjdyo1itlsWY90gmdZET5CkRsi5wZP71K8SLmUQnrNKlbU7wTEeWvvFVy6xV17d6HNiQJZFI4gEk8Nfq9lRLafVfiJ+CvWYjTNmBnxgGabWdeMKemXJTr03KWUQNBRHZ6Aunzl+0Kk2G6s8XlAe7YLcSM8H+7T7B9XeIVgTctb1OhbgQf4vhVqVxTceTxVNpliZazJSnYNzH39Vaaw/6PtP7Kz+ljDJySK1ArTYe5+j7T+ysFm5+h7T+yjSwyZkrHtz999dfg9zmv1/srPwd+a+0/so0sMoQs4RVgKIUAwPFjJP35mtW9m2w5uBAHJknjMQTykjSd9K27F2ZlfLX9lKG1c/Q+v9ldWo5sZ2XjXOWsFm7xKfX+ylBYfmv39Vc0s7kTrVKfg7cx9f7K1+Dv+j9dGlhkTqE9azfFrP04/wDXcqcHCv8Ao+00B6ZdGruLtW0R7albmfvZt2R14D9Kva3/ABqJshU3i0VCp7sR4+wUlbPrqep1a34jtbX97dx4Uoera7EC7b/vfspw7mH2U1SkQuypBLRqB993nV4dFUjCWJEHsxIqD2Orm98q9ajkA0aeyasfBWOztog3KAPZVG4qKb2LFO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media-cache-ec0.pinimg.com/236x/4a/cf/36/4acf368219b8569902bd1a04c0415826.jpg"/>
          <p:cNvPicPr>
            <a:picLocks noChangeAspect="1" noChangeArrowheads="1"/>
          </p:cNvPicPr>
          <p:nvPr/>
        </p:nvPicPr>
        <p:blipFill>
          <a:blip r:embed="rId2" cstate="print"/>
          <a:srcRect/>
          <a:stretch>
            <a:fillRect/>
          </a:stretch>
        </p:blipFill>
        <p:spPr bwMode="auto">
          <a:xfrm>
            <a:off x="460375" y="609600"/>
            <a:ext cx="3091686" cy="4467226"/>
          </a:xfrm>
          <a:prstGeom prst="rect">
            <a:avLst/>
          </a:prstGeom>
          <a:noFill/>
        </p:spPr>
      </p:pic>
      <p:sp>
        <p:nvSpPr>
          <p:cNvPr id="5" name="Rectangle 4"/>
          <p:cNvSpPr/>
          <p:nvPr/>
        </p:nvSpPr>
        <p:spPr>
          <a:xfrm>
            <a:off x="3810000" y="533400"/>
            <a:ext cx="4572000" cy="5601533"/>
          </a:xfrm>
          <a:prstGeom prst="rect">
            <a:avLst/>
          </a:prstGeom>
        </p:spPr>
        <p:txBody>
          <a:bodyPr>
            <a:spAutoFit/>
          </a:bodyPr>
          <a:lstStyle/>
          <a:p>
            <a:r>
              <a:rPr lang="en-US" sz="2800" b="1" i="1" dirty="0" smtClean="0"/>
              <a:t>Eminent Victorians</a:t>
            </a:r>
            <a:r>
              <a:rPr lang="en-US" dirty="0" smtClean="0"/>
              <a:t> is a book by </a:t>
            </a:r>
            <a:endParaRPr lang="en-US" sz="2400" b="1" dirty="0" smtClean="0"/>
          </a:p>
          <a:p>
            <a:r>
              <a:rPr lang="en-US" sz="2400" b="1" dirty="0" smtClean="0"/>
              <a:t>Lytton Strachey</a:t>
            </a:r>
            <a:endParaRPr lang="en-US" sz="2400" b="1" dirty="0"/>
          </a:p>
          <a:p>
            <a:r>
              <a:rPr lang="en-US" dirty="0" smtClean="0"/>
              <a:t>(one of the older members of the Bloomsbury Group), first published in 1918 and consisting of biographies of four leading figures from the Victorian era. Its fame rests on the irreverence and wit Strachey brought to bear on three men and a woman who had till then been regarded as heroes and heroine. They were:</a:t>
            </a:r>
          </a:p>
          <a:p>
            <a:endParaRPr lang="en-US" dirty="0" smtClean="0"/>
          </a:p>
          <a:p>
            <a:r>
              <a:rPr lang="en-US" dirty="0" smtClean="0"/>
              <a:t>Cardinal Manning</a:t>
            </a:r>
          </a:p>
          <a:p>
            <a:r>
              <a:rPr lang="en-US" dirty="0" smtClean="0"/>
              <a:t>Florence Nightingale</a:t>
            </a:r>
          </a:p>
          <a:p>
            <a:r>
              <a:rPr lang="en-US" dirty="0" smtClean="0"/>
              <a:t>Thomas Arnold</a:t>
            </a:r>
          </a:p>
          <a:p>
            <a:r>
              <a:rPr lang="en-US" dirty="0" smtClean="0"/>
              <a:t>General Gordon</a:t>
            </a:r>
          </a:p>
          <a:p>
            <a:endParaRPr lang="en-US" dirty="0" smtClean="0"/>
          </a:p>
          <a:p>
            <a:r>
              <a:rPr lang="en-US" dirty="0" smtClean="0"/>
              <a:t>The book made Strachey's name and placed him firmly in the top rank of biographers</a:t>
            </a:r>
            <a:r>
              <a:rPr lang="en-US" dirty="0"/>
              <a:t>,</a:t>
            </a:r>
            <a:r>
              <a:rPr lang="en-US" dirty="0" smtClean="0"/>
              <a:t> where he remains.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533400" y="152400"/>
            <a:ext cx="4572000" cy="4093428"/>
          </a:xfrm>
          <a:prstGeom prst="rect">
            <a:avLst/>
          </a:prstGeom>
        </p:spPr>
        <p:txBody>
          <a:bodyPr wrap="square">
            <a:spAutoFit/>
          </a:bodyPr>
          <a:lstStyle/>
          <a:p>
            <a:r>
              <a:rPr lang="en-US" sz="2800" b="1" i="1" dirty="0" smtClean="0">
                <a:solidFill>
                  <a:srgbClr val="FFFFFF"/>
                </a:solidFill>
              </a:rPr>
              <a:t>The Economic Consequences of the Peace</a:t>
            </a:r>
            <a:r>
              <a:rPr lang="en-US" sz="2800" dirty="0" smtClean="0">
                <a:solidFill>
                  <a:srgbClr val="FFFFFF"/>
                </a:solidFill>
              </a:rPr>
              <a:t> </a:t>
            </a:r>
            <a:r>
              <a:rPr lang="en-US" dirty="0" smtClean="0">
                <a:solidFill>
                  <a:srgbClr val="FFFFFF"/>
                </a:solidFill>
              </a:rPr>
              <a:t>was published in </a:t>
            </a:r>
            <a:r>
              <a:rPr lang="en-US" sz="2400" dirty="0" smtClean="0">
                <a:solidFill>
                  <a:srgbClr val="FFFFFF"/>
                </a:solidFill>
              </a:rPr>
              <a:t>1919</a:t>
            </a:r>
            <a:r>
              <a:rPr lang="en-US" dirty="0" smtClean="0">
                <a:solidFill>
                  <a:srgbClr val="FFFFFF"/>
                </a:solidFill>
              </a:rPr>
              <a:t> </a:t>
            </a:r>
            <a:r>
              <a:rPr lang="en-US" sz="2400" b="1" dirty="0" smtClean="0">
                <a:solidFill>
                  <a:srgbClr val="FFFFFF"/>
                </a:solidFill>
              </a:rPr>
              <a:t>by John Maynard Keynes</a:t>
            </a:r>
            <a:r>
              <a:rPr lang="en-US" dirty="0" smtClean="0">
                <a:solidFill>
                  <a:srgbClr val="FFFFFF"/>
                </a:solidFill>
              </a:rPr>
              <a:t>, the most influential economist of the 20</a:t>
            </a:r>
            <a:r>
              <a:rPr lang="en-US" baseline="30000" dirty="0" smtClean="0">
                <a:solidFill>
                  <a:srgbClr val="FFFFFF"/>
                </a:solidFill>
              </a:rPr>
              <a:t>th</a:t>
            </a:r>
            <a:r>
              <a:rPr lang="en-US" dirty="0" smtClean="0">
                <a:solidFill>
                  <a:srgbClr val="FFFFFF"/>
                </a:solidFill>
              </a:rPr>
              <a:t> Century. Keynes attended the Versailles Conference as a delegate of the British Treasury and argued for a much more generous peace. The book was a best seller throughout the world and was critical in establishing a general opinion that the Versailles Treaty had forced such severe reparations  on Germany  that it would lead to  financial ruin for the Germans and weaken the whole European economy.</a:t>
            </a:r>
            <a:endParaRPr lang="en-US" dirty="0">
              <a:solidFill>
                <a:srgbClr val="FFFFFF"/>
              </a:solidFill>
            </a:endParaRPr>
          </a:p>
        </p:txBody>
      </p:sp>
      <p:pic>
        <p:nvPicPr>
          <p:cNvPr id="1027" name="Picture 3"/>
          <p:cNvPicPr>
            <a:picLocks noChangeAspect="1" noChangeArrowheads="1"/>
          </p:cNvPicPr>
          <p:nvPr/>
        </p:nvPicPr>
        <p:blipFill>
          <a:blip r:embed="rId3" cstate="print"/>
          <a:srcRect/>
          <a:stretch>
            <a:fillRect/>
          </a:stretch>
        </p:blipFill>
        <p:spPr bwMode="auto">
          <a:xfrm>
            <a:off x="5257800" y="381000"/>
            <a:ext cx="3657600" cy="5861538"/>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1981200" y="4267200"/>
            <a:ext cx="1851454"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30722" name="Picture 2" descr="File:Bookcover a passage to india.jpg"/>
          <p:cNvPicPr>
            <a:picLocks noChangeAspect="1" noChangeArrowheads="1"/>
          </p:cNvPicPr>
          <p:nvPr/>
        </p:nvPicPr>
        <p:blipFill>
          <a:blip r:embed="rId2" cstate="print"/>
          <a:srcRect/>
          <a:stretch>
            <a:fillRect/>
          </a:stretch>
        </p:blipFill>
        <p:spPr bwMode="auto">
          <a:xfrm>
            <a:off x="4808220" y="259079"/>
            <a:ext cx="2362200" cy="3429001"/>
          </a:xfrm>
          <a:prstGeom prst="rect">
            <a:avLst/>
          </a:prstGeom>
          <a:noFill/>
        </p:spPr>
      </p:pic>
      <p:sp>
        <p:nvSpPr>
          <p:cNvPr id="4" name="Rectangle 3"/>
          <p:cNvSpPr/>
          <p:nvPr/>
        </p:nvSpPr>
        <p:spPr>
          <a:xfrm>
            <a:off x="152400" y="152400"/>
            <a:ext cx="4572000" cy="2893100"/>
          </a:xfrm>
          <a:prstGeom prst="rect">
            <a:avLst/>
          </a:prstGeom>
        </p:spPr>
        <p:txBody>
          <a:bodyPr>
            <a:spAutoFit/>
          </a:bodyPr>
          <a:lstStyle/>
          <a:p>
            <a:r>
              <a:rPr lang="en-US" sz="1400" b="1" i="1" dirty="0" smtClean="0"/>
              <a:t>A Passage to India</a:t>
            </a:r>
            <a:r>
              <a:rPr lang="en-US" sz="1400" dirty="0" smtClean="0"/>
              <a:t> (1924) is a novel by English author E. M. Forster set against the backdrop of the British Raj and the Indian independence movement in the 1920s. </a:t>
            </a:r>
            <a:endParaRPr lang="en-US" sz="1400" dirty="0"/>
          </a:p>
          <a:p>
            <a:endParaRPr lang="en-US" sz="1400" dirty="0" smtClean="0"/>
          </a:p>
          <a:p>
            <a:r>
              <a:rPr lang="en-US" sz="1400" dirty="0" smtClean="0"/>
              <a:t>The story revolves around four characters: Dr. Aziz, his British friend Mr. Cyril Fielding, Mrs. Moore, and Miss Adela Quested. During a trip to the </a:t>
            </a:r>
            <a:r>
              <a:rPr lang="en-US" sz="1400" dirty="0" err="1" smtClean="0"/>
              <a:t>Marabar</a:t>
            </a:r>
            <a:r>
              <a:rPr lang="en-US" sz="1400" dirty="0" smtClean="0"/>
              <a:t> Caves (modeled on </a:t>
            </a:r>
            <a:r>
              <a:rPr lang="en-US" sz="1400" dirty="0" err="1" smtClean="0"/>
              <a:t>theBarabar</a:t>
            </a:r>
            <a:r>
              <a:rPr lang="en-US" sz="1400" dirty="0"/>
              <a:t> </a:t>
            </a:r>
            <a:r>
              <a:rPr lang="en-US" sz="1400" dirty="0" smtClean="0"/>
              <a:t>Caves of Bihar),Ad </a:t>
            </a:r>
            <a:r>
              <a:rPr lang="en-US" sz="1400" dirty="0" err="1" smtClean="0"/>
              <a:t>ela</a:t>
            </a:r>
            <a:r>
              <a:rPr lang="en-US" sz="1400" dirty="0" smtClean="0"/>
              <a:t> finds herself alone with Dr. Aziz in one of the caves, panics and flees; it is assumed that Dr. Aziz had attempted to assault her. Aziz's trial, and its run-up and aftermath, bring out all the racial tensions and prejudices between indigenous Indians and the British colonists who rule India.</a:t>
            </a:r>
            <a:endParaRPr lang="en-US" sz="1400" dirty="0"/>
          </a:p>
        </p:txBody>
      </p:sp>
      <p:pic>
        <p:nvPicPr>
          <p:cNvPr id="30724" name="Picture 4" descr="http://www.weybridgedfas.org.uk/Images/2012_sids/bloomsbury_group.jpg"/>
          <p:cNvPicPr>
            <a:picLocks noChangeAspect="1" noChangeArrowheads="1"/>
          </p:cNvPicPr>
          <p:nvPr/>
        </p:nvPicPr>
        <p:blipFill>
          <a:blip r:embed="rId3" cstate="print"/>
          <a:srcRect/>
          <a:stretch>
            <a:fillRect/>
          </a:stretch>
        </p:blipFill>
        <p:spPr bwMode="auto">
          <a:xfrm>
            <a:off x="6812280" y="3815239"/>
            <a:ext cx="1905000" cy="2381250"/>
          </a:xfrm>
          <a:prstGeom prst="rect">
            <a:avLst/>
          </a:prstGeom>
          <a:noFill/>
        </p:spPr>
      </p:pic>
      <p:sp>
        <p:nvSpPr>
          <p:cNvPr id="6" name="Rectangle 5"/>
          <p:cNvSpPr/>
          <p:nvPr/>
        </p:nvSpPr>
        <p:spPr>
          <a:xfrm>
            <a:off x="4343400" y="4267200"/>
            <a:ext cx="2286000" cy="1477328"/>
          </a:xfrm>
          <a:prstGeom prst="rect">
            <a:avLst/>
          </a:prstGeom>
        </p:spPr>
        <p:txBody>
          <a:bodyPr wrap="square">
            <a:spAutoFit/>
          </a:bodyPr>
          <a:lstStyle/>
          <a:p>
            <a:r>
              <a:rPr lang="en-US" dirty="0" smtClean="0"/>
              <a:t>Right: Duncan Grant (artist), EM Forster (author), Clive Bell (art critic) and his mistress Mary Hutchins</a:t>
            </a:r>
            <a:endParaRPr lang="en-US" dirty="0"/>
          </a:p>
        </p:txBody>
      </p:sp>
      <p:pic>
        <p:nvPicPr>
          <p:cNvPr id="30726" name="Picture 6" descr="http://3.bp.blogspot.com/-TLdcqlJQtoM/TWex9rPjkwI/AAAAAAAAATs/OnkECNjAMPg/s1600/6a00d8341cc27e53ef010536aae2a7970c-600wi.jpg"/>
          <p:cNvPicPr>
            <a:picLocks noChangeAspect="1" noChangeArrowheads="1"/>
          </p:cNvPicPr>
          <p:nvPr/>
        </p:nvPicPr>
        <p:blipFill>
          <a:blip r:embed="rId4" cstate="print"/>
          <a:srcRect/>
          <a:stretch>
            <a:fillRect/>
          </a:stretch>
        </p:blipFill>
        <p:spPr bwMode="auto">
          <a:xfrm>
            <a:off x="381000" y="3400425"/>
            <a:ext cx="3810000" cy="289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122" name="Picture 2" descr="http://www.smith.edu/libraries/libs/rarebook/exhibitions/images/stephen/large34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365760"/>
            <a:ext cx="3810000" cy="603127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http://www.smith.edu/libraries/images/spacer.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2903538"/>
            <a:ext cx="6038850"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smith.edu/libraries/images/spacer.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2903538"/>
            <a:ext cx="6038850"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http://www.smith.edu/libraries/images/spacer.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2903538"/>
            <a:ext cx="6038850"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7" name="Picture 7" descr="http://virginiawoolf.ekslibris.net/images/julia/juliaduckwort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3962400"/>
            <a:ext cx="1828800" cy="2464586"/>
          </a:xfrm>
          <a:prstGeom prst="rect">
            <a:avLst/>
          </a:prstGeom>
          <a:noFill/>
          <a:extLst>
            <a:ext uri="{909E8E84-426E-40DD-AFC4-6F175D3DCCD1}">
              <a14:hiddenFill xmlns:a14="http://schemas.microsoft.com/office/drawing/2010/main" xmlns="">
                <a:solidFill>
                  <a:srgbClr val="FFFFFF"/>
                </a:solidFill>
              </a14:hiddenFill>
            </a:ext>
          </a:extLst>
        </p:spPr>
      </p:pic>
      <p:sp>
        <p:nvSpPr>
          <p:cNvPr id="17410" name="AutoShape 2" descr="data:image/jpeg;base64,/9j/4AAQSkZJRgABAQAAAQABAAD/2wCEAAkGBhQSERQUEhQVFBUVFxQXFxcXFBQUFxQXGBUVFBcXFBQXHCYeFxwkGRQUHy8gJCcpLCwsFx4xNTAqNSYsLCkBCQoKDgwOFw8PFykcHBwsKSkpLCkpLCwpKSwsLCksLCwpLCksKSkpKSwsKSwpKSksKSkpKSkpLCkpLCwsKSkpLP/AABEIAP4AxgMBIgACEQEDEQH/xAAbAAACAwEBAQAAAAAAAAAAAAABAgADBAUGB//EADYQAAICAQIEAwUHBAIDAAAAAAABAhEDEiEEBTFRBkFhEyJxgZEHMkKhscHwI1LR8RThYnKy/8QAGQEAAwEBAQAAAAAAAAAAAAAAAAECAwQF/8QAIxEBAQEBAAEEAgIDAAAAAAAAAAECESEDEjFBIlETMgRCYf/aAAwDAQACEQMRAD8A+ZSkBByCRZg3ppSFscVRGE0hog6QjBAsbSBoRowEZKAAkPGQY4/MeMY+bfyQuqkV2CjfjWHzjNv/AN0l9NJphLhtv6U9ur9q9+2yiZ3fPqrmP+uTpJZ6bFLgHGp4s8H3hlUr+Uo0V5fD/DyV4eJa3pLLjafp72Ny/QX8snzLB/HXBUgSZ1OYeFs+FanDXD+/G9cfS2t4/NI5DLmpr4RzgWFAGQwD9AxiRskGJUbcCLinBIvoxreIiESIAceYqQ8xUdTiGg0AIAdIUiRCBgRjUBxEolB6BoDYglhRA2BnjIsgyjSPD0Fw/ctRasldH/PQoug4p72+nYnUXnT1nJOZS4fG56nqm993sl0jsdbhuB4bmilqj7HKlSyxpKcu84pJP9TxWXiHNJL4V+rPScuzRxRjDtUpd2/KKrrb2+Bw7lz+U+W9k18PO+IvDOXg8mjIrX4ZrpJfsck+68RyxcZwihmVyryrVG+vX9PRHx3nfJZ8Nkljmmq6PepLylHumdHper7vF+XPrP6cxMKZNIEtzoQ1YDXFGPCzXBmOvlvk0SDwYBKcWYEtrGaFZ1uIaAGKJQgKGBBjIKaMWQzFcRKSwNDUShGQaiUGKAAyyAVAWQcK1JMAtj48bYqcW8LlqVntPDvKtX9SbbfWkt/jfc8lixJb+Z7Lwnx3SLOP/Ivjw6cSyPofJMlwpRca7mTxPyrDxUZYMu01DXjl0q247elpWvgb+Vvbp1OJ9ofGPBjx5YumnKPyel/NXH8zlz36R/s+LZ8bjJxapptP4rZiUX8dl15JSX4pN12spaPVl8eWV+V+I1Y2Y8b2NGNmemuV6ZARZCFuTIQsmhDrcYpgTGQLACh7K0NYj4aiURRIJUGhaGsglFoaCAiz2bqw6XOmaKJDynsJFD6ni7heHT3l0L1DsV48uz3NfCq9vMx1a3xIoTo73hzO1LZLbv8A5GyeFnoU/qZ+Uc1WLPD3bjqSdq2/l+xz61N5vGsnH0fhPGGHFJY8r0S93e01v03F+03glm4Bzjv7KUJ/GLeh/wD0n8jxnjjBw8uJhkwNXkjHXBRrTJbW/JNqtu6dnoPHPNlg5Zi4f8WeMV8IQcZSv56V9TPOeXPGWp9vldBkJJkTPQZLIPcvg9yiBfEjTTLRjkQEWQzaubkYiGe24jZ1uJCUFLcZ7COJFD0Ki2yVwrQoWI2AElAA2A6ddjRlyXFJeTd/kv2MyYylQrFSloEWWTy2ku37iUCTJmzgs1MwRRZje4tTsVm8r6t4c5jDIlGVPy3+h1MfgpQzTyY9OjIvfhJXv1UoS/C09z5z4f4xxkt63R9g5LxrnjV9UebrPtvG2rZ5j554o8OqLnKCpxrf+57W6XQx+NMv/J4PheIi79lqw5EvwydOLfZPTL8j2vjPiowUVKt2r9d/P+dzyHhf2c8ufhpuseeLg78ndwl8VKmvgV6euXv6Gp7s9eBZEaeP4GWHJPHNVOEnGS9U6+hnSPRc6zGXxKMRejPTTKyJCQIStzZIMYF0sYmSVdOp1OPpZOviVke4ApxZFjJiRHUiauCxEMBoAWwBcSRiICmNWwiiWz6CNIPYDRMaJNCP6SKHgtxYM0QiK05OtnLX719N0fV/DWVrGvU+W8Dj3R9M5DOor4HD6t/JvZ+Lwvjzn0svFSim1DH7qXdrqzHHmmKDhNX7RVqa2T6Hsuf+FoZ8lxSUn5r9+547xdy3FwudYca1Sxxg8kpPaU3FSajFUlFJr1tl49u5Mpt9rd46zRzYeE4mtOXJHJGf/msbiozf1av0XY8eaOM4yeVpzd0lFLZRjFdIxitkt3su7KEzqxPbOMafEy+KM8S/GwqsroIhIhM2jn5c3YzylY8ytnW4zWSLBIkQOLYhsWLCyVwwGyJkABGNsZui/HComeZHyuzkPjRMkvImJfoHLEPsfSqMi2fQqkgqY6mUYmjFIzMbFkoV8qniu7yyLcl8f8H0FYMi4aXs2oz2Sk4uVJvdpJ9d/U+b8s4vTJM+j+HeYaqV2tlv8DzvWlmnT8xw5cBxbx5J4uK1PFFzlCPutwS95xkn1W9p0zyHO+aPis08sklKWm0vSMY/N7Wz6R9psVw2GE8MXHJlc8c8kW1cHD3oSS635X0qR8lhI6PQnjrDVEWySQGdTM0Oppxoz4uppRnpplfEgIkM2rkzKmWTFizscKIZMBGxHDhkxEGgUZMaCtiItwx3FTnmr+IltRkstzyKkiczkVq9q/DEbio0XYcdIp4p2yO9rSzmQ9n7pTpOvwfAOeNteQvBcknllpin6kz1JO9F9O3jlxQZQPtXhHwLgxQk3FZMri05SSkouSqop7L49T43xPDTxycZqUZRdNNNNVt0YserN28RZxTCbR6Tw3zx45KzzcmW8HxEYSuUdS7atKfxaV/QfqY90VnXK+l/aDzqOTluJPac8qcVt0gpqUvh7yXzPlqe50OZ8znnlrm7aSjFJVGEVsoxXkl/u2c5h6WfbniNfK/LHYpjubIQuJk07l5p6h4GiLM+MviydKyugQkEEzaOPJC2PNFZ2OEbBZEShGdDWIn/ADuOgUaC3LYypMqxzotSul1dbEVeVUyzDG2VtF3DLcL8DPmtktkZcpdxDKatGef221fp9B+zHhVNTTVnsYcnx47ahG2+tUeX+yBb5e1I9px2T3jzvW/vVSulyjDpgqOF4l8P4uN4abyRSy4/aKEor3ouLdJ906W30O5w2TTG26rc8vyPmNy4rMncp5NGPG3SlUbv4v8AYidnwmT5r43xHDV08tnfW/MzNHd5po/5GWMHUZNtqUN1Lq47dKdnJkrTVL3X1X+fkepjXZ5TvM+iw6FUkaOFnF2ns30e+1J7V3bpFWfDKLqSp7On2atP5poqXzxFnhq4OSqm6+ZnzpJ7FdgTCZ5en7uzizGzRFFEX3LkLSsroBJAhk0cnKUtF8mVtHY4kUQ0CggBSIgDWJQpF2Hf8ihMsxyFZ1Wbyr8vCvd7Wrv/AKK8D3OtDDHLo0VGUMcpZG26kovalV3T3oxZOBbTlBfd+8k76ea9DGb+q2ufuKs0txYPahIoMZUy+I729fSvshk9Wb4I9jxGb332v8zx/wBkcts77af3PRcbzSK1O1t+R5nrf3rWKud860Qlv5Hj/B3FZ58RJYvejHTKUdt6lUav1fXtZl8Sc49o1GO9ulXne1HofDfIlw2TE60Zown7eLmpe1hLdOHlaSdr0Hmcz2/ar48OH47ySXGxyQlU3H7sElKDj0t9JX1vseN1e89TdN711+h6TxhxmrPDGpRlHFendJpOWrRKfm1seYyxak0001aaezTXk0+js7PRn4xju+SPZjTnbv4fkHJTb0ppeSbt/UDlslS8997fTrvX+zdn1IhsUIA8OprS6GTGzZjlsRtrg8CD4430IY1q4+UrLJoSjtcIIlDpCCBkiIFBoDFDUCK28tqVeb6v+fIshT2fXZLfZLzu/IXVLcWdq/Xbp/KO45RUcGKEoqT9prnHe9T0qPROmknT7+R5q3fwNcc9+jUer3trfbbZmO8da43zw7suVYpJq6cG4vJFScMif3eqtO9vkzHzvw/PBTlUotJqcd4u02lffZ7eht5XP2q4bAp6rlKc1tFxq3o1ydNUnJLpcjXyznmmU37te3g4wnpcU3KemUlXRJ7tV1Of3bzf21smo6P2V8VT4mL84RlXwbX7nO5/xs4TnG9pM63N+Lw8HFZ8OOMZzy5IT0SemUXjjkaUOkacklXZmLl3GvLjlF6HjzNw1Sim8eRbwl3jTat9jO+de/ng8ePDJ4d5XkhmefLi1rAoZJQk1bjPaEoxvfv9DfzPmWP2EnrkvbSnkjJ25YpK08cq/DLbf8tjPHI8XCzpPXGWjPFuX3VJSxuMl0qcXt8DyvG8wlLV7zcZNNr16/q2XM31NdK2Zinics5y1zbbl5u9622fmUv1G9o6rv3XTd9H5eQXF6b/AJ5Lftuds8Oa+SOFOntT3/0BEbIthkNkAgiM+Pqa8aMuM2YiNtcRZAgbIZNXKmV3uWTRUdbhFsrsdgAxGQpLEDJkaAGL79POuoGsw4tTpVb7tRWyb6tpIrI4ur79PX5ljn0tLZVsqvdv3q6vfr6IRmwcVKLtPfdfU1x5hcPZt0pyU5uk/eWpRaW1KpVVmHHjtpLqCSFcynNWNnEcxlOEYWtEJSlGPZyUVLfzvRE6/D80xYJ5sacp4ZxWnZalPSnGVd05SR56Ktk1kX05ZxU3Z5dbi+cTmpT91Kf9OS1JttRXvuHVdVv0u/U5WSk9nat7913p9BKGxNJ246lTXmlbTp2u3X5DmZn4K6t+UhC2laV116L1foLJjOX6ilJSgknNurd0qXot9l2W7IgCUFBZGCuGxPc2QMePqbYOjPbXCyJAxmuy/NEMmrmShb2KZRouyMps7HCFeYrQ1g8xBEiBJQAEFErciQBo4XOou3FTdUk+ib2tx/Fte229PyoPFQj1h0f4b1OKpVckkm+tqlVFBLFwwoteZ6dD6Xq6K7aS+9V1VbXQsczUWv7qvp0Tvttv2LEoNSd6ZbUqtS3Se6+7tb+QGqizdwGTpF1TaTtL57mJRHxSV7i1Ow83laONwrHkkou0rp+lGNl2R3uVyfley8vj1/RBJ4PXyRMZsVII0jYRRrEYkREEOGbEtzZBGTEaosz00wugiAgwEca9c/IimjVmiUSR0xyWK9JKHojQyVpBSGQQBNIaGSBQEAbJREgANBC2FxAJELFj1CxGlgDQLAAyWS9iUAQYiGTEqBQXEYFgZ8RoRRBl8WRpeV0IgAiGfGvVWaNmSaNs4blGTGaysdRmJILiFxL6z4rsYUYZISIIIZoZAAYVIQEagRGTAAiWElAZWBoZisQBDUN/NgAYJBSCRiMUSgNDIAsxxLYsqRamRWmV8WwAgyENVmeCTZmyROjx2LdtGGURZvYWozOJXI1yx18SqcTWVlYzKIWWqBNJSLFEYjlmgZYyk8VVsT2ZZGJFAR8VOJFEvUCezA+KVElF6gFQEOMyiHSaViFcNxdPjOkOoFvsxtIdORTpF0mhQBoDp8U6dxoxLVAmgVokJpLYRIkWRiTVw0UQdQIQ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2" name="Picture 4" descr="File:Julia Margaret Cameron - Mrs. Herbert Duckworth (née Julia Jackson) - Google Art Project.jpg"/>
          <p:cNvPicPr>
            <a:picLocks noChangeAspect="1" noChangeArrowheads="1"/>
          </p:cNvPicPr>
          <p:nvPr/>
        </p:nvPicPr>
        <p:blipFill>
          <a:blip r:embed="rId5" cstate="print"/>
          <a:srcRect/>
          <a:stretch>
            <a:fillRect/>
          </a:stretch>
        </p:blipFill>
        <p:spPr bwMode="auto">
          <a:xfrm>
            <a:off x="5638800" y="228600"/>
            <a:ext cx="2400300" cy="2970619"/>
          </a:xfrm>
          <a:prstGeom prst="rect">
            <a:avLst/>
          </a:prstGeom>
          <a:noFill/>
        </p:spPr>
      </p:pic>
      <p:sp>
        <p:nvSpPr>
          <p:cNvPr id="10" name="Rectangle 9"/>
          <p:cNvSpPr/>
          <p:nvPr/>
        </p:nvSpPr>
        <p:spPr>
          <a:xfrm>
            <a:off x="5257800" y="3276600"/>
            <a:ext cx="3886200" cy="646331"/>
          </a:xfrm>
          <a:prstGeom prst="rect">
            <a:avLst/>
          </a:prstGeom>
        </p:spPr>
        <p:txBody>
          <a:bodyPr wrap="square">
            <a:spAutoFit/>
          </a:bodyPr>
          <a:lstStyle/>
          <a:p>
            <a:r>
              <a:rPr lang="en-US" b="1" dirty="0" smtClean="0"/>
              <a:t>Julia Jackson (Woolf’s Mother) </a:t>
            </a:r>
            <a:r>
              <a:rPr lang="en-US" dirty="0" smtClean="0"/>
              <a:t>by Julia Margaret Cameron 1867-1870s</a:t>
            </a:r>
            <a:endParaRPr lang="en-US" dirty="0"/>
          </a:p>
        </p:txBody>
      </p:sp>
    </p:spTree>
    <p:extLst>
      <p:ext uri="{BB962C8B-B14F-4D97-AF65-F5344CB8AC3E}">
        <p14:creationId xmlns:p14="http://schemas.microsoft.com/office/powerpoint/2010/main" xmlns="" val="276737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6" descr="http://www.mantex.co.uk/wp-content/uploads/2009/10/hogarth_28.jpg"/>
          <p:cNvPicPr>
            <a:picLocks noChangeAspect="1" noChangeArrowheads="1"/>
          </p:cNvPicPr>
          <p:nvPr/>
        </p:nvPicPr>
        <p:blipFill>
          <a:blip r:embed="rId2" cstate="print"/>
          <a:srcRect/>
          <a:stretch>
            <a:fillRect/>
          </a:stretch>
        </p:blipFill>
        <p:spPr bwMode="auto">
          <a:xfrm>
            <a:off x="457200" y="457200"/>
            <a:ext cx="2724917" cy="4038600"/>
          </a:xfrm>
          <a:prstGeom prst="rect">
            <a:avLst/>
          </a:prstGeom>
          <a:noFill/>
        </p:spPr>
      </p:pic>
      <p:sp>
        <p:nvSpPr>
          <p:cNvPr id="3" name="Rectangle 2"/>
          <p:cNvSpPr/>
          <p:nvPr/>
        </p:nvSpPr>
        <p:spPr>
          <a:xfrm>
            <a:off x="3596640" y="381000"/>
            <a:ext cx="4572000" cy="3416320"/>
          </a:xfrm>
          <a:prstGeom prst="rect">
            <a:avLst/>
          </a:prstGeom>
        </p:spPr>
        <p:txBody>
          <a:bodyPr>
            <a:spAutoFit/>
          </a:bodyPr>
          <a:lstStyle/>
          <a:p>
            <a:r>
              <a:rPr lang="en-US" dirty="0" smtClean="0"/>
              <a:t>Woolf, like the rest of Bloomsbury, was strongly pacifist. In 1938, when Britain was on the brink of war with Germany, she published Three Guineas, a critique of patriarchy implicit in The Years. Its conclusion – that Britain needed to tackle sexism at home before it embarked on Germany’s problems – was high-minded but unrealistic. Maynard Keynes was furious with her and even Leonard, while admiring her arguments, disagreed, though for many women readers Three Guineas seemed to voice their own thoughts.</a:t>
            </a:r>
            <a:endParaRPr lang="en-US" dirty="0"/>
          </a:p>
        </p:txBody>
      </p:sp>
      <p:sp>
        <p:nvSpPr>
          <p:cNvPr id="4" name="Rectangle 3"/>
          <p:cNvSpPr/>
          <p:nvPr/>
        </p:nvSpPr>
        <p:spPr>
          <a:xfrm>
            <a:off x="3581400" y="3962400"/>
            <a:ext cx="4572000" cy="2677656"/>
          </a:xfrm>
          <a:prstGeom prst="rect">
            <a:avLst/>
          </a:prstGeom>
        </p:spPr>
        <p:txBody>
          <a:bodyPr>
            <a:spAutoFit/>
          </a:bodyPr>
          <a:lstStyle/>
          <a:p>
            <a:r>
              <a:rPr lang="en-US" sz="1400" dirty="0" smtClean="0"/>
              <a:t>“No guinea of earned money should go to rebuilding the college on the old plan just as certainly none could be spent upon building a college upon a new plan: therefore the guinea should be earmarked "Rags. Petrol. Matches." And this note should be attached to it. "Take this guinea and with it burn the college to the ground. Set fire to the old hypocrisies. Let the light of the burning building scare the nightingales and incarnadine the willows. And let the daughters of educated men dance round the fire and heap armful upon armful of dead leaves upon the flames. And let their mothers lean from the upper windows and cry, "Let it blaze! Let it blaze! For we have done with this 'education!” </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93186" name="Picture 2" descr="vita sackville-west"/>
          <p:cNvPicPr>
            <a:picLocks noChangeAspect="1" noChangeArrowheads="1"/>
          </p:cNvPicPr>
          <p:nvPr/>
        </p:nvPicPr>
        <p:blipFill>
          <a:blip r:embed="rId2" cstate="print"/>
          <a:srcRect/>
          <a:stretch>
            <a:fillRect/>
          </a:stretch>
        </p:blipFill>
        <p:spPr bwMode="auto">
          <a:xfrm>
            <a:off x="228600" y="305366"/>
            <a:ext cx="1905000" cy="2469444"/>
          </a:xfrm>
          <a:prstGeom prst="rect">
            <a:avLst/>
          </a:prstGeom>
          <a:noFill/>
        </p:spPr>
      </p:pic>
      <p:sp>
        <p:nvSpPr>
          <p:cNvPr id="3" name="Rectangle 2"/>
          <p:cNvSpPr/>
          <p:nvPr/>
        </p:nvSpPr>
        <p:spPr>
          <a:xfrm>
            <a:off x="2286000" y="335846"/>
            <a:ext cx="6858000" cy="3170099"/>
          </a:xfrm>
          <a:prstGeom prst="rect">
            <a:avLst/>
          </a:prstGeom>
        </p:spPr>
        <p:txBody>
          <a:bodyPr wrap="square">
            <a:spAutoFit/>
          </a:bodyPr>
          <a:lstStyle/>
          <a:p>
            <a:pPr fontAlgn="base"/>
            <a:r>
              <a:rPr lang="en-US" sz="2400" b="1" dirty="0" smtClean="0">
                <a:solidFill>
                  <a:schemeClr val="bg1"/>
                </a:solidFill>
              </a:rPr>
              <a:t>Vita Sackville-West </a:t>
            </a:r>
            <a:r>
              <a:rPr lang="en-US" sz="1400" dirty="0" smtClean="0">
                <a:solidFill>
                  <a:schemeClr val="bg1"/>
                </a:solidFill>
              </a:rPr>
              <a:t>(1892-1962), English born poet and novelist, wrote of her life in the Kent countryside. Her first novel was published in 1909 when she was only seventeen years old. Sackville-West is known for her private life as well; she was bisexual and had many affairs with women, including Virginia Woolf. She enjoyed an open marriage with Harold George Nicolson, a writer and politician who was also bisexual. In creating an unusual family, including two successful sons, Nigel and Benedict, the couple was far ahead of time.</a:t>
            </a:r>
          </a:p>
          <a:p>
            <a:pPr fontAlgn="base"/>
            <a:endParaRPr lang="en-US" sz="1400" dirty="0" smtClean="0">
              <a:solidFill>
                <a:schemeClr val="bg1"/>
              </a:solidFill>
            </a:endParaRPr>
          </a:p>
          <a:p>
            <a:pPr fontAlgn="base"/>
            <a:r>
              <a:rPr lang="en-US" sz="1400" dirty="0" smtClean="0">
                <a:solidFill>
                  <a:schemeClr val="bg1"/>
                </a:solidFill>
              </a:rPr>
              <a:t>Vita Sackville -West focused mainly on fiction, but also put her passion for  gardening into essays and columns. The gardens she and her husband designed at their home, </a:t>
            </a:r>
            <a:r>
              <a:rPr lang="en-US" sz="1400" dirty="0" err="1" smtClean="0">
                <a:solidFill>
                  <a:schemeClr val="bg1"/>
                </a:solidFill>
              </a:rPr>
              <a:t>Sissinghurst</a:t>
            </a:r>
            <a:r>
              <a:rPr lang="en-US" sz="1400" dirty="0" smtClean="0">
                <a:solidFill>
                  <a:schemeClr val="bg1"/>
                </a:solidFill>
              </a:rPr>
              <a:t> Castle, are still visited and admired today.</a:t>
            </a:r>
          </a:p>
          <a:p>
            <a:r>
              <a:rPr lang="en-US" dirty="0" smtClean="0"/>
              <a:t/>
            </a:r>
            <a:br>
              <a:rPr lang="en-US" dirty="0" smtClean="0"/>
            </a:br>
            <a:endParaRPr lang="en-US" dirty="0"/>
          </a:p>
        </p:txBody>
      </p:sp>
      <p:pic>
        <p:nvPicPr>
          <p:cNvPr id="93188" name="Picture 4" descr="http://www.literaryladiesguide.com/wp-content/uploads/2012/07/VitaSackvilleWest.jpg"/>
          <p:cNvPicPr>
            <a:picLocks noChangeAspect="1" noChangeArrowheads="1"/>
          </p:cNvPicPr>
          <p:nvPr/>
        </p:nvPicPr>
        <p:blipFill>
          <a:blip r:embed="rId3" cstate="print"/>
          <a:srcRect/>
          <a:stretch>
            <a:fillRect/>
          </a:stretch>
        </p:blipFill>
        <p:spPr bwMode="auto">
          <a:xfrm>
            <a:off x="6248400" y="2981869"/>
            <a:ext cx="2438400" cy="2607129"/>
          </a:xfrm>
          <a:prstGeom prst="rect">
            <a:avLst/>
          </a:prstGeom>
          <a:noFill/>
        </p:spPr>
      </p:pic>
      <p:pic>
        <p:nvPicPr>
          <p:cNvPr id="93190" name="Picture 6" descr="http://upload.wikimedia.org/wikipedia/commons/thumb/6/6a/Vita_sackville-west.jpg/255px-Vita_sackville-west.jpg"/>
          <p:cNvPicPr>
            <a:picLocks noChangeAspect="1" noChangeArrowheads="1"/>
          </p:cNvPicPr>
          <p:nvPr/>
        </p:nvPicPr>
        <p:blipFill>
          <a:blip r:embed="rId4" cstate="print"/>
          <a:srcRect/>
          <a:stretch>
            <a:fillRect/>
          </a:stretch>
        </p:blipFill>
        <p:spPr bwMode="auto">
          <a:xfrm>
            <a:off x="3953818" y="3124200"/>
            <a:ext cx="1937401" cy="2590800"/>
          </a:xfrm>
          <a:prstGeom prst="rect">
            <a:avLst/>
          </a:prstGeom>
          <a:noFill/>
        </p:spPr>
      </p:pic>
      <p:sp>
        <p:nvSpPr>
          <p:cNvPr id="6" name="Rectangle 5"/>
          <p:cNvSpPr/>
          <p:nvPr/>
        </p:nvSpPr>
        <p:spPr>
          <a:xfrm>
            <a:off x="4145280" y="6034342"/>
            <a:ext cx="4998720" cy="307777"/>
          </a:xfrm>
          <a:prstGeom prst="rect">
            <a:avLst/>
          </a:prstGeom>
        </p:spPr>
        <p:txBody>
          <a:bodyPr wrap="square">
            <a:spAutoFit/>
          </a:bodyPr>
          <a:lstStyle/>
          <a:p>
            <a:r>
              <a:rPr lang="en-US" sz="1400" b="1" dirty="0" smtClean="0">
                <a:solidFill>
                  <a:schemeClr val="bg1"/>
                </a:solidFill>
              </a:rPr>
              <a:t>Vita Sackville-West in her twenties, by William </a:t>
            </a:r>
            <a:r>
              <a:rPr lang="en-US" sz="1400" b="1" dirty="0" err="1" smtClean="0">
                <a:solidFill>
                  <a:schemeClr val="bg1"/>
                </a:solidFill>
              </a:rPr>
              <a:t>Strang</a:t>
            </a:r>
            <a:r>
              <a:rPr lang="en-US" sz="1400" b="1" dirty="0" smtClean="0">
                <a:solidFill>
                  <a:schemeClr val="bg1"/>
                </a:solidFill>
              </a:rPr>
              <a:t>, 1918</a:t>
            </a:r>
            <a:endParaRPr lang="en-US" sz="1400" b="1" dirty="0">
              <a:solidFill>
                <a:schemeClr val="bg1"/>
              </a:solidFill>
            </a:endParaRPr>
          </a:p>
        </p:txBody>
      </p:sp>
      <p:sp>
        <p:nvSpPr>
          <p:cNvPr id="7" name="Rectangle 6"/>
          <p:cNvSpPr/>
          <p:nvPr/>
        </p:nvSpPr>
        <p:spPr>
          <a:xfrm>
            <a:off x="228600" y="2981869"/>
            <a:ext cx="3505200" cy="3046988"/>
          </a:xfrm>
          <a:prstGeom prst="rect">
            <a:avLst/>
          </a:prstGeom>
        </p:spPr>
        <p:txBody>
          <a:bodyPr wrap="square">
            <a:spAutoFit/>
          </a:bodyPr>
          <a:lstStyle/>
          <a:p>
            <a:r>
              <a:rPr lang="en-US" sz="1200" b="1" dirty="0" smtClean="0">
                <a:solidFill>
                  <a:schemeClr val="bg1"/>
                </a:solidFill>
              </a:rPr>
              <a:t>Vita's son Nigel Nicolson (1973, p. 194) praises his mother: "She fought for the right to love, men and women, rejecting the conventions that marriage demands exclusive love, and that women should love only men, and men only women. For this she was prepared to give up everything… How could she regret that the knowledge of it should now reach the ears of a new generation, one so infinitely more compassionate than her own?“The affair for which Sackville-West is most remembered was with the prominent writer Virginia Woolf in the late 1920s. Woolf wrote one of her most famous novels, </a:t>
            </a:r>
            <a:r>
              <a:rPr lang="en-US" sz="1200" b="1" i="1" dirty="0" smtClean="0">
                <a:solidFill>
                  <a:schemeClr val="bg1"/>
                </a:solidFill>
              </a:rPr>
              <a:t>Orlando</a:t>
            </a:r>
            <a:r>
              <a:rPr lang="en-US" sz="1200" b="1" dirty="0" smtClean="0">
                <a:solidFill>
                  <a:schemeClr val="bg1"/>
                </a:solidFill>
              </a:rPr>
              <a:t>, described by Sackville-West's son Nigel Nicolson as "the longest and most charming love-letter in literature", as a result of this affair.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170" name="Picture 2" descr="File:Bloomsbury.gif"/>
          <p:cNvPicPr>
            <a:picLocks noChangeAspect="1" noChangeArrowheads="1"/>
          </p:cNvPicPr>
          <p:nvPr/>
        </p:nvPicPr>
        <p:blipFill>
          <a:blip r:embed="rId2" cstate="print"/>
          <a:srcRect/>
          <a:stretch>
            <a:fillRect/>
          </a:stretch>
        </p:blipFill>
        <p:spPr bwMode="auto">
          <a:xfrm>
            <a:off x="914400" y="1143000"/>
            <a:ext cx="7620000" cy="2705100"/>
          </a:xfrm>
          <a:prstGeom prst="rect">
            <a:avLst/>
          </a:prstGeom>
          <a:noFill/>
        </p:spPr>
      </p:pic>
      <p:sp>
        <p:nvSpPr>
          <p:cNvPr id="3" name="Rectangle 2"/>
          <p:cNvSpPr/>
          <p:nvPr/>
        </p:nvSpPr>
        <p:spPr>
          <a:xfrm>
            <a:off x="1066800" y="4724400"/>
            <a:ext cx="7467600" cy="707886"/>
          </a:xfrm>
          <a:prstGeom prst="rect">
            <a:avLst/>
          </a:prstGeom>
        </p:spPr>
        <p:txBody>
          <a:bodyPr wrap="square">
            <a:spAutoFit/>
          </a:bodyPr>
          <a:lstStyle/>
          <a:p>
            <a:pPr algn="ctr"/>
            <a:r>
              <a:rPr lang="en-US" dirty="0"/>
              <a:t> </a:t>
            </a:r>
            <a:r>
              <a:rPr lang="en-US" sz="2000" b="1" dirty="0">
                <a:solidFill>
                  <a:schemeClr val="bg1"/>
                </a:solidFill>
              </a:rPr>
              <a:t>This diagram gives a detailed overview of the </a:t>
            </a:r>
            <a:r>
              <a:rPr lang="en-US" sz="2000" b="1" dirty="0" smtClean="0">
                <a:solidFill>
                  <a:schemeClr val="bg1"/>
                </a:solidFill>
              </a:rPr>
              <a:t>Bloomsbury Group.</a:t>
            </a:r>
          </a:p>
          <a:p>
            <a:pPr algn="ctr"/>
            <a:r>
              <a:rPr lang="en-US" sz="2000" b="1" dirty="0" smtClean="0">
                <a:solidFill>
                  <a:schemeClr val="bg1"/>
                </a:solidFill>
              </a:rPr>
              <a:t>Chart by </a:t>
            </a:r>
            <a:r>
              <a:rPr lang="en-US" sz="2000" b="1" dirty="0">
                <a:solidFill>
                  <a:schemeClr val="bg1"/>
                </a:solidFill>
              </a:rPr>
              <a:t>Bernhard </a:t>
            </a:r>
            <a:r>
              <a:rPr lang="en-US" sz="2000" b="1" dirty="0" err="1">
                <a:solidFill>
                  <a:schemeClr val="bg1"/>
                </a:solidFill>
              </a:rPr>
              <a:t>Wenzl</a:t>
            </a:r>
            <a:endParaRPr lang="en-US" sz="20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3554" name="Picture 2" descr="http://upload.wikimedia.org/wikipedia/commons/f/ff/Virginia_Woolf%27s_bed_at_Monk%27s_House.jpg"/>
          <p:cNvPicPr>
            <a:picLocks noChangeAspect="1" noChangeArrowheads="1"/>
          </p:cNvPicPr>
          <p:nvPr/>
        </p:nvPicPr>
        <p:blipFill>
          <a:blip r:embed="rId2" cstate="print"/>
          <a:stretch>
            <a:fillRect/>
          </a:stretch>
        </p:blipFill>
        <p:spPr bwMode="auto">
          <a:xfrm>
            <a:off x="533400" y="725156"/>
            <a:ext cx="8229600" cy="546672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7410" name="Picture 2" descr="8-virginia-woolf-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457200"/>
            <a:ext cx="4095750" cy="590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615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60418" name="Picture 2" descr="http://www.smith.edu/libraries/libs/rarebook/exhibitions/images/stephen/large36f.jpg"/>
          <p:cNvPicPr>
            <a:picLocks noChangeAspect="1" noChangeArrowheads="1"/>
          </p:cNvPicPr>
          <p:nvPr/>
        </p:nvPicPr>
        <p:blipFill>
          <a:blip r:embed="rId2" cstate="print"/>
          <a:srcRect/>
          <a:stretch>
            <a:fillRect/>
          </a:stretch>
        </p:blipFill>
        <p:spPr bwMode="auto">
          <a:xfrm>
            <a:off x="533400" y="609600"/>
            <a:ext cx="3477768" cy="4968240"/>
          </a:xfrm>
          <a:prstGeom prst="rect">
            <a:avLst/>
          </a:prstGeom>
          <a:noFill/>
        </p:spPr>
      </p:pic>
      <p:sp>
        <p:nvSpPr>
          <p:cNvPr id="3" name="Rectangle 2"/>
          <p:cNvSpPr/>
          <p:nvPr/>
        </p:nvSpPr>
        <p:spPr>
          <a:xfrm>
            <a:off x="0" y="5791200"/>
            <a:ext cx="4572000" cy="523220"/>
          </a:xfrm>
          <a:prstGeom prst="rect">
            <a:avLst/>
          </a:prstGeom>
        </p:spPr>
        <p:txBody>
          <a:bodyPr>
            <a:spAutoFit/>
          </a:bodyPr>
          <a:lstStyle/>
          <a:p>
            <a:pPr algn="ctr"/>
            <a:r>
              <a:rPr lang="en-US" sz="1400" dirty="0" smtClean="0">
                <a:solidFill>
                  <a:schemeClr val="bg1"/>
                </a:solidFill>
              </a:rPr>
              <a:t>Julia Stephen with Virginia on her lap, 1884</a:t>
            </a:r>
            <a:br>
              <a:rPr lang="en-US" sz="1400" dirty="0" smtClean="0">
                <a:solidFill>
                  <a:schemeClr val="bg1"/>
                </a:solidFill>
              </a:rPr>
            </a:br>
            <a:r>
              <a:rPr lang="en-US" sz="1400" dirty="0" smtClean="0">
                <a:solidFill>
                  <a:schemeClr val="bg1"/>
                </a:solidFill>
              </a:rPr>
              <a:t>by Henry H. H. Cameron (1852-1911)</a:t>
            </a:r>
            <a:endParaRPr lang="en-US" sz="1400" dirty="0">
              <a:solidFill>
                <a:schemeClr val="bg1"/>
              </a:solidFill>
            </a:endParaRPr>
          </a:p>
        </p:txBody>
      </p:sp>
      <p:pic>
        <p:nvPicPr>
          <p:cNvPr id="60420" name="Picture 4" descr="Julia Stephen with Stephen children"/>
          <p:cNvPicPr>
            <a:picLocks noChangeAspect="1" noChangeArrowheads="1"/>
          </p:cNvPicPr>
          <p:nvPr/>
        </p:nvPicPr>
        <p:blipFill>
          <a:blip r:embed="rId3" cstate="print"/>
          <a:srcRect/>
          <a:stretch>
            <a:fillRect/>
          </a:stretch>
        </p:blipFill>
        <p:spPr bwMode="auto">
          <a:xfrm>
            <a:off x="4572000" y="838200"/>
            <a:ext cx="4479339" cy="3352799"/>
          </a:xfrm>
          <a:prstGeom prst="rect">
            <a:avLst/>
          </a:prstGeom>
          <a:noFill/>
        </p:spPr>
      </p:pic>
      <p:sp>
        <p:nvSpPr>
          <p:cNvPr id="5" name="Rectangle 4"/>
          <p:cNvSpPr/>
          <p:nvPr/>
        </p:nvSpPr>
        <p:spPr>
          <a:xfrm>
            <a:off x="4800600" y="4343400"/>
            <a:ext cx="4572000" cy="738664"/>
          </a:xfrm>
          <a:prstGeom prst="rect">
            <a:avLst/>
          </a:prstGeom>
        </p:spPr>
        <p:txBody>
          <a:bodyPr>
            <a:spAutoFit/>
          </a:bodyPr>
          <a:lstStyle/>
          <a:p>
            <a:r>
              <a:rPr lang="en-US" sz="1400" dirty="0" err="1" smtClean="0">
                <a:solidFill>
                  <a:schemeClr val="bg1"/>
                </a:solidFill>
              </a:rPr>
              <a:t>Thoby</a:t>
            </a:r>
            <a:r>
              <a:rPr lang="en-US" sz="1400" dirty="0" smtClean="0">
                <a:solidFill>
                  <a:schemeClr val="bg1"/>
                </a:solidFill>
              </a:rPr>
              <a:t>, Vanessa, Virginia, Julia, and Adrian Stephen </a:t>
            </a:r>
          </a:p>
          <a:p>
            <a:r>
              <a:rPr lang="en-US" sz="1400" dirty="0" smtClean="0">
                <a:solidFill>
                  <a:schemeClr val="bg1"/>
                </a:solidFill>
              </a:rPr>
              <a:t>are seen here at </a:t>
            </a:r>
            <a:r>
              <a:rPr lang="en-US" sz="1400" dirty="0" err="1" smtClean="0">
                <a:solidFill>
                  <a:schemeClr val="bg1"/>
                </a:solidFill>
              </a:rPr>
              <a:t>Talland</a:t>
            </a:r>
            <a:r>
              <a:rPr lang="en-US" sz="1400" dirty="0" smtClean="0">
                <a:solidFill>
                  <a:schemeClr val="bg1"/>
                </a:solidFill>
              </a:rPr>
              <a:t> House. Even on holiday, the Stephen children were taught their lessons by Julia.</a:t>
            </a:r>
            <a:endParaRPr lang="en-US" sz="1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62466" name="Picture 2" descr="http://www.smith.edu/libraries/libs/rarebook/exhibitions/images/stephen/large37d.jpg"/>
          <p:cNvPicPr>
            <a:picLocks noChangeAspect="1" noChangeArrowheads="1"/>
          </p:cNvPicPr>
          <p:nvPr/>
        </p:nvPicPr>
        <p:blipFill>
          <a:blip r:embed="rId2" cstate="print"/>
          <a:srcRect/>
          <a:stretch>
            <a:fillRect/>
          </a:stretch>
        </p:blipFill>
        <p:spPr bwMode="auto">
          <a:xfrm>
            <a:off x="381001" y="1838324"/>
            <a:ext cx="4419600" cy="4419601"/>
          </a:xfrm>
          <a:prstGeom prst="rect">
            <a:avLst/>
          </a:prstGeom>
          <a:noFill/>
        </p:spPr>
      </p:pic>
      <p:sp>
        <p:nvSpPr>
          <p:cNvPr id="5" name="Rectangle 4"/>
          <p:cNvSpPr/>
          <p:nvPr/>
        </p:nvSpPr>
        <p:spPr>
          <a:xfrm>
            <a:off x="5562600" y="3124200"/>
            <a:ext cx="3200400" cy="2431435"/>
          </a:xfrm>
          <a:prstGeom prst="rect">
            <a:avLst/>
          </a:prstGeom>
        </p:spPr>
        <p:txBody>
          <a:bodyPr wrap="square">
            <a:spAutoFit/>
          </a:bodyPr>
          <a:lstStyle/>
          <a:p>
            <a:r>
              <a:rPr lang="en-US" sz="1600" b="1" dirty="0" smtClean="0">
                <a:solidFill>
                  <a:schemeClr val="bg1"/>
                </a:solidFill>
                <a:latin typeface="Arial"/>
              </a:rPr>
              <a:t>“The Window,” the first part of To the Lighthouse, is probably based upon this series of pictures and memories of St. Ives. </a:t>
            </a:r>
          </a:p>
          <a:p>
            <a:endParaRPr lang="en-US" sz="1600" b="1" dirty="0" smtClean="0">
              <a:solidFill>
                <a:schemeClr val="bg1"/>
              </a:solidFill>
              <a:latin typeface="Arial"/>
            </a:endParaRPr>
          </a:p>
          <a:p>
            <a:r>
              <a:rPr lang="en-US" sz="1400" b="1" dirty="0" smtClean="0">
                <a:solidFill>
                  <a:schemeClr val="bg1"/>
                </a:solidFill>
                <a:latin typeface="Arial"/>
              </a:rPr>
              <a:t>In this photograph, Julia is seated in profile outside the drawing room window at </a:t>
            </a:r>
            <a:r>
              <a:rPr lang="en-US" sz="1400" b="1" dirty="0" err="1" smtClean="0">
                <a:solidFill>
                  <a:schemeClr val="bg1"/>
                </a:solidFill>
                <a:latin typeface="Arial"/>
              </a:rPr>
              <a:t>Talland</a:t>
            </a:r>
            <a:r>
              <a:rPr lang="en-US" sz="1400" b="1" dirty="0" smtClean="0">
                <a:solidFill>
                  <a:schemeClr val="bg1"/>
                </a:solidFill>
                <a:latin typeface="Arial"/>
              </a:rPr>
              <a:t> House. Virginia and Adrian are inside the house.</a:t>
            </a:r>
            <a:endParaRPr lang="en-US" sz="1400" b="1" dirty="0">
              <a:solidFill>
                <a:schemeClr val="bg1"/>
              </a:solidFill>
              <a:latin typeface="Arial"/>
            </a:endParaRPr>
          </a:p>
        </p:txBody>
      </p:sp>
      <p:pic>
        <p:nvPicPr>
          <p:cNvPr id="47106" name="Picture 2" descr="http://www.smith.edu/garden/exhibits/vwexhibit/woolf-files/First%20Room/talland%20house.jpg"/>
          <p:cNvPicPr>
            <a:picLocks noChangeAspect="1" noChangeArrowheads="1"/>
          </p:cNvPicPr>
          <p:nvPr/>
        </p:nvPicPr>
        <p:blipFill>
          <a:blip r:embed="rId3" cstate="print"/>
          <a:srcRect/>
          <a:stretch>
            <a:fillRect/>
          </a:stretch>
        </p:blipFill>
        <p:spPr bwMode="auto">
          <a:xfrm>
            <a:off x="5638800" y="457200"/>
            <a:ext cx="3200400" cy="2266951"/>
          </a:xfrm>
          <a:prstGeom prst="rect">
            <a:avLst/>
          </a:prstGeom>
          <a:noFill/>
        </p:spPr>
      </p:pic>
      <p:sp>
        <p:nvSpPr>
          <p:cNvPr id="6" name="Rectangle 5"/>
          <p:cNvSpPr/>
          <p:nvPr/>
        </p:nvSpPr>
        <p:spPr>
          <a:xfrm>
            <a:off x="-228600" y="685800"/>
            <a:ext cx="4572000" cy="800219"/>
          </a:xfrm>
          <a:prstGeom prst="rect">
            <a:avLst/>
          </a:prstGeom>
        </p:spPr>
        <p:txBody>
          <a:bodyPr>
            <a:spAutoFit/>
          </a:bodyPr>
          <a:lstStyle/>
          <a:p>
            <a:pPr algn="ctr"/>
            <a:r>
              <a:rPr lang="en-US" b="1" dirty="0" smtClean="0">
                <a:solidFill>
                  <a:schemeClr val="bg1"/>
                </a:solidFill>
              </a:rPr>
              <a:t>Front view showing </a:t>
            </a:r>
          </a:p>
          <a:p>
            <a:pPr algn="ctr"/>
            <a:r>
              <a:rPr lang="en-US" b="1" dirty="0" smtClean="0">
                <a:solidFill>
                  <a:schemeClr val="bg1"/>
                </a:solidFill>
              </a:rPr>
              <a:t>the balconies of </a:t>
            </a:r>
            <a:r>
              <a:rPr lang="en-US" sz="2800" b="1" dirty="0" err="1" smtClean="0">
                <a:solidFill>
                  <a:schemeClr val="bg1"/>
                </a:solidFill>
              </a:rPr>
              <a:t>Talland</a:t>
            </a:r>
            <a:r>
              <a:rPr lang="en-US" sz="2800" b="1" dirty="0" smtClean="0">
                <a:solidFill>
                  <a:schemeClr val="bg1"/>
                </a:solidFill>
              </a:rPr>
              <a:t> House</a:t>
            </a:r>
            <a:endParaRPr lang="en-US" sz="28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066800" y="2286000"/>
            <a:ext cx="2819400" cy="523220"/>
          </a:xfrm>
          <a:prstGeom prst="rect">
            <a:avLst/>
          </a:prstGeom>
        </p:spPr>
        <p:txBody>
          <a:bodyPr wrap="square">
            <a:spAutoFit/>
          </a:bodyPr>
          <a:lstStyle/>
          <a:p>
            <a:pPr algn="ctr"/>
            <a:r>
              <a:rPr lang="en-GB" sz="1400" b="1" dirty="0">
                <a:solidFill>
                  <a:schemeClr val="bg1"/>
                </a:solidFill>
              </a:rPr>
              <a:t>Adrian</a:t>
            </a:r>
            <a:r>
              <a:rPr lang="en-GB" sz="1400" b="1" dirty="0" smtClean="0">
                <a:solidFill>
                  <a:schemeClr val="bg1"/>
                </a:solidFill>
              </a:rPr>
              <a:t>, </a:t>
            </a:r>
            <a:r>
              <a:rPr lang="en-GB" sz="1400" b="1" dirty="0" err="1" smtClean="0">
                <a:solidFill>
                  <a:schemeClr val="bg1"/>
                </a:solidFill>
              </a:rPr>
              <a:t>Thoby</a:t>
            </a:r>
            <a:r>
              <a:rPr lang="en-GB" sz="1400" b="1" dirty="0" smtClean="0">
                <a:solidFill>
                  <a:schemeClr val="bg1"/>
                </a:solidFill>
              </a:rPr>
              <a:t>, Vanessa </a:t>
            </a:r>
            <a:r>
              <a:rPr lang="en-GB" sz="1400" b="1" dirty="0">
                <a:solidFill>
                  <a:schemeClr val="bg1"/>
                </a:solidFill>
              </a:rPr>
              <a:t>and Virginia </a:t>
            </a:r>
            <a:r>
              <a:rPr lang="en-GB" sz="1400" b="1" dirty="0" smtClean="0">
                <a:solidFill>
                  <a:schemeClr val="bg1"/>
                </a:solidFill>
              </a:rPr>
              <a:t>at </a:t>
            </a:r>
            <a:r>
              <a:rPr lang="en-GB" sz="1400" b="1" dirty="0">
                <a:solidFill>
                  <a:schemeClr val="bg1"/>
                </a:solidFill>
              </a:rPr>
              <a:t>St Ives, </a:t>
            </a:r>
            <a:r>
              <a:rPr lang="en-GB" sz="1400" b="1" dirty="0" smtClean="0">
                <a:solidFill>
                  <a:schemeClr val="bg1"/>
                </a:solidFill>
              </a:rPr>
              <a:t>1892.</a:t>
            </a:r>
            <a:endParaRPr lang="en-GB" sz="1400" b="1" dirty="0">
              <a:solidFill>
                <a:schemeClr val="bg1"/>
              </a:solidFill>
            </a:endParaRPr>
          </a:p>
        </p:txBody>
      </p:sp>
      <p:pic>
        <p:nvPicPr>
          <p:cNvPr id="9218" name="Picture 2" descr="Adrian,Thoby,Vanessa and Virginia Stephen at St Ives, c.1892. Reprinted by permission of Harvard Theatre Collection, Houghton Libra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124200"/>
            <a:ext cx="4490340" cy="326237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www.smith.edu/libraries/libs/rarebook/exhibitions/images/stephen/large38e.jpg"/>
          <p:cNvPicPr>
            <a:picLocks noChangeAspect="1" noChangeArrowheads="1"/>
          </p:cNvPicPr>
          <p:nvPr/>
        </p:nvPicPr>
        <p:blipFill>
          <a:blip r:embed="rId3" cstate="print"/>
          <a:srcRect/>
          <a:stretch>
            <a:fillRect/>
          </a:stretch>
        </p:blipFill>
        <p:spPr bwMode="auto">
          <a:xfrm>
            <a:off x="4572000" y="457200"/>
            <a:ext cx="4250161" cy="3136007"/>
          </a:xfrm>
          <a:prstGeom prst="rect">
            <a:avLst/>
          </a:prstGeom>
          <a:noFill/>
        </p:spPr>
      </p:pic>
      <p:sp>
        <p:nvSpPr>
          <p:cNvPr id="6" name="Rectangle 5"/>
          <p:cNvSpPr/>
          <p:nvPr/>
        </p:nvSpPr>
        <p:spPr>
          <a:xfrm>
            <a:off x="5181600" y="3886200"/>
            <a:ext cx="3429000" cy="1384995"/>
          </a:xfrm>
          <a:prstGeom prst="rect">
            <a:avLst/>
          </a:prstGeom>
        </p:spPr>
        <p:txBody>
          <a:bodyPr wrap="square">
            <a:spAutoFit/>
          </a:bodyPr>
          <a:lstStyle/>
          <a:p>
            <a:r>
              <a:rPr lang="en-US" sz="1400" b="1" dirty="0" smtClean="0">
                <a:solidFill>
                  <a:schemeClr val="bg1"/>
                </a:solidFill>
              </a:rPr>
              <a:t>Stephen-Duckworth group, 1892  This is a group photograph of Horatio Brown, Julia Duckworth Stephen, George Duckworth, Gerald Duckworth, Vanessa, </a:t>
            </a:r>
            <a:r>
              <a:rPr lang="en-US" sz="1400" b="1" dirty="0" err="1" smtClean="0">
                <a:solidFill>
                  <a:schemeClr val="bg1"/>
                </a:solidFill>
              </a:rPr>
              <a:t>Thoby</a:t>
            </a:r>
            <a:r>
              <a:rPr lang="en-US" sz="1400" b="1" dirty="0" smtClean="0">
                <a:solidFill>
                  <a:schemeClr val="bg1"/>
                </a:solidFill>
              </a:rPr>
              <a:t>, Virginia, and Adrian Stephen at </a:t>
            </a:r>
            <a:r>
              <a:rPr lang="en-US" sz="1400" b="1" dirty="0" err="1" smtClean="0">
                <a:solidFill>
                  <a:schemeClr val="bg1"/>
                </a:solidFill>
              </a:rPr>
              <a:t>Talland</a:t>
            </a:r>
            <a:r>
              <a:rPr lang="en-US" sz="1400" b="1" dirty="0" smtClean="0">
                <a:solidFill>
                  <a:schemeClr val="bg1"/>
                </a:solidFill>
              </a:rPr>
              <a:t> House with their dog Shag.</a:t>
            </a:r>
            <a:endParaRPr lang="en-US" sz="1400" b="1" dirty="0">
              <a:solidFill>
                <a:schemeClr val="bg1"/>
              </a:solidFill>
            </a:endParaRPr>
          </a:p>
        </p:txBody>
      </p:sp>
    </p:spTree>
    <p:extLst>
      <p:ext uri="{BB962C8B-B14F-4D97-AF65-F5344CB8AC3E}">
        <p14:creationId xmlns:p14="http://schemas.microsoft.com/office/powerpoint/2010/main" xmlns="" val="384858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5602" name="Picture 2" descr="http://www.smith.edu/libraries/libs/rarebook/exhibitions/images/stephen/large38j.jpg"/>
          <p:cNvPicPr>
            <a:picLocks noChangeAspect="1" noChangeArrowheads="1"/>
          </p:cNvPicPr>
          <p:nvPr/>
        </p:nvPicPr>
        <p:blipFill>
          <a:blip r:embed="rId2" cstate="print"/>
          <a:srcRect/>
          <a:stretch>
            <a:fillRect/>
          </a:stretch>
        </p:blipFill>
        <p:spPr bwMode="auto">
          <a:xfrm>
            <a:off x="762000" y="1066800"/>
            <a:ext cx="3149599" cy="4267200"/>
          </a:xfrm>
          <a:prstGeom prst="rect">
            <a:avLst/>
          </a:prstGeom>
          <a:noFill/>
        </p:spPr>
      </p:pic>
      <p:sp>
        <p:nvSpPr>
          <p:cNvPr id="3" name="Rectangle 2"/>
          <p:cNvSpPr/>
          <p:nvPr/>
        </p:nvSpPr>
        <p:spPr>
          <a:xfrm>
            <a:off x="4343400" y="304800"/>
            <a:ext cx="4114800" cy="1538883"/>
          </a:xfrm>
          <a:prstGeom prst="rect">
            <a:avLst/>
          </a:prstGeom>
        </p:spPr>
        <p:txBody>
          <a:bodyPr wrap="square">
            <a:spAutoFit/>
          </a:bodyPr>
          <a:lstStyle/>
          <a:p>
            <a:r>
              <a:rPr lang="en-US" dirty="0" smtClean="0">
                <a:solidFill>
                  <a:schemeClr val="bg1"/>
                </a:solidFill>
              </a:rPr>
              <a:t>The novelist, </a:t>
            </a:r>
            <a:r>
              <a:rPr lang="en-US" sz="2000" b="1" dirty="0" smtClean="0">
                <a:solidFill>
                  <a:schemeClr val="bg1"/>
                </a:solidFill>
              </a:rPr>
              <a:t>Henry James paid regular visits to </a:t>
            </a:r>
            <a:r>
              <a:rPr lang="en-US" sz="2000" b="1" dirty="0" err="1" smtClean="0">
                <a:solidFill>
                  <a:schemeClr val="bg1"/>
                </a:solidFill>
              </a:rPr>
              <a:t>Talland</a:t>
            </a:r>
            <a:r>
              <a:rPr lang="en-US" sz="2000" b="1" dirty="0" smtClean="0">
                <a:solidFill>
                  <a:schemeClr val="bg1"/>
                </a:solidFill>
              </a:rPr>
              <a:t> House</a:t>
            </a:r>
            <a:r>
              <a:rPr lang="en-US" dirty="0" smtClean="0">
                <a:solidFill>
                  <a:schemeClr val="bg1"/>
                </a:solidFill>
              </a:rPr>
              <a:t>. He always loved Julia Stephen. In reference to Leslie Stephen, James said, ‘Good God how that man adores her!’</a:t>
            </a:r>
            <a:endParaRPr lang="en-US" dirty="0">
              <a:solidFill>
                <a:schemeClr val="bg1"/>
              </a:solidFill>
            </a:endParaRPr>
          </a:p>
        </p:txBody>
      </p:sp>
      <p:pic>
        <p:nvPicPr>
          <p:cNvPr id="4" name="Picture 2" descr="http://www.smith.edu/libraries/libs/rarebook/exhibitions/images/stephen/large38l.jpg"/>
          <p:cNvPicPr>
            <a:picLocks noChangeAspect="1" noChangeArrowheads="1"/>
          </p:cNvPicPr>
          <p:nvPr/>
        </p:nvPicPr>
        <p:blipFill>
          <a:blip r:embed="rId3" cstate="print"/>
          <a:srcRect/>
          <a:stretch>
            <a:fillRect/>
          </a:stretch>
        </p:blipFill>
        <p:spPr bwMode="auto">
          <a:xfrm>
            <a:off x="5105400" y="2590800"/>
            <a:ext cx="2819400" cy="40039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457200" y="685800"/>
            <a:ext cx="3810000" cy="5570756"/>
          </a:xfrm>
          <a:prstGeom prst="rect">
            <a:avLst/>
          </a:prstGeom>
        </p:spPr>
        <p:txBody>
          <a:bodyPr wrap="square">
            <a:spAutoFit/>
          </a:bodyPr>
          <a:lstStyle/>
          <a:p>
            <a:r>
              <a:rPr lang="en-US" dirty="0" smtClean="0"/>
              <a:t>In 1863 </a:t>
            </a:r>
            <a:r>
              <a:rPr lang="en-US" b="1" dirty="0" smtClean="0"/>
              <a:t>Leslie Stephen visited the United States where he formed a lifelong friendship with the American writer James Russell Lowell</a:t>
            </a:r>
            <a:r>
              <a:rPr lang="en-US" dirty="0" smtClean="0"/>
              <a:t>. </a:t>
            </a:r>
          </a:p>
          <a:p>
            <a:endParaRPr lang="en-US" dirty="0" smtClean="0"/>
          </a:p>
          <a:p>
            <a:r>
              <a:rPr lang="en-US" dirty="0" smtClean="0"/>
              <a:t>Lowell later became Virginia Woolf’s godfather and visited the Stephen family during their summer holidays in Cornwall.</a:t>
            </a:r>
            <a:br>
              <a:rPr lang="en-US" dirty="0" smtClean="0"/>
            </a:br>
            <a:r>
              <a:rPr lang="en-US" dirty="0" smtClean="0"/>
              <a:t/>
            </a:r>
            <a:br>
              <a:rPr lang="en-US" dirty="0" smtClean="0"/>
            </a:br>
            <a:r>
              <a:rPr lang="en-US" sz="1600" dirty="0" smtClean="0"/>
              <a:t>Stephen was a staunch adherent of the cause of the North in the American Civil War, and an enthusiastic champion of slavery emancipation. He met Abraham Lincoln while he was in Washington and wrote about his experiences when he returned to England. Stephen visited America again in 1868, with his wife </a:t>
            </a:r>
            <a:r>
              <a:rPr lang="en-US" sz="1600" dirty="0" err="1" smtClean="0"/>
              <a:t>Minny</a:t>
            </a:r>
            <a:r>
              <a:rPr lang="en-US" sz="1600" dirty="0" smtClean="0"/>
              <a:t>. During his second trip, he met Emerson, Charles Eliot Norton, and Oliver Wendell Holmes.</a:t>
            </a:r>
            <a:endParaRPr lang="en-US" sz="1600" dirty="0"/>
          </a:p>
        </p:txBody>
      </p:sp>
      <p:pic>
        <p:nvPicPr>
          <p:cNvPr id="66562" name="Picture 2" descr="http://www.smith.edu/libraries/libs/rarebook/exhibitions/images/stephen/large29.jpg"/>
          <p:cNvPicPr>
            <a:picLocks noChangeAspect="1" noChangeArrowheads="1"/>
          </p:cNvPicPr>
          <p:nvPr/>
        </p:nvPicPr>
        <p:blipFill>
          <a:blip r:embed="rId2" cstate="print"/>
          <a:srcRect/>
          <a:stretch>
            <a:fillRect/>
          </a:stretch>
        </p:blipFill>
        <p:spPr bwMode="auto">
          <a:xfrm>
            <a:off x="4724400" y="1447800"/>
            <a:ext cx="3852891" cy="4857154"/>
          </a:xfrm>
          <a:prstGeom prst="rect">
            <a:avLst/>
          </a:prstGeom>
          <a:noFill/>
        </p:spPr>
      </p:pic>
      <p:sp>
        <p:nvSpPr>
          <p:cNvPr id="4" name="Rectangle 3"/>
          <p:cNvSpPr/>
          <p:nvPr/>
        </p:nvSpPr>
        <p:spPr>
          <a:xfrm>
            <a:off x="4724400" y="304800"/>
            <a:ext cx="4572000" cy="800219"/>
          </a:xfrm>
          <a:prstGeom prst="rect">
            <a:avLst/>
          </a:prstGeom>
        </p:spPr>
        <p:txBody>
          <a:bodyPr>
            <a:spAutoFit/>
          </a:bodyPr>
          <a:lstStyle/>
          <a:p>
            <a:r>
              <a:rPr lang="en-US" sz="2800" b="1" dirty="0" smtClean="0"/>
              <a:t>James Russell Lowell</a:t>
            </a:r>
            <a:r>
              <a:rPr lang="en-US" sz="1400" dirty="0" smtClean="0"/>
              <a:t/>
            </a:r>
            <a:br>
              <a:rPr lang="en-US" sz="1400" dirty="0" smtClean="0"/>
            </a:br>
            <a:r>
              <a:rPr lang="en-US" sz="1400" dirty="0" smtClean="0"/>
              <a:t>Possibly by Henry H. H. Cameron</a:t>
            </a: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228600"/>
            <a:ext cx="5334000" cy="954107"/>
          </a:xfrm>
          <a:prstGeom prst="rect">
            <a:avLst/>
          </a:prstGeom>
        </p:spPr>
        <p:txBody>
          <a:bodyPr wrap="square">
            <a:spAutoFit/>
          </a:bodyPr>
          <a:lstStyle/>
          <a:p>
            <a:r>
              <a:rPr lang="en-GB" sz="1400" dirty="0"/>
              <a:t>While working on a thesis at Cambridge, </a:t>
            </a:r>
            <a:r>
              <a:rPr lang="en-GB" sz="1400" b="1" dirty="0"/>
              <a:t>Lytton Strachey </a:t>
            </a:r>
            <a:r>
              <a:rPr lang="en-GB" sz="1400" dirty="0"/>
              <a:t>became close friends with </a:t>
            </a:r>
            <a:r>
              <a:rPr lang="en-GB" sz="1400" b="1" dirty="0" err="1" smtClean="0"/>
              <a:t>Thoby</a:t>
            </a:r>
            <a:r>
              <a:rPr lang="en-GB" sz="1400" b="1" dirty="0" smtClean="0"/>
              <a:t> </a:t>
            </a:r>
            <a:r>
              <a:rPr lang="en-GB" sz="1400" b="1" dirty="0"/>
              <a:t>Stephen</a:t>
            </a:r>
            <a:r>
              <a:rPr lang="en-GB" sz="1400" dirty="0"/>
              <a:t> </a:t>
            </a:r>
            <a:r>
              <a:rPr lang="en-GB" sz="1400" dirty="0" smtClean="0"/>
              <a:t>and </a:t>
            </a:r>
            <a:r>
              <a:rPr lang="en-GB" sz="1400" b="1" dirty="0" smtClean="0"/>
              <a:t>Clive </a:t>
            </a:r>
            <a:r>
              <a:rPr lang="en-GB" sz="1400" b="1" dirty="0"/>
              <a:t>Bell</a:t>
            </a:r>
            <a:r>
              <a:rPr lang="en-GB" sz="1400" dirty="0"/>
              <a:t>. Together with </a:t>
            </a:r>
            <a:r>
              <a:rPr lang="en-GB" sz="1400" dirty="0" err="1"/>
              <a:t>Thoby’s</a:t>
            </a:r>
            <a:r>
              <a:rPr lang="en-GB" sz="1400" dirty="0"/>
              <a:t> sisters Virginia and Vanessa, these five formed the core, original members of the Bloomsbury Group.</a:t>
            </a:r>
          </a:p>
        </p:txBody>
      </p:sp>
      <p:pic>
        <p:nvPicPr>
          <p:cNvPr id="3074" name="Picture 2" descr="http://www3.tate.org.uk/research/researchservices/archive/showcase/ArchiveImages/0/31_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124200"/>
            <a:ext cx="3885408" cy="29216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84349" y="6105526"/>
            <a:ext cx="4572000" cy="338554"/>
          </a:xfrm>
          <a:prstGeom prst="rect">
            <a:avLst/>
          </a:prstGeom>
        </p:spPr>
        <p:txBody>
          <a:bodyPr>
            <a:spAutoFit/>
          </a:bodyPr>
          <a:lstStyle/>
          <a:p>
            <a:r>
              <a:rPr lang="en-GB" sz="1600" dirty="0" smtClean="0"/>
              <a:t>1900 Vanessa </a:t>
            </a:r>
            <a:r>
              <a:rPr lang="en-GB" sz="1600" dirty="0"/>
              <a:t>Bell and her brother, </a:t>
            </a:r>
            <a:r>
              <a:rPr lang="en-GB" sz="1600" dirty="0" err="1"/>
              <a:t>Thoby</a:t>
            </a:r>
            <a:r>
              <a:rPr lang="en-GB" sz="1600" dirty="0"/>
              <a:t> </a:t>
            </a:r>
            <a:r>
              <a:rPr lang="en-GB" sz="1600" dirty="0" smtClean="0"/>
              <a:t>Stephen</a:t>
            </a:r>
            <a:endParaRPr lang="en-GB" sz="1600" dirty="0"/>
          </a:p>
        </p:txBody>
      </p:sp>
      <p:pic>
        <p:nvPicPr>
          <p:cNvPr id="3076" name="Picture 4" descr="http://upload.wikimedia.org/wikipedia/commons/thumb/4/46/Thoby_Stephen_by_George_Charles_Beresford.jpeg/330px-Thoby_Stephen_by_George_Charles_Beresford.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914400"/>
            <a:ext cx="3143250" cy="44005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943600" y="5486400"/>
            <a:ext cx="3200400" cy="923330"/>
          </a:xfrm>
          <a:prstGeom prst="rect">
            <a:avLst/>
          </a:prstGeom>
        </p:spPr>
        <p:txBody>
          <a:bodyPr wrap="square">
            <a:spAutoFit/>
          </a:bodyPr>
          <a:lstStyle/>
          <a:p>
            <a:r>
              <a:rPr lang="en-GB" sz="1200" dirty="0" err="1"/>
              <a:t>Thoby</a:t>
            </a:r>
            <a:r>
              <a:rPr lang="en-GB" sz="1200" dirty="0"/>
              <a:t> </a:t>
            </a:r>
            <a:r>
              <a:rPr lang="en-GB" sz="1200" dirty="0" smtClean="0"/>
              <a:t>Stephen </a:t>
            </a:r>
            <a:r>
              <a:rPr lang="en-GB" sz="1200" dirty="0"/>
              <a:t>was a friend of Lytton </a:t>
            </a:r>
            <a:r>
              <a:rPr lang="en-GB" sz="1200" dirty="0" smtClean="0"/>
              <a:t>Strachey</a:t>
            </a:r>
          </a:p>
          <a:p>
            <a:r>
              <a:rPr lang="en-GB" sz="1200" dirty="0" smtClean="0"/>
              <a:t> </a:t>
            </a:r>
            <a:r>
              <a:rPr lang="en-GB" sz="1200" dirty="0"/>
              <a:t>he contracted typhoid at the age of 26 </a:t>
            </a:r>
            <a:r>
              <a:rPr lang="en-GB" sz="1200" dirty="0" smtClean="0"/>
              <a:t>died </a:t>
            </a:r>
            <a:r>
              <a:rPr lang="en-GB" sz="1200" dirty="0"/>
              <a:t>shortly thereafter.</a:t>
            </a:r>
          </a:p>
          <a:p>
            <a:endParaRPr lang="en-GB" dirty="0"/>
          </a:p>
        </p:txBody>
      </p:sp>
      <p:sp>
        <p:nvSpPr>
          <p:cNvPr id="8" name="Rectangle 7"/>
          <p:cNvSpPr/>
          <p:nvPr/>
        </p:nvSpPr>
        <p:spPr>
          <a:xfrm>
            <a:off x="457200" y="1371600"/>
            <a:ext cx="4514850" cy="1600438"/>
          </a:xfrm>
          <a:prstGeom prst="rect">
            <a:avLst/>
          </a:prstGeom>
        </p:spPr>
        <p:txBody>
          <a:bodyPr wrap="square">
            <a:spAutoFit/>
          </a:bodyPr>
          <a:lstStyle/>
          <a:p>
            <a:pPr lvl="0"/>
            <a:r>
              <a:rPr lang="en-US" sz="1400" dirty="0" smtClean="0">
                <a:solidFill>
                  <a:prstClr val="black"/>
                </a:solidFill>
              </a:rPr>
              <a:t>In 1905 Vanessa began the "Friday Club" and </a:t>
            </a:r>
            <a:r>
              <a:rPr lang="en-US" sz="1400" dirty="0" err="1" smtClean="0">
                <a:solidFill>
                  <a:prstClr val="black"/>
                </a:solidFill>
              </a:rPr>
              <a:t>Thoby</a:t>
            </a:r>
            <a:r>
              <a:rPr lang="en-US" sz="1400" dirty="0" smtClean="0">
                <a:solidFill>
                  <a:prstClr val="black"/>
                </a:solidFill>
              </a:rPr>
              <a:t> ran "Thursday Evenings" which became the basis for the Bloomsbury Group, which to some "was really Cambridge in London". </a:t>
            </a:r>
            <a:r>
              <a:rPr lang="en-US" sz="1400" dirty="0" err="1" smtClean="0">
                <a:solidFill>
                  <a:prstClr val="black"/>
                </a:solidFill>
              </a:rPr>
              <a:t>Thoby's</a:t>
            </a:r>
            <a:r>
              <a:rPr lang="en-US" sz="1400" dirty="0" smtClean="0">
                <a:solidFill>
                  <a:prstClr val="black"/>
                </a:solidFill>
              </a:rPr>
              <a:t> premature death in 1906 brought them more firmly together and they came what is now known as the "Old Bloomsbury" group who met in earnest beginning in 1912. </a:t>
            </a:r>
            <a:endParaRPr lang="en-US" sz="1400" dirty="0">
              <a:solidFill>
                <a:prstClr val="black"/>
              </a:solidFill>
            </a:endParaRPr>
          </a:p>
        </p:txBody>
      </p:sp>
    </p:spTree>
    <p:extLst>
      <p:ext uri="{BB962C8B-B14F-4D97-AF65-F5344CB8AC3E}">
        <p14:creationId xmlns:p14="http://schemas.microsoft.com/office/powerpoint/2010/main" xmlns="" val="245345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1928</Words>
  <Application>Microsoft Office PowerPoint</Application>
  <PresentationFormat>On-screen Show (4:3)</PresentationFormat>
  <Paragraphs>117</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zz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zzz</dc:creator>
  <cp:lastModifiedBy>zzz</cp:lastModifiedBy>
  <cp:revision>160</cp:revision>
  <dcterms:created xsi:type="dcterms:W3CDTF">2014-01-31T15:54:43Z</dcterms:created>
  <dcterms:modified xsi:type="dcterms:W3CDTF">2014-03-06T12:47:43Z</dcterms:modified>
</cp:coreProperties>
</file>